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1" r:id="rId10"/>
    <p:sldId id="262" r:id="rId11"/>
    <p:sldId id="267" r:id="rId12"/>
    <p:sldId id="268" r:id="rId13"/>
    <p:sldId id="26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34411B"/>
    <a:srgbClr val="4F540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9.344941664017703E-2"/>
          <c:y val="0.37852059647693481"/>
          <c:w val="0.86449834587174257"/>
          <c:h val="0.5345853547136735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208973.2</c:v>
                </c:pt>
                <c:pt idx="1">
                  <c:v>39791</c:v>
                </c:pt>
                <c:pt idx="2">
                  <c:v>473178.6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6.2582963950599937E-2"/>
          <c:y val="4.5485378167857818E-2"/>
          <c:w val="0.82451003833712522"/>
          <c:h val="0.25937032128705351"/>
        </c:manualLayout>
      </c:layout>
      <c:txPr>
        <a:bodyPr/>
        <a:lstStyle/>
        <a:p>
          <a:pPr>
            <a:defRPr b="1">
              <a:solidFill>
                <a:schemeClr val="accent6">
                  <a:lumMod val="50000"/>
                </a:schemeClr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2"/>
  <c:chart>
    <c:title>
      <c:tx>
        <c:rich>
          <a:bodyPr/>
          <a:lstStyle/>
          <a:p>
            <a:pPr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Доходы всего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c:rich>
      </c:tx>
      <c:layout/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dLbls>
            <c:dLbl>
              <c:idx val="0"/>
              <c:layout>
                <c:manualLayout>
                  <c:x val="-1.1780742310683439E-2"/>
                  <c:y val="-0.33503142507975336"/>
                </c:manualLayout>
              </c:layout>
              <c:spPr/>
              <c:txPr>
                <a:bodyPr/>
                <a:lstStyle/>
                <a:p>
                  <a:pPr>
                    <a:defRPr sz="1000"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7.8586887781699463E-2"/>
                  <c:y val="-0.27207532496389292"/>
                </c:manualLayout>
              </c:layout>
              <c:tx>
                <c:rich>
                  <a:bodyPr/>
                  <a:lstStyle/>
                  <a:p>
                    <a:r>
                      <a:rPr lang="en-US" sz="1100" dirty="0">
                        <a:latin typeface="Arial" pitchFamily="34" charset="0"/>
                        <a:cs typeface="Arial" pitchFamily="34" charset="0"/>
                      </a:rPr>
                      <a:t>721 942,8</a:t>
                    </a:r>
                  </a:p>
                </c:rich>
              </c:tx>
              <c:showVal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1252124.2</c:v>
                </c:pt>
                <c:pt idx="1">
                  <c:v>721942.8</c:v>
                </c:pt>
              </c:numCache>
            </c:numRef>
          </c:val>
        </c:ser>
        <c:dLbls>
          <c:showVal val="1"/>
        </c:dLbls>
        <c:gapWidth val="95"/>
        <c:gapDepth val="95"/>
        <c:shape val="cylinder"/>
        <c:axId val="33953664"/>
        <c:axId val="33955200"/>
        <c:axId val="0"/>
      </c:bar3DChart>
      <c:catAx>
        <c:axId val="3395366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b="1">
                <a:solidFill>
                  <a:schemeClr val="accent2">
                    <a:lumMod val="50000"/>
                  </a:schemeClr>
                </a:solidFill>
              </a:defRPr>
            </a:pPr>
            <a:endParaRPr lang="ru-RU"/>
          </a:p>
        </c:txPr>
        <c:crossAx val="33955200"/>
        <c:crosses val="autoZero"/>
        <c:auto val="1"/>
        <c:lblAlgn val="ctr"/>
        <c:lblOffset val="100"/>
      </c:catAx>
      <c:valAx>
        <c:axId val="33955200"/>
        <c:scaling>
          <c:orientation val="minMax"/>
        </c:scaling>
        <c:delete val="1"/>
        <c:axPos val="l"/>
        <c:numFmt formatCode="#,##0.0" sourceLinked="1"/>
        <c:tickLblPos val="none"/>
        <c:crossAx val="3395366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7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dLbls>
            <c:dLbl>
              <c:idx val="0"/>
              <c:layout>
                <c:manualLayout>
                  <c:x val="3.5416666666666666E-2"/>
                  <c:y val="-0.27500000000000002"/>
                </c:manualLayout>
              </c:layout>
              <c:spPr/>
              <c:txPr>
                <a:bodyPr/>
                <a:lstStyle/>
                <a:p>
                  <a:pPr>
                    <a:defRPr b="1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3.125E-2"/>
                  <c:y val="-0.19062499999999988"/>
                </c:manualLayout>
              </c:layout>
              <c:spPr/>
              <c:txPr>
                <a:bodyPr/>
                <a:lstStyle/>
                <a:p>
                  <a:pPr>
                    <a:defRPr b="1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a:defRPr>
                  </a:pPr>
                  <a:endParaRPr lang="ru-RU"/>
                </a:p>
              </c:txPr>
              <c:showVal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1319756.5</c:v>
                </c:pt>
                <c:pt idx="1">
                  <c:v>743261</c:v>
                </c:pt>
              </c:numCache>
            </c:numRef>
          </c:val>
        </c:ser>
        <c:dLbls>
          <c:showVal val="1"/>
        </c:dLbls>
        <c:gapWidth val="95"/>
        <c:gapDepth val="95"/>
        <c:shape val="cylinder"/>
        <c:axId val="36195328"/>
        <c:axId val="36233984"/>
        <c:axId val="0"/>
      </c:bar3DChart>
      <c:catAx>
        <c:axId val="3619532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 b="1">
                <a:solidFill>
                  <a:schemeClr val="tx2">
                    <a:lumMod val="50000"/>
                  </a:schemeClr>
                </a:solidFill>
              </a:defRPr>
            </a:pPr>
            <a:endParaRPr lang="ru-RU"/>
          </a:p>
        </c:txPr>
        <c:crossAx val="36233984"/>
        <c:crosses val="autoZero"/>
        <c:auto val="1"/>
        <c:lblAlgn val="ctr"/>
        <c:lblOffset val="100"/>
      </c:catAx>
      <c:valAx>
        <c:axId val="36233984"/>
        <c:scaling>
          <c:orientation val="minMax"/>
        </c:scaling>
        <c:delete val="1"/>
        <c:axPos val="l"/>
        <c:numFmt formatCode="General" sourceLinked="1"/>
        <c:tickLblPos val="none"/>
        <c:crossAx val="36195328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2800" b="1">
              <a:solidFill>
                <a:schemeClr val="accent5">
                  <a:lumMod val="50000"/>
                </a:schemeClr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0.66149</cdr:x>
      <cdr:y>0.17719</cdr:y>
    </cdr:from>
    <cdr:to>
      <cdr:x>0.81505</cdr:x>
      <cdr:y>0.31893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032448" y="720080"/>
          <a:ext cx="936104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b="1" dirty="0" smtClean="0">
              <a:solidFill>
                <a:schemeClr val="accent6">
                  <a:lumMod val="75000"/>
                </a:schemeClr>
              </a:solidFill>
            </a:rPr>
            <a:t>56,3%</a:t>
          </a:r>
          <a:endParaRPr lang="ru-RU" sz="2400" b="1" dirty="0">
            <a:solidFill>
              <a:schemeClr val="accent6">
                <a:lumMod val="75000"/>
              </a:schemeClr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5085184"/>
            <a:ext cx="8424936" cy="1584176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Отчет об исполнении  бюджета Партизанского муниципального района за 9 месяцев 2020 года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122" name="AutoShape 2" descr="https://lucidgypsy.files.wordpress.com/2013/12/sky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611560" y="836712"/>
            <a:ext cx="7772400" cy="1470025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Бюджет для граждан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-180528" y="0"/>
            <a:ext cx="93245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РАСХОДЫ БЮДЖЕТА РАЙОНА В РАМКАХ МУНИЦИПАЛЬНЫХ ЦЕЛЕВЫХ ПРОГРАММ </a:t>
            </a:r>
            <a:r>
              <a:rPr lang="ru-RU" sz="2800" b="1" dirty="0" smtClean="0">
                <a:solidFill>
                  <a:srgbClr val="FF0000"/>
                </a:solidFill>
              </a:rPr>
              <a:t>(ПРОДОЛЖЕНИЕ)</a:t>
            </a:r>
            <a:endParaRPr lang="ru-RU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1309896"/>
          <a:ext cx="8784976" cy="536863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666155"/>
                <a:gridCol w="1312355"/>
                <a:gridCol w="1458172"/>
                <a:gridCol w="1348294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 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6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315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«Экономическое развитие ПМР на 2018-2020 годы»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29583,3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20963,9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70,9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524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«Противодействие коррупции в ПМР на 2018-2020 годы»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104,1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94,6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3792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«Улучшение условий труда в муниципальных учреждениях</a:t>
                      </a:r>
                      <a:r>
                        <a:rPr lang="ru-RU" sz="16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ПМР на 2019-2021 годы</a:t>
                      </a:r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263,5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182,0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69,1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«Реализация Стратегии государственной молодежной политики на территории ПМР на 2018-2020 годы»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120,0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93,1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77,6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«Доступная среда на 2019-2021 годы»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607,3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181,0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29,8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«Развитие физической культуры и спорта на территории ПМР на 2018-2020 годы»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39099,1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24264,4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62,1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«Патриотическое воспитание граждан ПМР на 2016-2020 годы»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520,1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214,5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41,2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«Развитие малого и среднего предпринимательства в ПМР на 2019-2021 г.г.»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301,0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-180528" y="0"/>
            <a:ext cx="93245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РАСХОДЫ БЮДЖЕТА РАЙОНА В РАМКАХ МУНИЦИПАЛЬНЫХ ЦЕЛЕВЫХ ПРОГРАММ </a:t>
            </a:r>
            <a:r>
              <a:rPr lang="ru-RU" sz="2800" b="1" dirty="0" smtClean="0">
                <a:solidFill>
                  <a:srgbClr val="FF0000"/>
                </a:solidFill>
              </a:rPr>
              <a:t>(ПРОДОЛЖЕНИЕ)</a:t>
            </a:r>
            <a:endParaRPr lang="ru-RU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1309896"/>
          <a:ext cx="8784976" cy="540079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666155"/>
                <a:gridCol w="1312355"/>
                <a:gridCol w="1458172"/>
                <a:gridCol w="1348294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 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6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315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«Проведение мероприятий по строительству, реконструкции, ремонту объектов ЖКХ в</a:t>
                      </a:r>
                      <a:r>
                        <a:rPr lang="ru-RU" sz="16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ПМР на 2018-2020 годы</a:t>
                      </a:r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39335,7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21958,6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55,8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524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«Обеспечение жильем молодых семей ПМР на 2018-2020 годы»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6231,3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5358,9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86,0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3792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«Устойчивое развитие сельских территорий </a:t>
                      </a:r>
                      <a:r>
                        <a:rPr lang="ru-RU" sz="16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2014-2020 годы</a:t>
                      </a:r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151,2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151,2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«Строительство </a:t>
                      </a:r>
                      <a:r>
                        <a:rPr lang="ru-RU" sz="1600" b="1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Новолитовской</a:t>
                      </a:r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общеобразовательной школы на 220 учащихся на 2012-2021 годы»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186583,7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903,5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«Комплексная</a:t>
                      </a:r>
                      <a:r>
                        <a:rPr lang="ru-RU" sz="16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безопасность образовательных учреждений ПМР </a:t>
                      </a:r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2014-2021 годы»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1556,2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1555,1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99,9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«Проведение мероприятий по строительству, реконструкции, ремонту объектов муниципального жилищного фонда и предоставление жилых помещений детям-сиротам ПМР на 2018-2020 годы»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71613,8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51215,2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71,5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-180528" y="0"/>
            <a:ext cx="93245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РАСХОДЫ БЮДЖЕТА РАЙОНА В РАМКАХ МУНИЦИПАЛЬНЫХ ЦЕЛЕВЫХ ПРОГРАММ </a:t>
            </a:r>
            <a:r>
              <a:rPr lang="ru-RU" sz="2800" b="1" dirty="0" smtClean="0">
                <a:solidFill>
                  <a:srgbClr val="FF0000"/>
                </a:solidFill>
              </a:rPr>
              <a:t>(ОКОНЧАНИЕ)</a:t>
            </a:r>
            <a:endParaRPr lang="ru-RU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1309896"/>
          <a:ext cx="8784976" cy="278167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666155"/>
                <a:gridCol w="1312355"/>
                <a:gridCol w="1458172"/>
                <a:gridCol w="1348294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 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6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315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«Реконструкция, капитальный ремонт, ремонт объектов социально-культурного назначения </a:t>
                      </a:r>
                      <a:r>
                        <a:rPr lang="ru-RU" sz="16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ПМР на 2020 год</a:t>
                      </a:r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2500,0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1731,3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69,3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524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«Профилактика терроризма, экстремизма, наркомании и алкоголизма, предупреждение безнадзорности,</a:t>
                      </a:r>
                      <a:r>
                        <a:rPr lang="ru-RU" sz="16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беспризорности и правонарушений среди несовершеннолетних на территории ПМР</a:t>
                      </a:r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 2019-2021 годы»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5,5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28,9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4437112"/>
            <a:ext cx="831641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Финансовое управление администрации Партизанского муниципального района</a:t>
            </a:r>
          </a:p>
          <a:p>
            <a:r>
              <a:rPr lang="ru-RU" sz="2000" b="1" dirty="0" smtClean="0"/>
              <a:t>Официальный сайт</a:t>
            </a:r>
            <a:r>
              <a:rPr lang="ru-RU" sz="2000" b="1" dirty="0" smtClean="0"/>
              <a:t>: </a:t>
            </a:r>
            <a:r>
              <a:rPr lang="en-US" sz="2000" b="1" dirty="0" smtClean="0"/>
              <a:t>http://rayon.partizansky.ru/</a:t>
            </a:r>
            <a:endParaRPr lang="ru-RU" sz="2000" b="1" dirty="0" smtClean="0"/>
          </a:p>
          <a:p>
            <a:r>
              <a:rPr lang="ru-RU" sz="2000" b="1" dirty="0" smtClean="0"/>
              <a:t>Телефон: 8 (42365) 21-4-12</a:t>
            </a:r>
          </a:p>
          <a:p>
            <a:r>
              <a:rPr lang="ru-RU" sz="2000" b="1" dirty="0" smtClean="0"/>
              <a:t>Адрес: 692962, Приморский край, Партизанский  район, </a:t>
            </a:r>
            <a:endParaRPr lang="en-US" sz="2000" b="1" dirty="0" smtClean="0"/>
          </a:p>
          <a:p>
            <a:r>
              <a:rPr lang="ru-RU" sz="2000" b="1" dirty="0" smtClean="0"/>
              <a:t>с. Владимиро</a:t>
            </a:r>
            <a:r>
              <a:rPr lang="en-US" sz="2000" b="1" dirty="0" smtClean="0"/>
              <a:t> </a:t>
            </a:r>
            <a:r>
              <a:rPr lang="ru-RU" sz="2000" b="1" dirty="0" smtClean="0"/>
              <a:t>-</a:t>
            </a:r>
            <a:r>
              <a:rPr lang="en-US" sz="2000" b="1" dirty="0" smtClean="0"/>
              <a:t> </a:t>
            </a:r>
            <a:r>
              <a:rPr lang="ru-RU" sz="2000" b="1" dirty="0" smtClean="0"/>
              <a:t>Александровское, ул. Комсомольская, 45 а</a:t>
            </a:r>
          </a:p>
          <a:p>
            <a:r>
              <a:rPr lang="ru-RU" sz="2000" b="1" dirty="0" smtClean="0"/>
              <a:t>E-mail: </a:t>
            </a:r>
            <a:r>
              <a:rPr lang="en-US" sz="2000" b="1" dirty="0" smtClean="0"/>
              <a:t>fin650valex@mail.ru</a:t>
            </a:r>
            <a:endParaRPr lang="ru-RU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755576" y="188640"/>
            <a:ext cx="7488832" cy="175432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altLang="ru-RU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Уважаемые жители Партизанского муниципального района!</a:t>
            </a:r>
            <a:endParaRPr lang="ru-RU" sz="3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844824"/>
            <a:ext cx="871296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       </a:t>
            </a:r>
            <a:r>
              <a:rPr lang="ru-RU" sz="2800" b="1" dirty="0" smtClean="0">
                <a:solidFill>
                  <a:srgbClr val="34411B"/>
                </a:solidFill>
              </a:rPr>
              <a:t>Представляем Вашему вниманию Отчет об исполнении  бюджета Партизанского муниципального района за 9 месяцев 2020 года.</a:t>
            </a:r>
          </a:p>
          <a:p>
            <a:pPr algn="just"/>
            <a:r>
              <a:rPr lang="ru-RU" sz="2800" b="1" dirty="0" smtClean="0">
                <a:solidFill>
                  <a:srgbClr val="34411B"/>
                </a:solidFill>
              </a:rPr>
              <a:t>        Бюджет для граждан нацелен на получение обратной связи от жителей района, которых волнуют проблемы муниципальных финансов. Надеемся, что представление бюджета в понятной для жителей форме повысит уровень общественного участия граждан в бюджетном процессе.</a:t>
            </a:r>
            <a:endParaRPr lang="ru-RU" sz="2800" b="1" dirty="0">
              <a:solidFill>
                <a:srgbClr val="34411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51520" y="188640"/>
            <a:ext cx="88924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ОСНОВНЫЕ ПАРАМЕТРЫ ИСПОЛНЕНИЯ  БЮДЖЕТА ПАРТИЗАНСКОГО МУНИЦИПАЛЬНОГО РАЙОНА </a:t>
            </a:r>
          </a:p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ЗА 9 месяцев 2020 ГОДА (ТЫС.РУБ.)</a:t>
            </a:r>
            <a:endParaRPr lang="ru-RU" sz="2800" b="1" dirty="0">
              <a:solidFill>
                <a:srgbClr val="FFC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115616" y="1844824"/>
          <a:ext cx="7200800" cy="220740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44216"/>
                <a:gridCol w="1584176"/>
                <a:gridCol w="1800200"/>
                <a:gridCol w="1872208"/>
              </a:tblGrid>
              <a:tr h="83580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Показатель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План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Факт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Исполнение</a:t>
                      </a: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(%)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2146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Доход</a:t>
                      </a:r>
                      <a:endParaRPr lang="ru-RU" sz="2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1252124,3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721942,8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57,7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2146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Расход</a:t>
                      </a:r>
                      <a:endParaRPr lang="ru-RU" sz="2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1319756,5 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743261,0 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56,3 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2146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Дефицит</a:t>
                      </a:r>
                      <a:endParaRPr lang="ru-RU" sz="2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52072,4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21318,2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-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4" descr="http://zuzino.mos.ru/upload/medialibrary/d03/byudzhet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4509120"/>
            <a:ext cx="4194984" cy="20652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23528" y="332656"/>
            <a:ext cx="834400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ИСПОЛНЕНИЕ БЮДЖЕТА ЛЕНИНСКОГО СЕЛЬСКОГО ПОСЕЛЕНИЯ ЗА 9 МЕСЯЦЕВ 2020 ГОДА ПО ДОХОДАМ (ТЫС.РУБ.)</a:t>
            </a:r>
            <a:endParaRPr lang="ru-RU" sz="2800" b="1" dirty="0">
              <a:solidFill>
                <a:srgbClr val="FFC000"/>
              </a:solidFill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3635896" y="1916832"/>
          <a:ext cx="5508104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467544" y="1916832"/>
          <a:ext cx="3744416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23529" y="1412776"/>
          <a:ext cx="8640959" cy="496262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5040559"/>
                <a:gridCol w="1224136"/>
                <a:gridCol w="1080120"/>
                <a:gridCol w="1296144"/>
              </a:tblGrid>
              <a:tr h="432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План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Поступило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Отклонения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3328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390 171,8</a:t>
                      </a:r>
                      <a:endParaRPr lang="ru-RU" sz="15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248 764,2</a:t>
                      </a:r>
                      <a:endParaRPr lang="ru-RU" sz="15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-141 407,6</a:t>
                      </a:r>
                    </a:p>
                  </a:txBody>
                  <a:tcPr marL="61147" marR="61147" marT="0" marB="0"/>
                </a:tc>
              </a:tr>
              <a:tr h="3646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Налоговые доходы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345 376,0</a:t>
                      </a:r>
                      <a:endParaRPr lang="ru-RU" sz="15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208 973,2</a:t>
                      </a:r>
                      <a:endParaRPr lang="ru-RU" sz="15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-136 402,8</a:t>
                      </a:r>
                      <a:endParaRPr lang="ru-RU" sz="15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3079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Налог на доходы физических </a:t>
                      </a: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лиц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</a:rPr>
                        <a:t>289 210,0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</a:rPr>
                        <a:t>176 126,3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-113 083,7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2894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Акцизы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21 600,0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15 389,4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-6 210,6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2894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Налоги на совокупный доход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6 037,0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5 376,7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-660,3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2894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Налоги на имущество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24 729,0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9 705,7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-5 709,3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2894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Государственная пошлина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3 800,0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2 375,1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-1 424,9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2894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Неналоговые</a:t>
                      </a:r>
                      <a:r>
                        <a:rPr lang="ru-RU" sz="1500" b="1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доходы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44 795,8</a:t>
                      </a:r>
                      <a:endParaRPr lang="ru-RU" sz="15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</a:rPr>
                        <a:t>39 790,9</a:t>
                      </a:r>
                      <a:endParaRPr lang="ru-RU" sz="15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-5 004,9</a:t>
                      </a:r>
                      <a:endParaRPr lang="ru-RU" sz="15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2955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от</a:t>
                      </a:r>
                      <a:r>
                        <a:rPr lang="ru-RU" sz="1500" b="1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использования имущества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</a:rPr>
                        <a:t>29 090,0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</a:rPr>
                        <a:t>19 909,1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-9</a:t>
                      </a:r>
                      <a:r>
                        <a:rPr lang="ru-RU" sz="1500" b="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180,9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2894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Плата за негативное воздействие на окружающую среду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</a:rPr>
                        <a:t>572,0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343,8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</a:rPr>
                        <a:t>-228,2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2894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от оказания платных услуг и компенсации затрат</a:t>
                      </a:r>
                      <a:r>
                        <a:rPr lang="ru-RU" sz="1500" b="1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государства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506,0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199,3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-306,7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2722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от продажи материальных и нематериальных активов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</a:rPr>
                        <a:t>2 600,0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6 012,6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3670,1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2894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Штрафы, санкции, возмещение ущерба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</a:rPr>
                        <a:t>8 880,0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10 970,9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</a:rPr>
                        <a:t>2097,9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2894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Прочие неналоговые доходы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3 147,8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</a:rPr>
                        <a:t>2 355,2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</a:rPr>
                        <a:t>792,6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0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СТРУКТУРА И ОБЪЕМ НАЛОГОВЫХ И НЕНАЛОГОВЫХ ДОХОДОВ БЮДЖЕТА ПАРТИЗАНСКОГО МУНИЦИПАЛЬНОГО РАЙОНА на 01.10.2020 (ТЫС.РУБ.)</a:t>
            </a:r>
            <a:endParaRPr lang="ru-RU" sz="28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-396552" y="0"/>
            <a:ext cx="100091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СТРУКТУРА И ОБЪЕМ БЕЗВОЗМЕЗДНЫХ ПОСТУПЛЕНИЙ (ТЫС.РУБ.)  </a:t>
            </a:r>
            <a:endParaRPr lang="ru-RU" sz="2800" b="1" dirty="0">
              <a:solidFill>
                <a:srgbClr val="FFC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1124744"/>
          <a:ext cx="8352928" cy="533239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76464"/>
                <a:gridCol w="1296144"/>
                <a:gridCol w="1296144"/>
                <a:gridCol w="1584176"/>
              </a:tblGrid>
              <a:tr h="648072">
                <a:tc>
                  <a:txBody>
                    <a:bodyPr/>
                    <a:lstStyle/>
                    <a:p>
                      <a:pPr algn="l"/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План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Факт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Исполнение(%)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443888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rgbClr val="C00000"/>
                          </a:solidFill>
                        </a:rPr>
                        <a:t>ВСЕГО</a:t>
                      </a:r>
                      <a:endParaRPr lang="ru-RU" sz="1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861 952,4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473 178,6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55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83264">
                <a:tc>
                  <a:txBody>
                    <a:bodyPr/>
                    <a:lstStyle/>
                    <a:p>
                      <a:pPr algn="l"/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Дотации бюджетам муниципальных районов на поддержку мер по обеспечению сбалансированности бюджетов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52 056,2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49 490,6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95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02656">
                <a:tc>
                  <a:txBody>
                    <a:bodyPr/>
                    <a:lstStyle/>
                    <a:p>
                      <a:pPr algn="l"/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Субсидии 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291</a:t>
                      </a:r>
                      <a:r>
                        <a:rPr lang="ru-RU" sz="1800" kern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260,1</a:t>
                      </a:r>
                      <a:r>
                        <a:rPr lang="ru-RU" sz="18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96 969,1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33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l"/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Субвенции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513 709,6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323 821,4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63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20806">
                <a:tc>
                  <a:txBody>
                    <a:bodyPr/>
                    <a:lstStyle/>
                    <a:p>
                      <a:pPr algn="l"/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Иные  межбюджетные трансферты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3 818,9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3669,8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96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20806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Прочие безвозмездные поступления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299,6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299,6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100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20806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Возврат остатков</a:t>
                      </a:r>
                      <a:r>
                        <a:rPr lang="ru-RU" sz="18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субсидий, субвенций и иных межбюджетных трансфертов, имеющих целевое назначение, прошлых лет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-1 071,9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11560" y="188640"/>
            <a:ext cx="80648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ИСПОЛНЕНИЕ БЮДЖЕТА ПАРТИЗАНСКОГО МУНИЦИПАЛЬНОГО РАЙОНА ЗА 9 МЕСЯЦЕВ 2020 ГОДА ПО РАСХОДАМ (ТЫС.РУБ.)</a:t>
            </a:r>
            <a:endParaRPr lang="ru-RU" sz="2800" b="1" dirty="0">
              <a:solidFill>
                <a:srgbClr val="FFC000"/>
              </a:solidFill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403648" y="1484784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67544" y="1340768"/>
          <a:ext cx="8352928" cy="5335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6544"/>
                <a:gridCol w="1152128"/>
                <a:gridCol w="1152128"/>
                <a:gridCol w="1152128"/>
              </a:tblGrid>
              <a:tr h="61274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Факт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Исполнение(%)</a:t>
                      </a:r>
                      <a:endParaRPr lang="ru-RU" dirty="0"/>
                    </a:p>
                  </a:txBody>
                  <a:tcPr/>
                </a:tc>
              </a:tr>
              <a:tr h="350139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ВСЕГО</a:t>
                      </a:r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1319756,5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743261,0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56,3</a:t>
                      </a:r>
                      <a:endParaRPr lang="ru-RU" b="1" dirty="0"/>
                    </a:p>
                  </a:txBody>
                  <a:tcPr/>
                </a:tc>
              </a:tr>
              <a:tr h="290304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Общегосударственные вопросы</a:t>
                      </a:r>
                      <a:r>
                        <a:rPr lang="ru-RU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115560,1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84358,6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73,0</a:t>
                      </a:r>
                      <a:endParaRPr lang="ru-RU" b="0" dirty="0"/>
                    </a:p>
                  </a:txBody>
                  <a:tcPr/>
                </a:tc>
              </a:tr>
              <a:tr h="6446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Национальная безопасность и правоохранительная деятельность</a:t>
                      </a:r>
                      <a:endParaRPr lang="ru-RU" sz="1800" b="1" baseline="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9484,2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4672,0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49,3</a:t>
                      </a: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Национальная экономика</a:t>
                      </a:r>
                      <a:endParaRPr lang="ru-RU" sz="180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43501,2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28505,6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65,5</a:t>
                      </a:r>
                      <a:endParaRPr lang="ru-RU" b="0" dirty="0"/>
                    </a:p>
                  </a:txBody>
                  <a:tcPr/>
                </a:tc>
              </a:tr>
              <a:tr h="4263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Жилищно-коммунальное хозяйство</a:t>
                      </a:r>
                      <a:endParaRPr lang="ru-RU" sz="18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88791,1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53287,4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60,0</a:t>
                      </a:r>
                      <a:endParaRPr lang="ru-RU" b="0" dirty="0"/>
                    </a:p>
                  </a:txBody>
                  <a:tcPr/>
                </a:tc>
              </a:tr>
              <a:tr h="424056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Образование</a:t>
                      </a:r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843034,5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423820,1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50,3</a:t>
                      </a:r>
                      <a:endParaRPr lang="ru-RU" b="0" dirty="0"/>
                    </a:p>
                  </a:txBody>
                  <a:tcPr/>
                </a:tc>
              </a:tr>
              <a:tr h="350139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Культура, кинематография</a:t>
                      </a:r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65819,1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46308,8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70,4</a:t>
                      </a:r>
                      <a:endParaRPr lang="ru-RU" b="0" dirty="0"/>
                    </a:p>
                  </a:txBody>
                  <a:tcPr/>
                </a:tc>
              </a:tr>
              <a:tr h="350139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Социальная политика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81995,4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52695,8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64,3</a:t>
                      </a:r>
                      <a:endParaRPr lang="ru-RU" b="0" dirty="0"/>
                    </a:p>
                  </a:txBody>
                  <a:tcPr/>
                </a:tc>
              </a:tr>
              <a:tr h="3501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Физическая культура</a:t>
                      </a:r>
                      <a:r>
                        <a:rPr lang="ru-RU" sz="1800" b="0" kern="1200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 спорт</a:t>
                      </a:r>
                      <a:endParaRPr lang="ru-RU" sz="1800" b="1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39099,1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24264,4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62,1</a:t>
                      </a:r>
                      <a:endParaRPr lang="ru-RU" b="0" dirty="0"/>
                    </a:p>
                  </a:txBody>
                  <a:tcPr/>
                </a:tc>
              </a:tr>
              <a:tr h="3501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Средства массовой информации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2330,3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1747,7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75,0</a:t>
                      </a:r>
                      <a:endParaRPr lang="ru-RU" b="0" dirty="0"/>
                    </a:p>
                  </a:txBody>
                  <a:tcPr/>
                </a:tc>
              </a:tr>
              <a:tr h="350139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Межбюджетные трансферты общего характера</a:t>
                      </a:r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30141,5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23600,6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78,3</a:t>
                      </a:r>
                      <a:endParaRPr lang="ru-RU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95536" y="188640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C000"/>
                </a:solidFill>
              </a:rPr>
              <a:t>СТРУКТУРА И ОБЪЕМ РАСХОДОВ БЮДЖЕТА ПАРТИЗАНСКОГО МУНИЦИПАЛЬНОГО РАЙОНА ЗА 9 МЕСЯЦЕВ 2020 ГОДА (ТЫС.РУБ.)</a:t>
            </a:r>
            <a:endParaRPr lang="ru-RU" sz="24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8126" y="0"/>
            <a:ext cx="904587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РАСХОДЫ БЮДЖЕТА РАЙОНА В РАМКАХ МУНИЦИПАЛЬНЫХ  ЦЕЛЕВЫХ ПРОГРАММ ЗА 9 МЕСЯЦЕВ 2020 ГОДА (ТЫС.РУБ.)</a:t>
            </a:r>
            <a:endParaRPr lang="ru-RU" sz="2800" b="1" dirty="0">
              <a:solidFill>
                <a:srgbClr val="FFC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1340768"/>
          <a:ext cx="8496944" cy="515064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968552"/>
                <a:gridCol w="1152128"/>
                <a:gridCol w="1152128"/>
                <a:gridCol w="1224136"/>
              </a:tblGrid>
              <a:tr h="75685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 (%)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105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ПРОГРАММАМ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1174993,3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638202,9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54,3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36055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«Развитие муниципальной службы в администрации ПМР на 2016-2021 годы»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554,8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127,2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22,9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0523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«Развитие образования ПМР на 2018-2022</a:t>
                      </a:r>
                      <a:r>
                        <a:rPr lang="ru-RU" sz="16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годы</a:t>
                      </a:r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647670,8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405363,2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62,6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1565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«Развитие культуры ПМР на 2015-2020 годы»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90609,6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65872,0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72,7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«Социальная поддержка населения ПМР на 2015-2020 годы»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3212,0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2591,5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80,7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61741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«Защита населения и территории от ЧС,</a:t>
                      </a:r>
                      <a:r>
                        <a:rPr lang="ru-RU" sz="16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обеспечение пожарной безопасности ПМР на 2018-2020 годы</a:t>
                      </a:r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9874,2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5062,0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51,3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41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«Информационное общество ПМР на 2018-2020 годы»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2709,8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1939,1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71,6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41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«Развитие транспортного</a:t>
                      </a:r>
                      <a:r>
                        <a:rPr lang="ru-RU" sz="16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комплекса ПМР на 2018-2020 годы</a:t>
                      </a:r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41766,9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28365,6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67,9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3414</TotalTime>
  <Words>857</Words>
  <Application>Microsoft Office PowerPoint</Application>
  <PresentationFormat>Экран (4:3)</PresentationFormat>
  <Paragraphs>295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Бюджет для граждан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Семейка Соитовых!</dc:creator>
  <cp:lastModifiedBy>admin</cp:lastModifiedBy>
  <cp:revision>83</cp:revision>
  <dcterms:created xsi:type="dcterms:W3CDTF">2018-03-07T10:41:26Z</dcterms:created>
  <dcterms:modified xsi:type="dcterms:W3CDTF">2020-10-21T05:56:05Z</dcterms:modified>
</cp:coreProperties>
</file>