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64" r:id="rId3"/>
    <p:sldId id="257" r:id="rId4"/>
    <p:sldId id="262" r:id="rId5"/>
    <p:sldId id="263" r:id="rId6"/>
    <p:sldId id="265" r:id="rId7"/>
    <p:sldId id="275" r:id="rId8"/>
    <p:sldId id="274" r:id="rId9"/>
    <p:sldId id="261" r:id="rId10"/>
    <p:sldId id="266" r:id="rId11"/>
    <p:sldId id="276" r:id="rId12"/>
    <p:sldId id="277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7703" autoAdjust="0"/>
  </p:normalViewPr>
  <p:slideViewPr>
    <p:cSldViewPr>
      <p:cViewPr>
        <p:scale>
          <a:sx n="100" d="100"/>
          <a:sy n="100" d="100"/>
        </p:scale>
        <p:origin x="-1944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A41D1-7234-420B-866F-0AE0E3A446B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79612-A093-41FA-893A-D4EFB28CA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271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Инвестиционная площадка</a:t>
            </a:r>
            <a:br>
              <a:rPr lang="ru-RU" dirty="0" smtClean="0"/>
            </a:br>
            <a:r>
              <a:rPr lang="ru-RU" dirty="0" smtClean="0"/>
              <a:t> № </a:t>
            </a: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886200"/>
            <a:ext cx="7056784" cy="1752600"/>
          </a:xfrm>
        </p:spPr>
        <p:txBody>
          <a:bodyPr/>
          <a:lstStyle/>
          <a:p>
            <a:r>
              <a:rPr lang="ru-RU" dirty="0" smtClean="0"/>
              <a:t>Партизанский муниципальный район Приморский край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686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Условия передачи площадки (условия аренды или продажи (примерная стоимость)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452995"/>
              </p:ext>
            </p:extLst>
          </p:nvPr>
        </p:nvGraphicFramePr>
        <p:xfrm>
          <a:off x="395536" y="1988840"/>
          <a:ext cx="8229600" cy="41764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41764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Арендная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плата –  размер арендной платы определяется за использование земельных участков по видам использования земельных участков и категорий арендаторов, как произведение кадастровой стоимости земельного участка, ставки арендной платы по видам разрешенного использования земельных участков, устанавливаемых в % кадастровой стоимости земельного участка.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В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соответствии с Постановлением Администрации Приморского края от 11.03.2015 №75-па,  Постановлением Администрации Приморского края от 11.08.2016 №376-па) - 1.5% от кадастровой стоимости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Кадастровая стоимость земельного участка – 1 руб.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kumimoji="0" lang="ru-RU" sz="16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4218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C:\Users\user09-047\AppData\Local\Microsoft\Windows\INetCache\IE\4Q6ZI9QX\Screenshot_2020-05-14-10-42-43-184_com.whatsapp[1]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" t="259" r="5814"/>
          <a:stretch/>
        </p:blipFill>
        <p:spPr bwMode="auto">
          <a:xfrm>
            <a:off x="395536" y="692697"/>
            <a:ext cx="8280920" cy="56319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794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09-047\AppData\Local\Microsoft\Windows\INetCache\IE\3HGK40LQ\Screenshot_2020-05-14-10-42-32-562_com.whatsapp[1]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" r="5685"/>
          <a:stretch/>
        </p:blipFill>
        <p:spPr bwMode="auto">
          <a:xfrm>
            <a:off x="467544" y="620688"/>
            <a:ext cx="8280920" cy="56886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91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user09-047\AppData\Local\Microsoft\Windows\INetCache\IE\4Q6ZI9QX\Screenshot_2020-05-14-10-44-26-633_com.whatsapp[1]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2" t="1551" r="5943" b="2067"/>
          <a:stretch/>
        </p:blipFill>
        <p:spPr bwMode="auto">
          <a:xfrm>
            <a:off x="467544" y="620689"/>
            <a:ext cx="8105555" cy="57039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483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Общая информация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085417"/>
              </p:ext>
            </p:extLst>
          </p:nvPr>
        </p:nvGraphicFramePr>
        <p:xfrm>
          <a:off x="467544" y="1124744"/>
          <a:ext cx="8424936" cy="5267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6464"/>
                <a:gridCol w="4248472"/>
              </a:tblGrid>
              <a:tr h="195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инвестиционной площадки (краткое описание)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47" marR="413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Площадка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№2, строительство малоэтажного жилого дома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47" marR="41347" marT="0" marB="0"/>
                </a:tc>
              </a:tr>
              <a:tr h="3912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Кадастровый номер (при наличии прилагается копия кадастрового паспорта).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отсутствии кадастрового номера указывается стоимость проведения кадастровых работ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47" marR="413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25:13:010512:4043</a:t>
                      </a:r>
                      <a:endParaRPr lang="ru-RU" sz="13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47" marR="41347" marT="0" marB="0"/>
                </a:tc>
              </a:tr>
              <a:tr h="6491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Наименование, адрес правообладателя инвестиционной площадки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47" marR="413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Администрация Партизанского муниципального района  Приморского края,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с.Владимиро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-Александровское, </a:t>
                      </a:r>
                      <a:r>
                        <a:rPr lang="ru-RU" sz="13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ул.Комсомольская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д.45а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47" marR="41347" marT="0" marB="0"/>
                </a:tc>
              </a:tr>
              <a:tr h="2025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владения землей и зданиями (собственность, аренда, другая)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47" marR="413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47" marR="41347" marT="0" marB="0"/>
                </a:tc>
              </a:tr>
              <a:tr h="4215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Потенциальная возможность получения земельного участка без проведения торгов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47" marR="413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 (зона свободного порта Владивосток)</a:t>
                      </a:r>
                      <a:endParaRPr lang="ru-RU" sz="13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47" marR="41347" marT="0" marB="0"/>
                </a:tc>
              </a:tr>
              <a:tr h="195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Лицо для контактов 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47" marR="413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Попов Дмитрий Эдуардович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47" marR="41347" marT="0" marB="0"/>
                </a:tc>
              </a:tr>
              <a:tr h="9726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Должность 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47" marR="413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Начальник отдела земельных отношений и муниципального земельного контроля управления по распоряжению муниципальной собственностью администрации Партизанского муниципального района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47" marR="41347" marT="0" marB="0"/>
                </a:tc>
              </a:tr>
              <a:tr h="195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Телефон </a:t>
                      </a:r>
                      <a:endParaRPr lang="ru-RU" sz="13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47" marR="413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(42365)21 0-88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47" marR="41347" marT="0" marB="0"/>
                </a:tc>
              </a:tr>
              <a:tr h="195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Факс </a:t>
                      </a:r>
                      <a:endParaRPr lang="ru-RU" sz="13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47" marR="413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(42365) 21-2-65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47" marR="41347" marT="0" marB="0"/>
                </a:tc>
              </a:tr>
              <a:tr h="2039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Электронная почта 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47" marR="413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partizansky@partizansky.ru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47" marR="41347" marT="0" marB="0"/>
                </a:tc>
              </a:tr>
              <a:tr h="2039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Веб-сайт 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47" marR="413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http://rayon.partizansky.ru/</a:t>
                      </a:r>
                    </a:p>
                  </a:txBody>
                  <a:tcPr marL="44450" marR="44450" marT="0" marB="0"/>
                </a:tc>
              </a:tr>
              <a:tr h="2039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Наличие бизнес-плана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47" marR="413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отсутствует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47" marR="41347" marT="0" marB="0"/>
                </a:tc>
              </a:tr>
              <a:tr h="2039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Наличие бизнес-плана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47" marR="413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отсутствует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47" marR="4134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18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Расположение инвестиционной площадки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892038"/>
              </p:ext>
            </p:extLst>
          </p:nvPr>
        </p:nvGraphicFramePr>
        <p:xfrm>
          <a:off x="323528" y="1272159"/>
          <a:ext cx="8229600" cy="53773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64496"/>
                <a:gridCol w="3765104"/>
              </a:tblGrid>
              <a:tr h="19442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 инвестиционной площадки (описание)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744" marR="417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25:13:010512:4043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Местоположение земельного участка: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установлено относительно ориентира, расположенного за пределами участка. Ориентир дом. Участок находится примерно в 60 м от ориентира по направлению на  юго-восток. Почтовый адрес ориентира: П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риморский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край, Партизанский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район, 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с.Сергеевка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пер.Школьный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д.5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744" marR="41744" marT="0" marB="0"/>
                </a:tc>
              </a:tr>
              <a:tr h="3950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Расположение на территории действующей организации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(да/нет – если «да» название организации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744" marR="417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744" marR="41744" marT="0" marB="0"/>
                </a:tc>
              </a:tr>
              <a:tr h="1975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черте населенного пункта - какого 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744" marR="417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населенных пунктов (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с.Сергеевка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744" marR="41744" marT="0" marB="0"/>
                </a:tc>
              </a:tr>
              <a:tr h="1975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Удаленность от автомагистрали, км 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744" marR="41744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1,8 (а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втодорога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«Находка-Лазо-Ольга-Кавалерово»)  </a:t>
                      </a:r>
                    </a:p>
                  </a:txBody>
                  <a:tcPr marL="41744" marR="41744" marT="0" marB="0"/>
                </a:tc>
              </a:tr>
              <a:tr h="1975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Удаленность от железнодорожной станции, км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744" marR="417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2,2 (станция  Сергеевка)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744" marR="41744" marT="0" marB="0"/>
                </a:tc>
              </a:tr>
              <a:tr h="610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Удаленность от аэропорта, км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744" marR="417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 – аэропорт Владивосток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145,5 – аэропорт Преображение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744" marR="4174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67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664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Характеристика территории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894071"/>
              </p:ext>
            </p:extLst>
          </p:nvPr>
        </p:nvGraphicFramePr>
        <p:xfrm>
          <a:off x="323529" y="1052736"/>
          <a:ext cx="8568951" cy="58348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8431"/>
                <a:gridCol w="4680520"/>
              </a:tblGrid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Площадь, га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744" marR="417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  (5093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744" marR="41744" marT="0" marB="0"/>
                </a:tc>
              </a:tr>
              <a:tr h="31608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 земель (вид разрешенного использования)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744" marR="417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населенных пунктов.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Территория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 пользования</a:t>
                      </a:r>
                    </a:p>
                    <a:p>
                      <a:r>
                        <a:rPr kumimoji="0"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Ж1. Зона застройки индивидуальными жилыми домами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Малоэтажная многоквартирная жилая застройка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Размещение малоэтажного многоквартирного жилого дома (дом, пригодный для постоянного проживания, высотой до 4 этажей, включая мансардный); разведение декоративных и плодовых деревьев, овощных и ягодных культур; размещение индивидуальных гаражей и иных вспомогательных сооружений; обустройство спортивных и детских площадок, площадок отдыха; размещение объектов обслуживания жилой застройки во встроенных, пристроенных и встроенно-пристроенных помещениях малоэтажного многоквартирного дома, если общая площадь таких помещений в малоэтажном многоквартирном доме не составляет более 15% общей площади помещений дома.</a:t>
                      </a: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44" marR="41744" marT="0" marB="0"/>
                </a:tc>
              </a:tr>
              <a:tr h="2955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Возможность расширения 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744" marR="417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744" marR="41744" marT="0" marB="0"/>
                </a:tc>
              </a:tr>
              <a:tr h="2955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ограждений (есть, нет)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744" marR="417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744" marR="41744" marT="0" marB="0"/>
                </a:tc>
              </a:tr>
              <a:tr h="2955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Рельеф (ровная, наклонная, террасная, уступами)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744" marR="417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Ровный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744" marR="41744" marT="0" marB="0"/>
                </a:tc>
              </a:tr>
              <a:tr h="2955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грунта 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744" marR="417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Суглинистый</a:t>
                      </a:r>
                      <a:endParaRPr lang="ru-RU" sz="1400" baseline="0" dirty="0" smtClean="0"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1744" marR="41744" marT="0" marB="0"/>
                </a:tc>
              </a:tr>
              <a:tr h="2955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грунтовых вод, м 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744" marR="417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Более 200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744" marR="41744" marT="0" marB="0"/>
                </a:tc>
              </a:tr>
              <a:tr h="2955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Глубина промерзания, м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744" marR="417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более 150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744" marR="41744" marT="0" marB="0"/>
                </a:tc>
              </a:tr>
              <a:tr h="2955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Возможность затопления во время паводков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744" marR="417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744" marR="4174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85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Инфраструктура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01349"/>
              </p:ext>
            </p:extLst>
          </p:nvPr>
        </p:nvGraphicFramePr>
        <p:xfrm>
          <a:off x="395535" y="2060850"/>
          <a:ext cx="8291266" cy="30720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4914"/>
                <a:gridCol w="858180"/>
                <a:gridCol w="965453"/>
                <a:gridCol w="858180"/>
                <a:gridCol w="1088816"/>
                <a:gridCol w="1056635"/>
                <a:gridCol w="1609088"/>
              </a:tblGrid>
              <a:tr h="823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Ресурс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Наличие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Единица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измерения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Мощность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Удаленность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площадки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 источника, м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Возможность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увеличения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мощности (до)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Возможность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периодического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отключения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</a:tr>
              <a:tr h="274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Водоснабжение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куб. м/год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30000" dirty="0" smtClean="0">
                          <a:effectLst/>
                        </a:rPr>
                        <a:t>+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</a:tr>
              <a:tr h="274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Электроэнергия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кВт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350Вт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50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</a:tr>
              <a:tr h="274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Отопление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Гкал/час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+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</a:tr>
              <a:tr h="274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Канализация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куб. м/год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+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</a:tr>
              <a:tr h="274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Газ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куб. м/год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</a:tr>
              <a:tr h="274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Пар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бар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</a:tr>
              <a:tr h="325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Очистные сооружения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куб. м/год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30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</a:tr>
              <a:tr h="274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Сжатый воздух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куб. м/месяц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Нет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9" marR="4134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608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Коммуникации на территории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377985"/>
              </p:ext>
            </p:extLst>
          </p:nvPr>
        </p:nvGraphicFramePr>
        <p:xfrm>
          <a:off x="395536" y="2132856"/>
          <a:ext cx="8229600" cy="4240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4536"/>
                <a:gridCol w="3405064"/>
              </a:tblGrid>
              <a:tr h="12961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Автодороги (тип, покрытие, протяженность и т.д.)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Автодорога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«Находка-Лазо-Ольга-Кавалерово»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асфальт.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Внутрипоселковые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дороги  -   асфальт, грунт.</a:t>
                      </a:r>
                    </a:p>
                  </a:txBody>
                  <a:tcPr marL="41349" marR="41349" marT="0" marB="0"/>
                </a:tc>
              </a:tr>
              <a:tr h="1512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Ж/д ветка (тип, покрытие, протяженность и т.д.)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Дальневосточная железная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дорога.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Железнодорожная ветка- от 135 км до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ст.Сергеевка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бетон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пирон.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(эксплуатируется АО «Леспромхоз» - перевозка древесины) 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49" marR="41349" marT="0" marB="0"/>
                </a:tc>
              </a:tr>
              <a:tr h="1956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Сети телекоммуникаций (телефон, Интернет, иное)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49" marR="413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«Билайн», «МТС», «АКОС- Теле2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</a:t>
                      </a:r>
                      <a:r>
                        <a:rPr lang="ru-RU" sz="14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«Ростелеком» </a:t>
                      </a: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49" marR="41349" marT="0" marB="0"/>
                </a:tc>
              </a:tr>
              <a:tr h="19563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территории отсутствуют здания и сооружения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49" marR="41349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49" marR="4134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42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Ситуационный план территории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/>
          </p:cNvPicPr>
          <p:nvPr>
            <p:ph idx="1"/>
          </p:nvPr>
        </p:nvPicPr>
        <p:blipFill rotWithShape="1">
          <a:blip r:embed="rId2"/>
          <a:srcRect t="7587" r="2760" b="5748"/>
          <a:stretch/>
        </p:blipFill>
        <p:spPr bwMode="auto">
          <a:xfrm>
            <a:off x="457200" y="1484784"/>
            <a:ext cx="8229600" cy="47079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4211960" y="1268760"/>
            <a:ext cx="1008112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37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352928" cy="63668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площадки на карте градостроительного зонирования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Сергеевского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 Партизанского муниципального района Приморского края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 descr="C:\Users\user742.ADMIN2524\Desktop\ПЗиЗ\4 Сергеевское СП\с. Сергеевка - карта планируемого размещения объектов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662" y="1484785"/>
            <a:ext cx="3359585" cy="483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>
            <a:off x="2339752" y="1484784"/>
            <a:ext cx="2016224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71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2958"/>
            <a:ext cx="8229600" cy="85010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Вид земельного участка в программном комплексе ГИС Адресный реестр</a:t>
            </a:r>
            <a:endParaRPr lang="ru-RU" sz="1600" dirty="0"/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 rotWithShape="1">
          <a:blip r:embed="rId2"/>
          <a:srcRect l="776" t="3678" r="561" b="5517"/>
          <a:stretch/>
        </p:blipFill>
        <p:spPr bwMode="auto">
          <a:xfrm>
            <a:off x="323528" y="1268760"/>
            <a:ext cx="8363272" cy="49913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2555776" y="3573016"/>
            <a:ext cx="324036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Объект 6"/>
          <p:cNvPicPr>
            <a:picLocks/>
          </p:cNvPicPr>
          <p:nvPr/>
        </p:nvPicPr>
        <p:blipFill rotWithShape="1">
          <a:blip r:embed="rId2"/>
          <a:srcRect l="776" t="3678" r="561" b="5517"/>
          <a:stretch/>
        </p:blipFill>
        <p:spPr bwMode="auto">
          <a:xfrm>
            <a:off x="475928" y="1421160"/>
            <a:ext cx="8363272" cy="49913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811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377</TotalTime>
  <Words>726</Words>
  <Application>Microsoft Office PowerPoint</Application>
  <PresentationFormat>Экран (4:3)</PresentationFormat>
  <Paragraphs>162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Инвестиционная площадка  № 3</vt:lpstr>
      <vt:lpstr>Общая информация</vt:lpstr>
      <vt:lpstr>Расположение инвестиционной площадки</vt:lpstr>
      <vt:lpstr>Характеристика территории</vt:lpstr>
      <vt:lpstr>Инфраструктура</vt:lpstr>
      <vt:lpstr>Коммуникации на территории</vt:lpstr>
      <vt:lpstr>Ситуационный план территории</vt:lpstr>
      <vt:lpstr>Расположение площадки на карте градостроительного зонирования Сергеевского  сельского поселения Партизанского муниципального района Приморского края</vt:lpstr>
      <vt:lpstr>Вид земельного участка в программном комплексе ГИС Адресный реестр</vt:lpstr>
      <vt:lpstr>Условия передачи площадки (условия аренды или продажи (примерная стоимость)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Виталя</dc:creator>
  <cp:lastModifiedBy>Афанасьева Наталья Павловна</cp:lastModifiedBy>
  <cp:revision>63</cp:revision>
  <dcterms:created xsi:type="dcterms:W3CDTF">2020-05-12T09:56:56Z</dcterms:created>
  <dcterms:modified xsi:type="dcterms:W3CDTF">2020-12-14T04:48:49Z</dcterms:modified>
</cp:coreProperties>
</file>