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9"/>
  </p:notesMasterIdLst>
  <p:sldIdLst>
    <p:sldId id="256" r:id="rId2"/>
    <p:sldId id="287" r:id="rId3"/>
    <p:sldId id="257" r:id="rId4"/>
    <p:sldId id="289" r:id="rId5"/>
    <p:sldId id="290" r:id="rId6"/>
    <p:sldId id="291" r:id="rId7"/>
    <p:sldId id="292" r:id="rId8"/>
    <p:sldId id="293" r:id="rId9"/>
    <p:sldId id="258" r:id="rId10"/>
    <p:sldId id="320" r:id="rId11"/>
    <p:sldId id="321" r:id="rId12"/>
    <p:sldId id="322" r:id="rId13"/>
    <p:sldId id="323" r:id="rId14"/>
    <p:sldId id="324" r:id="rId15"/>
    <p:sldId id="325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00" r:id="rId24"/>
    <p:sldId id="309" r:id="rId25"/>
    <p:sldId id="310" r:id="rId26"/>
    <p:sldId id="311" r:id="rId27"/>
    <p:sldId id="312" r:id="rId28"/>
    <p:sldId id="313" r:id="rId29"/>
    <p:sldId id="314" r:id="rId30"/>
    <p:sldId id="273" r:id="rId31"/>
    <p:sldId id="269" r:id="rId32"/>
    <p:sldId id="271" r:id="rId33"/>
    <p:sldId id="335" r:id="rId34"/>
    <p:sldId id="338" r:id="rId35"/>
    <p:sldId id="319" r:id="rId36"/>
    <p:sldId id="315" r:id="rId37"/>
    <p:sldId id="266" r:id="rId38"/>
    <p:sldId id="267" r:id="rId39"/>
    <p:sldId id="268" r:id="rId40"/>
    <p:sldId id="316" r:id="rId41"/>
    <p:sldId id="283" r:id="rId42"/>
    <p:sldId id="339" r:id="rId43"/>
    <p:sldId id="340" r:id="rId44"/>
    <p:sldId id="336" r:id="rId45"/>
    <p:sldId id="337" r:id="rId46"/>
    <p:sldId id="334" r:id="rId47"/>
    <p:sldId id="318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739" autoAdjust="0"/>
  </p:normalViewPr>
  <p:slideViewPr>
    <p:cSldViewPr>
      <p:cViewPr varScale="1">
        <p:scale>
          <a:sx n="85" d="100"/>
          <a:sy n="85" d="100"/>
        </p:scale>
        <p:origin x="-123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1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2.4047356085669481E-2"/>
          <c:y val="0.18832801029039267"/>
          <c:w val="0.6752637440139706"/>
          <c:h val="0.801207139618260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3.0555558897152106E-2"/>
                  <c:y val="-1.9266568473679583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доходы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378 524,0 т.руб.</a:t>
                    </a:r>
                    <a:endParaRPr lang="ru-RU" b="1" dirty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1"/>
                <c:pt idx="0">
                  <c:v>378524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5000002734033612E-2"/>
                  <c:y val="-2.6972983477455401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</a:rPr>
                      <a:t>Неналоговые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доходы 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32 831 т.руб.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2021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1"/>
                <c:pt idx="0">
                  <c:v>32831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3.3333336978711978E-2"/>
                  <c:y val="-1.73397750926497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Безвозмездные поступления </a:t>
                    </a:r>
                    <a:endParaRPr lang="en-US" b="0" dirty="0" smtClean="0">
                      <a:solidFill>
                        <a:schemeClr val="bg2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807 995 т.руб.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2021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1"/>
                <c:pt idx="0">
                  <c:v>807994.94000000006</c:v>
                </c:pt>
              </c:numCache>
            </c:numRef>
          </c:val>
        </c:ser>
        <c:shape val="cylinder"/>
        <c:axId val="112758784"/>
        <c:axId val="112760320"/>
        <c:axId val="0"/>
      </c:bar3DChart>
      <c:catAx>
        <c:axId val="112758784"/>
        <c:scaling>
          <c:orientation val="minMax"/>
        </c:scaling>
        <c:delete val="1"/>
        <c:axPos val="b"/>
        <c:numFmt formatCode="General" sourceLinked="1"/>
        <c:tickLblPos val="none"/>
        <c:crossAx val="112760320"/>
        <c:crosses val="autoZero"/>
        <c:auto val="1"/>
        <c:lblAlgn val="ctr"/>
        <c:lblOffset val="100"/>
      </c:catAx>
      <c:valAx>
        <c:axId val="112760320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12758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aseline="0"/>
            </a:pPr>
            <a:r>
              <a:rPr lang="ru-RU" dirty="0" smtClean="0"/>
              <a:t>2021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276706.84999999986</c:v>
                </c:pt>
                <c:pt idx="2">
                  <c:v>506484.09</c:v>
                </c:pt>
                <c:pt idx="3">
                  <c:v>24804</c:v>
                </c:pt>
              </c:numCache>
            </c:numRef>
          </c:val>
          <c:bubble3D val="1"/>
        </c:ser>
        <c:firstSliceAng val="0"/>
      </c:pieChart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5"/>
          <c:y val="5.1764705882352942E-2"/>
          <c:w val="0.86250000000000004"/>
          <c:h val="0.7717647058823475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1369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1219120033660168E-3"/>
                  <c:y val="-3.2513222941074692E-2"/>
                </c:manualLayout>
              </c:layout>
              <c:showVal val="1"/>
            </c:dLbl>
            <c:dLbl>
              <c:idx val="1"/>
              <c:layout>
                <c:manualLayout>
                  <c:x val="1.1336629199976281E-3"/>
                  <c:y val="-4.2486831376104504E-2"/>
                </c:manualLayout>
              </c:layout>
              <c:showVal val="1"/>
            </c:dLbl>
            <c:dLbl>
              <c:idx val="2"/>
              <c:layout>
                <c:manualLayout>
                  <c:x val="-2.4003576365931255E-3"/>
                  <c:y val="-2.3438909469065013E-2"/>
                </c:manualLayout>
              </c:layout>
              <c:showVal val="1"/>
            </c:dLbl>
            <c:dLbl>
              <c:idx val="3"/>
              <c:layout>
                <c:manualLayout>
                  <c:x val="1.5728496724171629E-4"/>
                  <c:y val="-2.5775483069006202E-2"/>
                </c:manualLayout>
              </c:layout>
              <c:showVal val="1"/>
            </c:dLbl>
            <c:dLbl>
              <c:idx val="4"/>
              <c:layout>
                <c:manualLayout>
                  <c:x val="-3.3096411612659852E-4"/>
                  <c:y val="-1.8439714350894879E-2"/>
                </c:manualLayout>
              </c:layout>
              <c:showVal val="1"/>
            </c:dLbl>
            <c:dLbl>
              <c:idx val="5"/>
              <c:layout>
                <c:manualLayout>
                  <c:x val="-3.3190929855140788E-3"/>
                  <c:y val="-2.0870898600362012E-2"/>
                </c:manualLayout>
              </c:layout>
              <c:showVal val="1"/>
            </c:dLbl>
            <c:dLbl>
              <c:idx val="6"/>
              <c:layout>
                <c:manualLayout>
                  <c:x val="3.6926579311175652E-3"/>
                  <c:y val="-5.5608294792826432E-2"/>
                </c:manualLayout>
              </c:layout>
              <c:showVal val="1"/>
            </c:dLbl>
            <c:dLbl>
              <c:idx val="7"/>
              <c:delete val="1"/>
            </c:dLbl>
            <c:spPr>
              <a:noFill/>
              <a:ln w="27385">
                <a:noFill/>
              </a:ln>
            </c:spPr>
            <c:txPr>
              <a:bodyPr/>
              <a:lstStyle/>
              <a:p>
                <a:pPr>
                  <a:defRPr sz="1294" b="1" i="0" u="none" strike="noStrike" baseline="0">
                    <a:solidFill>
                      <a:srgbClr val="000066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2017 г.</c:v>
                </c:pt>
                <c:pt idx="1">
                  <c:v>2018 г. </c:v>
                </c:pt>
                <c:pt idx="2">
                  <c:v>2019 г.</c:v>
                </c:pt>
                <c:pt idx="3">
                  <c:v>2020 г.</c:v>
                </c:pt>
                <c:pt idx="4">
                  <c:v>2021 г. прогноз</c:v>
                </c:pt>
                <c:pt idx="5">
                  <c:v>2022 г. прогноз</c:v>
                </c:pt>
                <c:pt idx="6">
                  <c:v>2023 г. прогноз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845893.2</c:v>
                </c:pt>
                <c:pt idx="1">
                  <c:v>892105</c:v>
                </c:pt>
                <c:pt idx="2">
                  <c:v>929999</c:v>
                </c:pt>
                <c:pt idx="3">
                  <c:v>1334115.26</c:v>
                </c:pt>
                <c:pt idx="4">
                  <c:v>1220640.27</c:v>
                </c:pt>
                <c:pt idx="5">
                  <c:v>954798.67999999947</c:v>
                </c:pt>
                <c:pt idx="6">
                  <c:v>979269.56</c:v>
                </c:pt>
              </c:numCache>
            </c:numRef>
          </c:val>
        </c:ser>
        <c:gapDepth val="0"/>
        <c:shape val="box"/>
        <c:axId val="152845696"/>
        <c:axId val="152851584"/>
        <c:axId val="0"/>
      </c:bar3DChart>
      <c:catAx>
        <c:axId val="152845696"/>
        <c:scaling>
          <c:orientation val="minMax"/>
        </c:scaling>
        <c:axPos val="b"/>
        <c:numFmt formatCode="General" sourceLinked="1"/>
        <c:tickLblPos val="low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9" b="1" i="0" u="none" strike="noStrik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851584"/>
        <c:crosses val="autoZero"/>
        <c:auto val="1"/>
        <c:lblAlgn val="ctr"/>
        <c:lblOffset val="100"/>
        <c:tickLblSkip val="1"/>
        <c:tickMarkSkip val="1"/>
      </c:catAx>
      <c:valAx>
        <c:axId val="152851584"/>
        <c:scaling>
          <c:orientation val="minMax"/>
        </c:scaling>
        <c:axPos val="l"/>
        <c:majorGridlines>
          <c:spPr>
            <a:ln w="342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1" b="1" i="0" u="none" strike="noStrike" baseline="0">
                <a:solidFill>
                  <a:srgbClr val="000066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2845696"/>
        <c:crosses val="autoZero"/>
        <c:crossBetween val="between"/>
      </c:valAx>
      <c:spPr>
        <a:noFill/>
        <a:ln w="27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3904218857986786E-2"/>
          <c:y val="7.2515554707342028E-2"/>
          <c:w val="0.54518302757589765"/>
          <c:h val="0.81991436285339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0.0%" sourceLinked="0"/>
            <c:txPr>
              <a:bodyPr/>
              <a:lstStyle/>
              <a:p>
                <a:pPr>
                  <a:defRPr sz="1400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Соцполитика - 71502,41</c:v>
                </c:pt>
                <c:pt idx="1">
                  <c:v>Образование - 841561,69</c:v>
                </c:pt>
                <c:pt idx="2">
                  <c:v>Культура и кинематография - 53158,93</c:v>
                </c:pt>
                <c:pt idx="3">
                  <c:v>Физкультура и спорт - 5629,3</c:v>
                </c:pt>
                <c:pt idx="4">
                  <c:v>Нацэкономика - 48917</c:v>
                </c:pt>
                <c:pt idx="5">
                  <c:v>ЖКХ - 26563,75</c:v>
                </c:pt>
                <c:pt idx="6">
                  <c:v>Общегосударственные вопросы - 102889,26</c:v>
                </c:pt>
                <c:pt idx="7">
                  <c:v>СМИ - 2330,3</c:v>
                </c:pt>
                <c:pt idx="8">
                  <c:v>Межбюджетные трансферты - 29115,05</c:v>
                </c:pt>
              </c:strCache>
            </c:strRef>
          </c:cat>
          <c:val>
            <c:numRef>
              <c:f>Лист1!$B$2:$B$10</c:f>
              <c:numCache>
                <c:formatCode>0.000</c:formatCode>
                <c:ptCount val="9"/>
                <c:pt idx="0">
                  <c:v>71502.409999999989</c:v>
                </c:pt>
                <c:pt idx="1">
                  <c:v>841561.69</c:v>
                </c:pt>
                <c:pt idx="2">
                  <c:v>53158.93</c:v>
                </c:pt>
                <c:pt idx="3">
                  <c:v>5629.3</c:v>
                </c:pt>
                <c:pt idx="4">
                  <c:v>48917</c:v>
                </c:pt>
                <c:pt idx="5">
                  <c:v>26563.75</c:v>
                </c:pt>
                <c:pt idx="6">
                  <c:v>102889.26</c:v>
                </c:pt>
                <c:pt idx="7">
                  <c:v>2330.3000000000002</c:v>
                </c:pt>
                <c:pt idx="8">
                  <c:v>30142.392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5034841516616"/>
          <c:y val="1.5023369027964365E-2"/>
          <c:w val="0.39689030469466346"/>
          <c:h val="0.96995326194407161"/>
        </c:manualLayout>
      </c:layout>
      <c:spPr>
        <a:ln w="0"/>
      </c:spPr>
      <c:txPr>
        <a:bodyPr/>
        <a:lstStyle/>
        <a:p>
          <a:pPr defTabSz="720000">
            <a:lnSpc>
              <a:spcPct val="100000"/>
            </a:lnSpc>
            <a:defRPr sz="1400" spc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23606985873973244"/>
          <c:w val="0.47852451420578102"/>
          <c:h val="0.48929083377369631"/>
        </c:manualLayout>
      </c:layout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780624069970416"/>
          <c:y val="0.23589168898850188"/>
          <c:w val="0.33333325082892185"/>
          <c:h val="0.6053560256807401"/>
        </c:manualLayout>
      </c:layout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1.7903767527880695E-2"/>
          <c:y val="0.1628833433553819"/>
          <c:w val="0.56173117009234808"/>
          <c:h val="0.57459516998001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564906997493723"/>
                  <c:y val="-0.42620530022240488"/>
                </c:manualLayout>
              </c:layout>
              <c:showPercent val="1"/>
            </c:dLbl>
            <c:dLbl>
              <c:idx val="1"/>
              <c:layout>
                <c:manualLayout>
                  <c:x val="-7.2079042088183498E-2"/>
                  <c:y val="-0.1386927434053284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1.7209206645592348E-2"/>
                  <c:y val="-3.6395907604603803E-2"/>
                </c:manualLayout>
              </c:layout>
              <c:showPercent val="1"/>
            </c:dLbl>
            <c:dLbl>
              <c:idx val="3"/>
              <c:layout>
                <c:manualLayout>
                  <c:x val="0.10139397251736684"/>
                  <c:y val="-3.0947779299912081E-3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841561.69</c:v>
                </c:pt>
                <c:pt idx="1">
                  <c:v>53158.93</c:v>
                </c:pt>
                <c:pt idx="2">
                  <c:v>71502.409999999989</c:v>
                </c:pt>
                <c:pt idx="3">
                  <c:v>5629.3</c:v>
                </c:pt>
              </c:numCache>
            </c:numRef>
          </c:val>
          <c:bubble3D val="1"/>
        </c:ser>
      </c:pie3DChart>
    </c:plotArea>
    <c:legend>
      <c:legendPos val="r"/>
      <c:layout/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2023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0231962553002681"/>
          <c:y val="0.1125322364739172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494549495708413"/>
          <c:y val="0.24525055586647318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-1.1845796409458705E-2"/>
                  <c:y val="3.52871220486142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387389</c:v>
                </c:pt>
                <c:pt idx="1">
                  <c:v>17711</c:v>
                </c:pt>
                <c:pt idx="2">
                  <c:v>574170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378524</c:v>
                </c:pt>
                <c:pt idx="1">
                  <c:v>32831</c:v>
                </c:pt>
                <c:pt idx="2">
                  <c:v>807995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2022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3956879087872491"/>
          <c:y val="0.1376955139905086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577875298691072"/>
          <c:y val="0.28358059421969667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363417</c:v>
                </c:pt>
                <c:pt idx="1">
                  <c:v>40731</c:v>
                </c:pt>
                <c:pt idx="2">
                  <c:v>550651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687689750710131E-2"/>
          <c:y val="2.0260719094049279E-2"/>
          <c:w val="0.49142114548868948"/>
          <c:h val="0.630022751326255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7.7373722363429542E-2"/>
                  <c:y val="-0.12507371385558985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8.9147984462212254E-2"/>
                  <c:y val="6.9006186954808299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2.0184449312198986E-2"/>
                  <c:y val="6.2536856927794982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6912599082931997E-2"/>
                  <c:y val="0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6.7281497707329715E-3"/>
                  <c:y val="5.6067526900781733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3640748853665005E-2"/>
                  <c:y val="1.9407990081039821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имущества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320111</c:v>
                </c:pt>
                <c:pt idx="1">
                  <c:v>20500</c:v>
                </c:pt>
                <c:pt idx="2">
                  <c:v>2595</c:v>
                </c:pt>
                <c:pt idx="3">
                  <c:v>30965</c:v>
                </c:pt>
                <c:pt idx="4">
                  <c:v>4085</c:v>
                </c:pt>
                <c:pt idx="5">
                  <c:v>22600</c:v>
                </c:pt>
                <c:pt idx="6">
                  <c:v>2500</c:v>
                </c:pt>
                <c:pt idx="7">
                  <c:v>7999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59808944698995758"/>
          <c:y val="4.7565027379189509E-2"/>
          <c:w val="0.40026814779088332"/>
          <c:h val="0.83400751902551862"/>
        </c:manualLayout>
      </c:layout>
      <c:txPr>
        <a:bodyPr/>
        <a:lstStyle/>
        <a:p>
          <a:pPr>
            <a:defRPr sz="16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47438810440763507"/>
          <c:y val="0.21169143191560871"/>
          <c:w val="0.57482452963608865"/>
          <c:h val="0.654488222650560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63500" dist="25400" dir="21540000" sx="107000" sy="107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1"/>
            <c:explosion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63500" dist="25400" dir="21540000" sx="107000" sy="107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7318541666693001E-2"/>
                  <c:y val="0.13986980769848595"/>
                </c:manualLayout>
              </c:layout>
              <c:tx>
                <c:rich>
                  <a:bodyPr/>
                  <a:lstStyle/>
                  <a:p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91244 т.р.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22,2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320111 т.р.</a:t>
                    </a: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77,8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Percent val="1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91244</c:v>
                </c:pt>
                <c:pt idx="1">
                  <c:v>320111</c:v>
                </c:pt>
              </c:numCache>
            </c:numRef>
          </c:val>
        </c:ser>
        <c:firstSliceAng val="3"/>
      </c:pieChart>
    </c:plotArea>
    <c:legend>
      <c:legendPos val="b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679405503530449"/>
          <c:y val="0.82947778073962308"/>
          <c:w val="0.57320594496469568"/>
          <c:h val="0.1109744799124063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381468439155508"/>
          <c:y val="4.9157767528174232E-2"/>
          <c:w val="0.86051197962621051"/>
          <c:h val="0.615159130890122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2.4506947762572492E-2"/>
                  <c:y val="-3.60483679686839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3 346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94156818951011E-2"/>
                  <c:y val="-4.07712009020607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3 467т.р.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424614709721952E-2"/>
                  <c:y val="-3.35029841910520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</a:t>
                    </a:r>
                    <a:r>
                      <a:rPr lang="ru-RU" baseline="0" dirty="0" smtClean="0">
                        <a:solidFill>
                          <a:schemeClr val="bg2"/>
                        </a:solidFill>
                      </a:rPr>
                      <a:t> 376</a:t>
                    </a:r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800</a:t>
                    </a:r>
                    <a:r>
                      <a:rPr lang="ru-RU" dirty="0" smtClean="0"/>
                      <a:t>т.р.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4 085 т.р.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4 085 т.р.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4 085 т.р.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        2017г.              </c:v>
                </c:pt>
                <c:pt idx="1">
                  <c:v>        2018г.              </c:v>
                </c:pt>
                <c:pt idx="2">
                  <c:v>        2019г.              </c:v>
                </c:pt>
                <c:pt idx="3">
                  <c:v>        2020г. план              </c:v>
                </c:pt>
                <c:pt idx="4">
                  <c:v>2021г.                        Прогноз</c:v>
                </c:pt>
                <c:pt idx="5">
                  <c:v>2022г.                        Прогноз</c:v>
                </c:pt>
                <c:pt idx="6">
                  <c:v>2023г.                       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3376</c:v>
                </c:pt>
                <c:pt idx="1">
                  <c:v>3169</c:v>
                </c:pt>
                <c:pt idx="2">
                  <c:v>4084</c:v>
                </c:pt>
                <c:pt idx="3">
                  <c:v>3800</c:v>
                </c:pt>
                <c:pt idx="4">
                  <c:v>4085</c:v>
                </c:pt>
                <c:pt idx="5">
                  <c:v>4085</c:v>
                </c:pt>
                <c:pt idx="6">
                  <c:v>4085</c:v>
                </c:pt>
              </c:numCache>
            </c:numRef>
          </c:val>
          <c:shape val="cylinder"/>
        </c:ser>
        <c:shape val="box"/>
        <c:axId val="114668288"/>
        <c:axId val="114669824"/>
        <c:axId val="0"/>
      </c:bar3DChart>
      <c:catAx>
        <c:axId val="114668288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14669824"/>
        <c:crossesAt val="0"/>
        <c:auto val="1"/>
        <c:lblAlgn val="ctr"/>
        <c:lblOffset val="100"/>
      </c:catAx>
      <c:valAx>
        <c:axId val="114669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14668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2977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-2.9384550991335178E-3"/>
                  <c:y val="2.4691185207996991E-3"/>
                </c:manualLayout>
              </c:layout>
              <c:showVal val="1"/>
            </c:dLbl>
            <c:dLbl>
              <c:idx val="4"/>
              <c:layout>
                <c:manualLayout>
                  <c:x val="2.9384550991335178E-3"/>
                  <c:y val="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1.9099958144368004E-2"/>
                  <c:y val="1.728382964559804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416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2017г. </c:v>
                </c:pt>
                <c:pt idx="1">
                  <c:v>2018г. </c:v>
                </c:pt>
                <c:pt idx="2">
                  <c:v>2019г. </c:v>
                </c:pt>
                <c:pt idx="3">
                  <c:v>2020г. </c:v>
                </c:pt>
                <c:pt idx="4">
                  <c:v>2021г. Прогноз</c:v>
                </c:pt>
                <c:pt idx="5">
                  <c:v>2022г. Прогноз</c:v>
                </c:pt>
                <c:pt idx="6">
                  <c:v>2023г.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345003.9</c:v>
                </c:pt>
                <c:pt idx="1">
                  <c:v>347603.8</c:v>
                </c:pt>
                <c:pt idx="2">
                  <c:v>377886.3</c:v>
                </c:pt>
                <c:pt idx="3">
                  <c:v>390171.82</c:v>
                </c:pt>
                <c:pt idx="4">
                  <c:v>411355</c:v>
                </c:pt>
                <c:pt idx="5">
                  <c:v>404148</c:v>
                </c:pt>
                <c:pt idx="6">
                  <c:v>405100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671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3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478536,7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4091877392847544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2017г. </c:v>
                </c:pt>
                <c:pt idx="1">
                  <c:v>2018г. </c:v>
                </c:pt>
                <c:pt idx="2">
                  <c:v>2019г. </c:v>
                </c:pt>
                <c:pt idx="3">
                  <c:v>2020г. </c:v>
                </c:pt>
                <c:pt idx="4">
                  <c:v>2021г. Прогноз</c:v>
                </c:pt>
                <c:pt idx="5">
                  <c:v>2022г. Прогноз</c:v>
                </c:pt>
                <c:pt idx="6">
                  <c:v>2023г.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403880.3</c:v>
                </c:pt>
                <c:pt idx="1">
                  <c:v>478536.7</c:v>
                </c:pt>
                <c:pt idx="2">
                  <c:v>566230.9</c:v>
                </c:pt>
                <c:pt idx="3">
                  <c:v>889402.31</c:v>
                </c:pt>
                <c:pt idx="4">
                  <c:v>807994.94000000018</c:v>
                </c:pt>
                <c:pt idx="5">
                  <c:v>550650.68999999948</c:v>
                </c:pt>
                <c:pt idx="6">
                  <c:v>574169.56000000029</c:v>
                </c:pt>
              </c:numCache>
            </c:numRef>
          </c:val>
        </c:ser>
        <c:axId val="148182528"/>
        <c:axId val="148184064"/>
      </c:barChart>
      <c:catAx>
        <c:axId val="14818252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148184064"/>
        <c:crosses val="autoZero"/>
        <c:auto val="1"/>
        <c:lblAlgn val="ctr"/>
        <c:lblOffset val="100"/>
      </c:catAx>
      <c:valAx>
        <c:axId val="1481840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1481825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3.2613612358540892E-2"/>
          <c:y val="1.1758447884879497E-3"/>
          <c:w val="0.55306421866363265"/>
          <c:h val="0.1235803540599307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2933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2.3507640793068208E-2"/>
                  <c:y val="4.9382370415994034E-3"/>
                </c:manualLayout>
              </c:layout>
              <c:showVal val="1"/>
            </c:dLbl>
            <c:dLbl>
              <c:idx val="4"/>
              <c:layout>
                <c:manualLayout>
                  <c:x val="-1.4692275495667908E-3"/>
                  <c:y val="-7.4073555623990527E-3"/>
                </c:manualLayout>
              </c:layout>
              <c:showVal val="1"/>
            </c:dLbl>
            <c:dLbl>
              <c:idx val="5"/>
              <c:layout>
                <c:manualLayout>
                  <c:x val="-1.1753820396534288E-2"/>
                  <c:y val="-4.9382370415994034E-3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401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2017г.</c:v>
                </c:pt>
                <c:pt idx="1">
                  <c:v>2018г. </c:v>
                </c:pt>
                <c:pt idx="2">
                  <c:v>2019г. </c:v>
                </c:pt>
                <c:pt idx="3">
                  <c:v>2020г. План</c:v>
                </c:pt>
                <c:pt idx="4">
                  <c:v>2021г. Прогноз</c:v>
                </c:pt>
                <c:pt idx="5">
                  <c:v>2022г. Прогноз</c:v>
                </c:pt>
                <c:pt idx="6">
                  <c:v>2023г.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748884.2</c:v>
                </c:pt>
                <c:pt idx="1">
                  <c:v>826140.5</c:v>
                </c:pt>
                <c:pt idx="2">
                  <c:v>944117.15</c:v>
                </c:pt>
                <c:pt idx="3">
                  <c:v>1279574.1300000008</c:v>
                </c:pt>
                <c:pt idx="4">
                  <c:v>1219349.94</c:v>
                </c:pt>
                <c:pt idx="5">
                  <c:v>954798.69</c:v>
                </c:pt>
                <c:pt idx="6">
                  <c:v>979269.56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704010</a:t>
                    </a:r>
                    <a:r>
                      <a:rPr lang="ru-RU" dirty="0" smtClean="0"/>
                      <a:t>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654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284E-2"/>
                </c:manualLayout>
              </c:layout>
              <c:showVal val="1"/>
            </c:dLbl>
            <c:dLbl>
              <c:idx val="4"/>
              <c:layout>
                <c:manualLayout>
                  <c:x val="9.4091877392847422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2017г.</c:v>
                </c:pt>
                <c:pt idx="1">
                  <c:v>2018г. </c:v>
                </c:pt>
                <c:pt idx="2">
                  <c:v>2019г. </c:v>
                </c:pt>
                <c:pt idx="3">
                  <c:v>2020г. План</c:v>
                </c:pt>
                <c:pt idx="4">
                  <c:v>2021г. Прогноз</c:v>
                </c:pt>
                <c:pt idx="5">
                  <c:v>2022г. Прогноз</c:v>
                </c:pt>
                <c:pt idx="6">
                  <c:v>2023г.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845893.2</c:v>
                </c:pt>
                <c:pt idx="1">
                  <c:v>840415</c:v>
                </c:pt>
                <c:pt idx="2">
                  <c:v>929999</c:v>
                </c:pt>
                <c:pt idx="3">
                  <c:v>1334115.26</c:v>
                </c:pt>
                <c:pt idx="4">
                  <c:v>1220640.26</c:v>
                </c:pt>
                <c:pt idx="5">
                  <c:v>954798.69</c:v>
                </c:pt>
                <c:pt idx="6">
                  <c:v>979269.56</c:v>
                </c:pt>
              </c:numCache>
            </c:numRef>
          </c:val>
        </c:ser>
        <c:axId val="148300928"/>
        <c:axId val="148302464"/>
      </c:barChart>
      <c:catAx>
        <c:axId val="14830092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148302464"/>
        <c:crosses val="autoZero"/>
        <c:auto val="1"/>
        <c:lblAlgn val="ctr"/>
        <c:lblOffset val="100"/>
      </c:catAx>
      <c:valAx>
        <c:axId val="1483024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14830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113964857466052E-2"/>
          <c:y val="0"/>
          <c:w val="0.4223102550463339"/>
          <c:h val="0.1111725474459602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50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налогов, а также пеней и штрафов по ним </a:t>
          </a:r>
          <a:endParaRPr lang="ru-RU" sz="1400" dirty="0">
            <a:solidFill>
              <a:schemeClr val="bg2">
                <a:lumMod val="50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                                                                            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краевого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8EEFD09-2217-4C80-9C2D-B3C0716E3655}" type="presOf" srcId="{171FBCCF-15C1-443C-8C37-A91A8A40F093}" destId="{BA9FF782-DDB2-4D47-97E6-2F221035A0D0}" srcOrd="0" destOrd="0" presId="urn:microsoft.com/office/officeart/2005/8/layout/StepDownProcess"/>
    <dgm:cxn modelId="{3F3B4A6C-DAF4-4D35-B30C-A4A4FBCA977D}" type="presOf" srcId="{D4599AFB-7C83-4858-B52F-E471FD80B079}" destId="{A23D9BDC-C518-47D8-8C43-46279C117093}" srcOrd="0" destOrd="0" presId="urn:microsoft.com/office/officeart/2005/8/layout/StepDownProcess"/>
    <dgm:cxn modelId="{8CE32620-DFB2-4E97-B09F-9C747A116E90}" type="presOf" srcId="{BAEC8A47-EB9F-4D40-88B8-619AB6A1BF1D}" destId="{669F37FD-5C3A-42D3-92FD-7B69BCCECB4C}" srcOrd="0" destOrd="0" presId="urn:microsoft.com/office/officeart/2005/8/layout/StepDownProcess"/>
    <dgm:cxn modelId="{06164CE5-AB24-4A63-96E7-1180D82F031E}" type="presOf" srcId="{B2F48C43-685A-4FE8-B9A5-9FCE1289C16A}" destId="{BDF43623-D49A-4100-AE14-7D7EE1F8C98B}" srcOrd="0" destOrd="0" presId="urn:microsoft.com/office/officeart/2005/8/layout/StepDownProcess"/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0B7641E9-1D60-423B-9836-6D2EBC2D88B3}" type="presOf" srcId="{E10E4D8A-32CD-4D55-B4BE-DF930DE2F397}" destId="{9F30757E-33C5-4119-8EDF-F37E0E6D01A8}" srcOrd="0" destOrd="0" presId="urn:microsoft.com/office/officeart/2005/8/layout/StepDownProcess"/>
    <dgm:cxn modelId="{D2CAAFC1-5D06-4F71-AC3F-24BEAF59CECB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5175209E-5C00-4399-B7CD-26CE8E017C3C}" type="presOf" srcId="{8835D6E9-479D-4E78-956E-2648EB9E02CA}" destId="{A3DF3B78-772F-4359-8DB9-8FC211807BA1}" srcOrd="0" destOrd="0" presId="urn:microsoft.com/office/officeart/2005/8/layout/StepDownProcess"/>
    <dgm:cxn modelId="{913148B3-1CE0-4101-89AD-EEB29DF3AA3F}" type="presParOf" srcId="{A23D9BDC-C518-47D8-8C43-46279C117093}" destId="{D2CD6D36-C9AA-4FF8-BB1E-DDFF229C17C1}" srcOrd="0" destOrd="0" presId="urn:microsoft.com/office/officeart/2005/8/layout/StepDownProcess"/>
    <dgm:cxn modelId="{C1773929-9102-4ECE-AEB1-9314CF00D89F}" type="presParOf" srcId="{D2CD6D36-C9AA-4FF8-BB1E-DDFF229C17C1}" destId="{BA6CEF46-EB05-4A1C-8EB3-0B420980129E}" srcOrd="0" destOrd="0" presId="urn:microsoft.com/office/officeart/2005/8/layout/StepDownProcess"/>
    <dgm:cxn modelId="{1CA52A04-3290-4FA8-A199-A38FC604A908}" type="presParOf" srcId="{D2CD6D36-C9AA-4FF8-BB1E-DDFF229C17C1}" destId="{669F37FD-5C3A-42D3-92FD-7B69BCCECB4C}" srcOrd="1" destOrd="0" presId="urn:microsoft.com/office/officeart/2005/8/layout/StepDownProcess"/>
    <dgm:cxn modelId="{C447A9B4-44C0-4872-9E31-7D4DDB132509}" type="presParOf" srcId="{D2CD6D36-C9AA-4FF8-BB1E-DDFF229C17C1}" destId="{A3DF3B78-772F-4359-8DB9-8FC211807BA1}" srcOrd="2" destOrd="0" presId="urn:microsoft.com/office/officeart/2005/8/layout/StepDownProcess"/>
    <dgm:cxn modelId="{5B6F6B6A-DAF1-49B1-945F-067804A461B6}" type="presParOf" srcId="{A23D9BDC-C518-47D8-8C43-46279C117093}" destId="{B6D3DED3-76EC-41AC-8A8D-F3E764EE3924}" srcOrd="1" destOrd="0" presId="urn:microsoft.com/office/officeart/2005/8/layout/StepDownProcess"/>
    <dgm:cxn modelId="{6CAC848C-1FDB-47DA-A3B4-23096C090A06}" type="presParOf" srcId="{A23D9BDC-C518-47D8-8C43-46279C117093}" destId="{D65637DD-6A17-4124-9BC3-3648126E1FD1}" srcOrd="2" destOrd="0" presId="urn:microsoft.com/office/officeart/2005/8/layout/StepDownProcess"/>
    <dgm:cxn modelId="{1C43C4BD-CB3E-4246-8446-6B1BADAC10BB}" type="presParOf" srcId="{D65637DD-6A17-4124-9BC3-3648126E1FD1}" destId="{53A251A0-B944-4BA8-81C0-84031743A461}" srcOrd="0" destOrd="0" presId="urn:microsoft.com/office/officeart/2005/8/layout/StepDownProcess"/>
    <dgm:cxn modelId="{88FEAB86-16EF-4E07-AE6E-8533B4A9E893}" type="presParOf" srcId="{D65637DD-6A17-4124-9BC3-3648126E1FD1}" destId="{9F30757E-33C5-4119-8EDF-F37E0E6D01A8}" srcOrd="1" destOrd="0" presId="urn:microsoft.com/office/officeart/2005/8/layout/StepDownProcess"/>
    <dgm:cxn modelId="{0C2F4A8E-2F90-45DD-88EE-8BF695274801}" type="presParOf" srcId="{D65637DD-6A17-4124-9BC3-3648126E1FD1}" destId="{BA9FF782-DDB2-4D47-97E6-2F221035A0D0}" srcOrd="2" destOrd="0" presId="urn:microsoft.com/office/officeart/2005/8/layout/StepDownProcess"/>
    <dgm:cxn modelId="{0AF7BB83-CD3F-4115-B9CD-5C859BBF2159}" type="presParOf" srcId="{A23D9BDC-C518-47D8-8C43-46279C117093}" destId="{42FA6214-AF0F-4EA0-9BAD-A02F0EEF03C0}" srcOrd="3" destOrd="0" presId="urn:microsoft.com/office/officeart/2005/8/layout/StepDownProcess"/>
    <dgm:cxn modelId="{BE96E4B7-8E1A-453E-8543-8FDE87D76822}" type="presParOf" srcId="{A23D9BDC-C518-47D8-8C43-46279C117093}" destId="{0E0FDB4A-DDB5-4868-877B-B6F3EC116C25}" srcOrd="4" destOrd="0" presId="urn:microsoft.com/office/officeart/2005/8/layout/StepDownProcess"/>
    <dgm:cxn modelId="{735BD495-3693-4F84-A683-8BC0B9A4D9E1}" type="presParOf" srcId="{0E0FDB4A-DDB5-4868-877B-B6F3EC116C25}" destId="{485F9950-F438-4A2B-AC67-C55BF8A103AE}" srcOrd="0" destOrd="0" presId="urn:microsoft.com/office/officeart/2005/8/layout/StepDownProcess"/>
    <dgm:cxn modelId="{9B718DA4-C01B-4821-A632-24EED012F210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3F9209-ACD7-456D-992D-B016688BC3C6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84A8ED-9F00-4869-AE0B-76DCB2D416E1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"Патриотическое воспитание граждан Партизанского муниципального района на 2021-2024 годы«</a:t>
          </a:r>
        </a:p>
        <a:p>
          <a:r>
            <a:rPr lang="ru-RU" sz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554 тыс.руб</a:t>
          </a:r>
          <a:r>
            <a:rPr lang="ru-RU" sz="1200" baseline="0" dirty="0" smtClean="0"/>
            <a:t>.</a:t>
          </a:r>
          <a:endParaRPr lang="ru-RU" sz="1200" baseline="0" dirty="0"/>
        </a:p>
      </dgm:t>
    </dgm:pt>
    <dgm:pt modelId="{007B25DC-1BAD-4D47-8D08-8943573909DB}" type="parTrans" cxnId="{7E0CB963-263A-44ED-9BD1-70586BB3F3D5}">
      <dgm:prSet/>
      <dgm:spPr/>
      <dgm:t>
        <a:bodyPr/>
        <a:lstStyle/>
        <a:p>
          <a:endParaRPr lang="ru-RU"/>
        </a:p>
      </dgm:t>
    </dgm:pt>
    <dgm:pt modelId="{5264B808-F798-4E7A-A85D-E2BF3E8765C8}" type="sibTrans" cxnId="{7E0CB963-263A-44ED-9BD1-70586BB3F3D5}">
      <dgm:prSet/>
      <dgm:spPr/>
      <dgm:t>
        <a:bodyPr/>
        <a:lstStyle/>
        <a:p>
          <a:endParaRPr lang="ru-RU"/>
        </a:p>
      </dgm:t>
    </dgm:pt>
    <dgm:pt modelId="{D9DD164E-31FB-42E5-A5A1-2A89CE11AF63}">
      <dgm:prSet phldrT="[Текст]" custT="1"/>
      <dgm:spPr/>
      <dgm:t>
        <a:bodyPr/>
        <a:lstStyle/>
        <a:p>
          <a:r>
            <a:rPr lang="ru-RU" sz="1200" dirty="0" smtClean="0"/>
            <a:t>Муниципальная программа "Развитие малого и среднего предпринимательства в Партизанском муниципальном районе" на 2019-2021 годы</a:t>
          </a:r>
        </a:p>
        <a:p>
          <a:r>
            <a:rPr lang="ru-RU" sz="1200" dirty="0" smtClean="0"/>
            <a:t>301 тыс.руб</a:t>
          </a:r>
          <a:r>
            <a:rPr lang="ru-RU" sz="900" dirty="0" smtClean="0"/>
            <a:t>.</a:t>
          </a:r>
        </a:p>
        <a:p>
          <a:endParaRPr lang="ru-RU" sz="900" dirty="0"/>
        </a:p>
      </dgm:t>
    </dgm:pt>
    <dgm:pt modelId="{FCFB47A6-EC53-4A02-8735-E4BB51393377}" type="parTrans" cxnId="{F51E70AA-1659-41F2-A0F0-A869A01DC8A4}">
      <dgm:prSet/>
      <dgm:spPr/>
      <dgm:t>
        <a:bodyPr/>
        <a:lstStyle/>
        <a:p>
          <a:endParaRPr lang="ru-RU"/>
        </a:p>
      </dgm:t>
    </dgm:pt>
    <dgm:pt modelId="{F080CC5B-2E2A-4218-9AB3-B180B7896116}" type="sibTrans" cxnId="{F51E70AA-1659-41F2-A0F0-A869A01DC8A4}">
      <dgm:prSet/>
      <dgm:spPr/>
      <dgm:t>
        <a:bodyPr/>
        <a:lstStyle/>
        <a:p>
          <a:endParaRPr lang="ru-RU"/>
        </a:p>
      </dgm:t>
    </dgm:pt>
    <dgm:pt modelId="{6FED03E1-229D-464C-A0AC-BC48BD93C10B}">
      <dgm:prSet phldrT="[Текст]" custT="1"/>
      <dgm:spPr/>
      <dgm:t>
        <a:bodyPr/>
        <a:lstStyle/>
        <a:p>
          <a:r>
            <a:rPr lang="ru-RU" sz="1050" baseline="0" dirty="0" smtClean="0"/>
            <a:t>Муниципальная программа "Проведение мероприятий по строительству, реконструкции, ремонту объектов коммунального назначения и электросетей, проектным работам в Партизанском муниципальном районе на 2021-2023 годы"</a:t>
          </a:r>
        </a:p>
        <a:p>
          <a:r>
            <a:rPr lang="ru-RU" sz="1050" baseline="0" dirty="0" smtClean="0"/>
            <a:t>6069,86 тыс.руб.</a:t>
          </a:r>
          <a:endParaRPr lang="ru-RU" sz="1050" baseline="0" dirty="0"/>
        </a:p>
      </dgm:t>
    </dgm:pt>
    <dgm:pt modelId="{84DC1DB3-386B-4FDD-A58D-00904ACBCE76}" type="parTrans" cxnId="{82CE91E4-2225-41C6-9588-9E6D3AD13311}">
      <dgm:prSet/>
      <dgm:spPr/>
      <dgm:t>
        <a:bodyPr/>
        <a:lstStyle/>
        <a:p>
          <a:endParaRPr lang="ru-RU"/>
        </a:p>
      </dgm:t>
    </dgm:pt>
    <dgm:pt modelId="{23B50777-10FE-49F0-A7BD-91305E95A68F}" type="sibTrans" cxnId="{82CE91E4-2225-41C6-9588-9E6D3AD13311}">
      <dgm:prSet/>
      <dgm:spPr/>
      <dgm:t>
        <a:bodyPr/>
        <a:lstStyle/>
        <a:p>
          <a:endParaRPr lang="ru-RU"/>
        </a:p>
      </dgm:t>
    </dgm:pt>
    <dgm:pt modelId="{FD3A2CC7-29F6-4D5E-ACE4-7A14CAF53264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"Обеспечение жильем молодых семей Партизанского муниципального района" на 2021-2025 годы</a:t>
          </a:r>
        </a:p>
        <a:p>
          <a:r>
            <a:rPr lang="ru-RU" sz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6840,48 тыс.руб</a:t>
          </a:r>
          <a:r>
            <a:rPr lang="ru-RU" sz="9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.</a:t>
          </a:r>
          <a:endParaRPr lang="ru-RU" sz="900" baseline="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D718CA9-5241-4B26-AC41-8669957D4C62}" type="parTrans" cxnId="{DF287A98-75D7-4041-81F0-61E684AB9599}">
      <dgm:prSet/>
      <dgm:spPr/>
      <dgm:t>
        <a:bodyPr/>
        <a:lstStyle/>
        <a:p>
          <a:endParaRPr lang="ru-RU"/>
        </a:p>
      </dgm:t>
    </dgm:pt>
    <dgm:pt modelId="{C9E07DB7-44B5-4B8F-91CD-ACCCF76039BB}" type="sibTrans" cxnId="{DF287A98-75D7-4041-81F0-61E684AB9599}">
      <dgm:prSet/>
      <dgm:spPr/>
      <dgm:t>
        <a:bodyPr/>
        <a:lstStyle/>
        <a:p>
          <a:endParaRPr lang="ru-RU"/>
        </a:p>
      </dgm:t>
    </dgm:pt>
    <dgm:pt modelId="{8D230D28-D996-4BA6-8842-EDB8F232334C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"Устойчивое развитие сельских территорий Партизанского муниципального района на 2021-2025 годы"   </a:t>
          </a:r>
        </a:p>
        <a:p>
          <a:r>
            <a:rPr lang="ru-RU" sz="1200" baseline="0" dirty="0" smtClean="0"/>
            <a:t>1069,74 тыс.руб. </a:t>
          </a:r>
          <a:endParaRPr lang="ru-RU" sz="1200" baseline="0" dirty="0"/>
        </a:p>
      </dgm:t>
    </dgm:pt>
    <dgm:pt modelId="{633D34A6-B5F6-40CA-8E92-E1D394AD0BDD}" type="parTrans" cxnId="{F9AF334D-2487-47F4-BC9A-215B9FBCB583}">
      <dgm:prSet/>
      <dgm:spPr/>
      <dgm:t>
        <a:bodyPr/>
        <a:lstStyle/>
        <a:p>
          <a:endParaRPr lang="ru-RU"/>
        </a:p>
      </dgm:t>
    </dgm:pt>
    <dgm:pt modelId="{E64E926F-A8D6-428A-8338-97B7E84DFCB9}" type="sibTrans" cxnId="{F9AF334D-2487-47F4-BC9A-215B9FBCB583}">
      <dgm:prSet/>
      <dgm:spPr/>
      <dgm:t>
        <a:bodyPr/>
        <a:lstStyle/>
        <a:p>
          <a:endParaRPr lang="ru-RU"/>
        </a:p>
      </dgm:t>
    </dgm:pt>
    <dgm:pt modelId="{B87D2503-FC4B-452C-80F6-DA07D71C8B15}">
      <dgm:prSet/>
      <dgm:spPr/>
      <dgm:t>
        <a:bodyPr/>
        <a:lstStyle/>
        <a:p>
          <a:r>
            <a:rPr lang="ru-RU" dirty="0" smtClean="0"/>
            <a:t>Муниципальная программа «Профилактика терроризма, экстремизма, наркомании и алкоголизма, предупреждение безнадзорности, беспризорности и правонарушений среди несовершеннолетних на территории Партизанского муниципального района» на 2019-2021 годы</a:t>
          </a:r>
        </a:p>
        <a:p>
          <a:r>
            <a:rPr lang="ru-RU" dirty="0" smtClean="0"/>
            <a:t>54 тыс.руб.</a:t>
          </a:r>
          <a:endParaRPr lang="ru-RU" dirty="0"/>
        </a:p>
      </dgm:t>
    </dgm:pt>
    <dgm:pt modelId="{81ADF6F4-680F-4867-AA12-EC74A9BC045E}" type="parTrans" cxnId="{F85C4FE9-5B0C-44C9-BCCC-E113FB67EF04}">
      <dgm:prSet/>
      <dgm:spPr/>
      <dgm:t>
        <a:bodyPr/>
        <a:lstStyle/>
        <a:p>
          <a:endParaRPr lang="ru-RU"/>
        </a:p>
      </dgm:t>
    </dgm:pt>
    <dgm:pt modelId="{26042928-B508-4D28-996E-D11783338C6B}" type="sibTrans" cxnId="{F85C4FE9-5B0C-44C9-BCCC-E113FB67EF04}">
      <dgm:prSet/>
      <dgm:spPr/>
      <dgm:t>
        <a:bodyPr/>
        <a:lstStyle/>
        <a:p>
          <a:endParaRPr lang="ru-RU"/>
        </a:p>
      </dgm:t>
    </dgm:pt>
    <dgm:pt modelId="{99E4BD98-F295-41B8-84C3-ECFEB1912F41}">
      <dgm:prSet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"Комплексная безопасность образовательных учреждений Партизанского муниципального района" на 2014-2021 годы "</a:t>
          </a:r>
        </a:p>
        <a:p>
          <a:r>
            <a:rPr lang="ru-RU" sz="1400" dirty="0" smtClean="0">
              <a:solidFill>
                <a:schemeClr val="bg2">
                  <a:lumMod val="60000"/>
                  <a:lumOff val="40000"/>
                </a:schemeClr>
              </a:solidFill>
            </a:rPr>
            <a:t>504,5 тыс.руб</a:t>
          </a:r>
          <a:r>
            <a:rPr lang="ru-RU" sz="1000" dirty="0" smtClean="0">
              <a:solidFill>
                <a:schemeClr val="bg2">
                  <a:lumMod val="60000"/>
                  <a:lumOff val="40000"/>
                </a:schemeClr>
              </a:solidFill>
            </a:rPr>
            <a:t>.</a:t>
          </a:r>
          <a:endParaRPr lang="ru-RU" sz="100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CD8F68DD-5700-417E-9876-884074E46304}" type="sibTrans" cxnId="{3548E61E-28F8-4FF9-8BC4-F73808EE2196}">
      <dgm:prSet/>
      <dgm:spPr/>
      <dgm:t>
        <a:bodyPr/>
        <a:lstStyle/>
        <a:p>
          <a:endParaRPr lang="ru-RU"/>
        </a:p>
      </dgm:t>
    </dgm:pt>
    <dgm:pt modelId="{56F918F2-3C7E-45E6-A44B-BC114A220D34}" type="parTrans" cxnId="{3548E61E-28F8-4FF9-8BC4-F73808EE2196}">
      <dgm:prSet/>
      <dgm:spPr/>
      <dgm:t>
        <a:bodyPr/>
        <a:lstStyle/>
        <a:p>
          <a:endParaRPr lang="ru-RU"/>
        </a:p>
      </dgm:t>
    </dgm:pt>
    <dgm:pt modelId="{66414B90-E349-4FEE-A1F1-55983F601978}">
      <dgm:prSet/>
      <dgm:spPr/>
      <dgm:t>
        <a:bodyPr/>
        <a:lstStyle/>
        <a:p>
          <a:r>
            <a:rPr lang="ru-RU" dirty="0"/>
            <a:t>Муниципальная программа "Проведение мероприятий по строительству, реконструкции, ремонту и содержанию объектов муниципального жилищного фонда, переселению граждан из аварийного жилищного фонда и обеспечению детей-сирот, детей, оставшихся без попечения родителей, лиц из числа детей-сирот и детей, оставшихся без попечения родителей, жилыми помещениями в Партизанском муниципальном районе" на 2020-2022 </a:t>
          </a:r>
          <a:r>
            <a:rPr lang="ru-RU" dirty="0" smtClean="0"/>
            <a:t>годы  39491,89  тыс.рублей</a:t>
          </a:r>
          <a:endParaRPr lang="ru-RU" dirty="0"/>
        </a:p>
      </dgm:t>
    </dgm:pt>
    <dgm:pt modelId="{0E2FE63F-245D-4E6D-9B11-4C08154961EB}" type="parTrans" cxnId="{808FD4A6-E6C8-4F3A-9246-E0D29233CE0C}">
      <dgm:prSet/>
      <dgm:spPr/>
      <dgm:t>
        <a:bodyPr/>
        <a:lstStyle/>
        <a:p>
          <a:endParaRPr lang="ru-RU"/>
        </a:p>
      </dgm:t>
    </dgm:pt>
    <dgm:pt modelId="{49D8E5FD-5302-4B0E-8049-F7C611327E47}" type="sibTrans" cxnId="{808FD4A6-E6C8-4F3A-9246-E0D29233CE0C}">
      <dgm:prSet/>
      <dgm:spPr/>
      <dgm:t>
        <a:bodyPr/>
        <a:lstStyle/>
        <a:p>
          <a:endParaRPr lang="ru-RU"/>
        </a:p>
      </dgm:t>
    </dgm:pt>
    <dgm:pt modelId="{23553A92-C5CB-49FB-8F24-EB677240A345}" type="pres">
      <dgm:prSet presAssocID="{4C3F9209-ACD7-456D-992D-B016688BC3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649C8-DD85-4F0C-B14D-5324525B2337}" type="pres">
      <dgm:prSet presAssocID="{5384A8ED-9F00-4869-AE0B-76DCB2D416E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08D67-291D-4950-BDB6-2D6B44DC5797}" type="pres">
      <dgm:prSet presAssocID="{5264B808-F798-4E7A-A85D-E2BF3E8765C8}" presName="sibTrans" presStyleCnt="0"/>
      <dgm:spPr/>
      <dgm:t>
        <a:bodyPr/>
        <a:lstStyle/>
        <a:p>
          <a:endParaRPr lang="ru-RU"/>
        </a:p>
      </dgm:t>
    </dgm:pt>
    <dgm:pt modelId="{EBC55BC4-08EE-4D49-BD69-A32F68329437}" type="pres">
      <dgm:prSet presAssocID="{D9DD164E-31FB-42E5-A5A1-2A89CE11AF6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4523F-52E1-4E37-BC68-DE9491ACCFF2}" type="pres">
      <dgm:prSet presAssocID="{F080CC5B-2E2A-4218-9AB3-B180B7896116}" presName="sibTrans" presStyleCnt="0"/>
      <dgm:spPr/>
      <dgm:t>
        <a:bodyPr/>
        <a:lstStyle/>
        <a:p>
          <a:endParaRPr lang="ru-RU"/>
        </a:p>
      </dgm:t>
    </dgm:pt>
    <dgm:pt modelId="{9CFC8ABC-C6AC-4225-B5F2-62D57CC6A340}" type="pres">
      <dgm:prSet presAssocID="{6FED03E1-229D-464C-A0AC-BC48BD93C10B}" presName="node" presStyleLbl="node1" presStyleIdx="2" presStyleCnt="8" custScaleX="106456" custScaleY="99819" custLinFactNeighborX="9341" custLinFactNeighborY="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8281D-6D39-464C-ADFE-49FE7145C9CF}" type="pres">
      <dgm:prSet presAssocID="{23B50777-10FE-49F0-A7BD-91305E95A68F}" presName="sibTrans" presStyleCnt="0"/>
      <dgm:spPr/>
      <dgm:t>
        <a:bodyPr/>
        <a:lstStyle/>
        <a:p>
          <a:endParaRPr lang="ru-RU"/>
        </a:p>
      </dgm:t>
    </dgm:pt>
    <dgm:pt modelId="{30A94FAC-6FB0-465F-AE0B-2F75142ADA21}" type="pres">
      <dgm:prSet presAssocID="{FD3A2CC7-29F6-4D5E-ACE4-7A14CAF53264}" presName="node" presStyleLbl="node1" presStyleIdx="3" presStyleCnt="8" custLinFactNeighborX="-3189" custLinFactNeighborY="-13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19DF2-4F9D-4DFE-95F2-3501EA8D842A}" type="pres">
      <dgm:prSet presAssocID="{C9E07DB7-44B5-4B8F-91CD-ACCCF76039BB}" presName="sibTrans" presStyleCnt="0"/>
      <dgm:spPr/>
      <dgm:t>
        <a:bodyPr/>
        <a:lstStyle/>
        <a:p>
          <a:endParaRPr lang="ru-RU"/>
        </a:p>
      </dgm:t>
    </dgm:pt>
    <dgm:pt modelId="{545F86AD-2DA0-4CBA-A543-029103EE1E00}" type="pres">
      <dgm:prSet presAssocID="{8D230D28-D996-4BA6-8842-EDB8F232334C}" presName="node" presStyleLbl="node1" presStyleIdx="4" presStyleCnt="8" custLinFactX="-13189" custLinFactY="896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6F64-9978-4B62-A67D-54E75C71489C}" type="pres">
      <dgm:prSet presAssocID="{E64E926F-A8D6-428A-8338-97B7E84DFCB9}" presName="sibTrans" presStyleCnt="0"/>
      <dgm:spPr/>
      <dgm:t>
        <a:bodyPr/>
        <a:lstStyle/>
        <a:p>
          <a:endParaRPr lang="ru-RU"/>
        </a:p>
      </dgm:t>
    </dgm:pt>
    <dgm:pt modelId="{20DD080F-0DDC-46F8-B1D6-C93DA66DFD0E}" type="pres">
      <dgm:prSet presAssocID="{99E4BD98-F295-41B8-84C3-ECFEB1912F41}" presName="node" presStyleLbl="node1" presStyleIdx="5" presStyleCnt="8" custScaleX="105732" custScaleY="124188" custLinFactNeighborX="6145" custLinFactNeighborY="-6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60686-2DDB-4045-81BA-7A0BBCC90EBE}" type="pres">
      <dgm:prSet presAssocID="{CD8F68DD-5700-417E-9876-884074E46304}" presName="sibTrans" presStyleCnt="0"/>
      <dgm:spPr/>
      <dgm:t>
        <a:bodyPr/>
        <a:lstStyle/>
        <a:p>
          <a:endParaRPr lang="ru-RU"/>
        </a:p>
      </dgm:t>
    </dgm:pt>
    <dgm:pt modelId="{D853EEE9-91CF-484D-9C59-0DEF4EACC8E8}" type="pres">
      <dgm:prSet presAssocID="{B87D2503-FC4B-452C-80F6-DA07D71C8B15}" presName="node" presStyleLbl="node1" presStyleIdx="6" presStyleCnt="8" custScaleX="99661" custScaleY="103518" custLinFactX="68334" custLinFactNeighborX="100000" custLinFactNeighborY="-3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D10CB-DF34-462F-AEE4-F334ACBD46F5}" type="pres">
      <dgm:prSet presAssocID="{26042928-B508-4D28-996E-D11783338C6B}" presName="sibTrans" presStyleCnt="0"/>
      <dgm:spPr/>
      <dgm:t>
        <a:bodyPr/>
        <a:lstStyle/>
        <a:p>
          <a:endParaRPr lang="ru-RU"/>
        </a:p>
      </dgm:t>
    </dgm:pt>
    <dgm:pt modelId="{BEFA372E-CC83-4D15-B8C8-1E5F217953E5}" type="pres">
      <dgm:prSet presAssocID="{66414B90-E349-4FEE-A1F1-55983F601978}" presName="node" presStyleLbl="node1" presStyleIdx="7" presStyleCnt="8" custScaleX="100448" custScaleY="148253" custLinFactY="-31914" custLinFactNeighborX="-575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BD828-ADC1-498A-8A69-43EAABFA285C}" type="presOf" srcId="{5384A8ED-9F00-4869-AE0B-76DCB2D416E1}" destId="{391649C8-DD85-4F0C-B14D-5324525B2337}" srcOrd="0" destOrd="0" presId="urn:microsoft.com/office/officeart/2005/8/layout/default"/>
    <dgm:cxn modelId="{DF287A98-75D7-4041-81F0-61E684AB9599}" srcId="{4C3F9209-ACD7-456D-992D-B016688BC3C6}" destId="{FD3A2CC7-29F6-4D5E-ACE4-7A14CAF53264}" srcOrd="3" destOrd="0" parTransId="{4D718CA9-5241-4B26-AC41-8669957D4C62}" sibTransId="{C9E07DB7-44B5-4B8F-91CD-ACCCF76039BB}"/>
    <dgm:cxn modelId="{82CE91E4-2225-41C6-9588-9E6D3AD13311}" srcId="{4C3F9209-ACD7-456D-992D-B016688BC3C6}" destId="{6FED03E1-229D-464C-A0AC-BC48BD93C10B}" srcOrd="2" destOrd="0" parTransId="{84DC1DB3-386B-4FDD-A58D-00904ACBCE76}" sibTransId="{23B50777-10FE-49F0-A7BD-91305E95A68F}"/>
    <dgm:cxn modelId="{F85C4FE9-5B0C-44C9-BCCC-E113FB67EF04}" srcId="{4C3F9209-ACD7-456D-992D-B016688BC3C6}" destId="{B87D2503-FC4B-452C-80F6-DA07D71C8B15}" srcOrd="6" destOrd="0" parTransId="{81ADF6F4-680F-4867-AA12-EC74A9BC045E}" sibTransId="{26042928-B508-4D28-996E-D11783338C6B}"/>
    <dgm:cxn modelId="{3548E61E-28F8-4FF9-8BC4-F73808EE2196}" srcId="{4C3F9209-ACD7-456D-992D-B016688BC3C6}" destId="{99E4BD98-F295-41B8-84C3-ECFEB1912F41}" srcOrd="5" destOrd="0" parTransId="{56F918F2-3C7E-45E6-A44B-BC114A220D34}" sibTransId="{CD8F68DD-5700-417E-9876-884074E46304}"/>
    <dgm:cxn modelId="{F51E70AA-1659-41F2-A0F0-A869A01DC8A4}" srcId="{4C3F9209-ACD7-456D-992D-B016688BC3C6}" destId="{D9DD164E-31FB-42E5-A5A1-2A89CE11AF63}" srcOrd="1" destOrd="0" parTransId="{FCFB47A6-EC53-4A02-8735-E4BB51393377}" sibTransId="{F080CC5B-2E2A-4218-9AB3-B180B7896116}"/>
    <dgm:cxn modelId="{F9AF334D-2487-47F4-BC9A-215B9FBCB583}" srcId="{4C3F9209-ACD7-456D-992D-B016688BC3C6}" destId="{8D230D28-D996-4BA6-8842-EDB8F232334C}" srcOrd="4" destOrd="0" parTransId="{633D34A6-B5F6-40CA-8E92-E1D394AD0BDD}" sibTransId="{E64E926F-A8D6-428A-8338-97B7E84DFCB9}"/>
    <dgm:cxn modelId="{808FD4A6-E6C8-4F3A-9246-E0D29233CE0C}" srcId="{4C3F9209-ACD7-456D-992D-B016688BC3C6}" destId="{66414B90-E349-4FEE-A1F1-55983F601978}" srcOrd="7" destOrd="0" parTransId="{0E2FE63F-245D-4E6D-9B11-4C08154961EB}" sibTransId="{49D8E5FD-5302-4B0E-8049-F7C611327E47}"/>
    <dgm:cxn modelId="{81FDDC12-E3B9-43D7-8FC2-937724B5E8A1}" type="presOf" srcId="{99E4BD98-F295-41B8-84C3-ECFEB1912F41}" destId="{20DD080F-0DDC-46F8-B1D6-C93DA66DFD0E}" srcOrd="0" destOrd="0" presId="urn:microsoft.com/office/officeart/2005/8/layout/default"/>
    <dgm:cxn modelId="{5C20AB79-4CFC-4F36-9118-2661097CE507}" type="presOf" srcId="{8D230D28-D996-4BA6-8842-EDB8F232334C}" destId="{545F86AD-2DA0-4CBA-A543-029103EE1E00}" srcOrd="0" destOrd="0" presId="urn:microsoft.com/office/officeart/2005/8/layout/default"/>
    <dgm:cxn modelId="{F65C3EFB-4DFB-4A5E-8570-774EA25EE80C}" type="presOf" srcId="{B87D2503-FC4B-452C-80F6-DA07D71C8B15}" destId="{D853EEE9-91CF-484D-9C59-0DEF4EACC8E8}" srcOrd="0" destOrd="0" presId="urn:microsoft.com/office/officeart/2005/8/layout/default"/>
    <dgm:cxn modelId="{6730C2F9-29A2-40F8-B954-929807FE4398}" type="presOf" srcId="{66414B90-E349-4FEE-A1F1-55983F601978}" destId="{BEFA372E-CC83-4D15-B8C8-1E5F217953E5}" srcOrd="0" destOrd="0" presId="urn:microsoft.com/office/officeart/2005/8/layout/default"/>
    <dgm:cxn modelId="{C1F8C3F4-9CA5-44D3-99A1-ECB6B337C526}" type="presOf" srcId="{4C3F9209-ACD7-456D-992D-B016688BC3C6}" destId="{23553A92-C5CB-49FB-8F24-EB677240A345}" srcOrd="0" destOrd="0" presId="urn:microsoft.com/office/officeart/2005/8/layout/default"/>
    <dgm:cxn modelId="{6B7C55C4-3E70-466D-9CF4-E29606C25AF8}" type="presOf" srcId="{6FED03E1-229D-464C-A0AC-BC48BD93C10B}" destId="{9CFC8ABC-C6AC-4225-B5F2-62D57CC6A340}" srcOrd="0" destOrd="0" presId="urn:microsoft.com/office/officeart/2005/8/layout/default"/>
    <dgm:cxn modelId="{1A870E56-CF5D-44C6-85D8-8EA890A06D61}" type="presOf" srcId="{D9DD164E-31FB-42E5-A5A1-2A89CE11AF63}" destId="{EBC55BC4-08EE-4D49-BD69-A32F68329437}" srcOrd="0" destOrd="0" presId="urn:microsoft.com/office/officeart/2005/8/layout/default"/>
    <dgm:cxn modelId="{E774AFFE-6179-4208-8A84-C2609C8E53DD}" type="presOf" srcId="{FD3A2CC7-29F6-4D5E-ACE4-7A14CAF53264}" destId="{30A94FAC-6FB0-465F-AE0B-2F75142ADA21}" srcOrd="0" destOrd="0" presId="urn:microsoft.com/office/officeart/2005/8/layout/default"/>
    <dgm:cxn modelId="{7E0CB963-263A-44ED-9BD1-70586BB3F3D5}" srcId="{4C3F9209-ACD7-456D-992D-B016688BC3C6}" destId="{5384A8ED-9F00-4869-AE0B-76DCB2D416E1}" srcOrd="0" destOrd="0" parTransId="{007B25DC-1BAD-4D47-8D08-8943573909DB}" sibTransId="{5264B808-F798-4E7A-A85D-E2BF3E8765C8}"/>
    <dgm:cxn modelId="{2F3B7DE2-C6BE-49CD-80BA-46410C491EFF}" type="presParOf" srcId="{23553A92-C5CB-49FB-8F24-EB677240A345}" destId="{391649C8-DD85-4F0C-B14D-5324525B2337}" srcOrd="0" destOrd="0" presId="urn:microsoft.com/office/officeart/2005/8/layout/default"/>
    <dgm:cxn modelId="{C67E5763-1B91-4C96-A708-5D490303F11F}" type="presParOf" srcId="{23553A92-C5CB-49FB-8F24-EB677240A345}" destId="{87F08D67-291D-4950-BDB6-2D6B44DC5797}" srcOrd="1" destOrd="0" presId="urn:microsoft.com/office/officeart/2005/8/layout/default"/>
    <dgm:cxn modelId="{D9BB200F-168A-457B-88D1-2FFBEA8D1EE9}" type="presParOf" srcId="{23553A92-C5CB-49FB-8F24-EB677240A345}" destId="{EBC55BC4-08EE-4D49-BD69-A32F68329437}" srcOrd="2" destOrd="0" presId="urn:microsoft.com/office/officeart/2005/8/layout/default"/>
    <dgm:cxn modelId="{6302EFF8-0401-401E-A39A-FE823B309DC7}" type="presParOf" srcId="{23553A92-C5CB-49FB-8F24-EB677240A345}" destId="{6474523F-52E1-4E37-BC68-DE9491ACCFF2}" srcOrd="3" destOrd="0" presId="urn:microsoft.com/office/officeart/2005/8/layout/default"/>
    <dgm:cxn modelId="{DBB53685-D16F-4A4E-9B87-193F3A4935B7}" type="presParOf" srcId="{23553A92-C5CB-49FB-8F24-EB677240A345}" destId="{9CFC8ABC-C6AC-4225-B5F2-62D57CC6A340}" srcOrd="4" destOrd="0" presId="urn:microsoft.com/office/officeart/2005/8/layout/default"/>
    <dgm:cxn modelId="{BF8F6B8D-5601-4FBD-8880-DBFC8E7BBAB5}" type="presParOf" srcId="{23553A92-C5CB-49FB-8F24-EB677240A345}" destId="{1C38281D-6D39-464C-ADFE-49FE7145C9CF}" srcOrd="5" destOrd="0" presId="urn:microsoft.com/office/officeart/2005/8/layout/default"/>
    <dgm:cxn modelId="{77885F02-F8E2-4000-AE8F-F48735937BEB}" type="presParOf" srcId="{23553A92-C5CB-49FB-8F24-EB677240A345}" destId="{30A94FAC-6FB0-465F-AE0B-2F75142ADA21}" srcOrd="6" destOrd="0" presId="urn:microsoft.com/office/officeart/2005/8/layout/default"/>
    <dgm:cxn modelId="{4F47CF1A-1025-4992-8D59-90C2DC67D50D}" type="presParOf" srcId="{23553A92-C5CB-49FB-8F24-EB677240A345}" destId="{61219DF2-4F9D-4DFE-95F2-3501EA8D842A}" srcOrd="7" destOrd="0" presId="urn:microsoft.com/office/officeart/2005/8/layout/default"/>
    <dgm:cxn modelId="{BCFE8F91-3124-40C1-B951-E9AFFDC20F6A}" type="presParOf" srcId="{23553A92-C5CB-49FB-8F24-EB677240A345}" destId="{545F86AD-2DA0-4CBA-A543-029103EE1E00}" srcOrd="8" destOrd="0" presId="urn:microsoft.com/office/officeart/2005/8/layout/default"/>
    <dgm:cxn modelId="{2C01DFD9-7D3F-4479-B8EA-C2BAC007699D}" type="presParOf" srcId="{23553A92-C5CB-49FB-8F24-EB677240A345}" destId="{64786F64-9978-4B62-A67D-54E75C71489C}" srcOrd="9" destOrd="0" presId="urn:microsoft.com/office/officeart/2005/8/layout/default"/>
    <dgm:cxn modelId="{EAB565E4-6983-4123-AA81-E381E917AF94}" type="presParOf" srcId="{23553A92-C5CB-49FB-8F24-EB677240A345}" destId="{20DD080F-0DDC-46F8-B1D6-C93DA66DFD0E}" srcOrd="10" destOrd="0" presId="urn:microsoft.com/office/officeart/2005/8/layout/default"/>
    <dgm:cxn modelId="{6491976E-38EA-4D33-B8AB-700622F9FA34}" type="presParOf" srcId="{23553A92-C5CB-49FB-8F24-EB677240A345}" destId="{50660686-2DDB-4045-81BA-7A0BBCC90EBE}" srcOrd="11" destOrd="0" presId="urn:microsoft.com/office/officeart/2005/8/layout/default"/>
    <dgm:cxn modelId="{6A1ED3DF-0DC3-4E3D-960C-17A1F8714FE8}" type="presParOf" srcId="{23553A92-C5CB-49FB-8F24-EB677240A345}" destId="{D853EEE9-91CF-484D-9C59-0DEF4EACC8E8}" srcOrd="12" destOrd="0" presId="urn:microsoft.com/office/officeart/2005/8/layout/default"/>
    <dgm:cxn modelId="{364A93C0-6735-44B9-9301-7F8B1DD54E8E}" type="presParOf" srcId="{23553A92-C5CB-49FB-8F24-EB677240A345}" destId="{B18D10CB-DF34-462F-AEE4-F334ACBD46F5}" srcOrd="13" destOrd="0" presId="urn:microsoft.com/office/officeart/2005/8/layout/default"/>
    <dgm:cxn modelId="{01E05EFC-35BF-48D2-AAC4-08676CF016E3}" type="presParOf" srcId="{23553A92-C5CB-49FB-8F24-EB677240A345}" destId="{BEFA372E-CC83-4D15-B8C8-1E5F217953E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BDE95-B824-49FD-931F-CA3C7AD5CE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7B521-461E-4E4E-B126-5A130A97EC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gm:t>
    </dgm:pt>
    <dgm:pt modelId="{A0EE8A85-B08E-44F3-8959-0AA68E7B0A09}" type="parTrans" cxnId="{2CBA1B03-792A-41B4-A4CE-04BCBA877971}">
      <dgm:prSet/>
      <dgm:spPr/>
      <dgm:t>
        <a:bodyPr/>
        <a:lstStyle/>
        <a:p>
          <a:endParaRPr lang="ru-RU"/>
        </a:p>
      </dgm:t>
    </dgm:pt>
    <dgm:pt modelId="{F0520E4B-FB36-4867-8879-E49A2A7B1BD1}" type="sibTrans" cxnId="{2CBA1B03-792A-41B4-A4CE-04BCBA877971}">
      <dgm:prSet/>
      <dgm:spPr/>
      <dgm:t>
        <a:bodyPr/>
        <a:lstStyle/>
        <a:p>
          <a:endParaRPr lang="ru-RU"/>
        </a:p>
      </dgm:t>
    </dgm:pt>
    <dgm:pt modelId="{A33FE594-9896-41A5-8839-F011F47CE7F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граждан твердым топливом в сумме    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827,5 тыс.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865E8-2AA0-4A39-84D7-6E61C08EA274}" type="parTrans" cxnId="{A7A391D8-7CDA-4359-9AA8-CC3856563697}">
      <dgm:prSet/>
      <dgm:spPr/>
      <dgm:t>
        <a:bodyPr/>
        <a:lstStyle/>
        <a:p>
          <a:endParaRPr lang="ru-RU" dirty="0"/>
        </a:p>
      </dgm:t>
    </dgm:pt>
    <dgm:pt modelId="{83A91895-09FF-4E0D-A1FD-B556E06F5E00}" type="sibTrans" cxnId="{A7A391D8-7CDA-4359-9AA8-CC3856563697}">
      <dgm:prSet/>
      <dgm:spPr/>
      <dgm:t>
        <a:bodyPr/>
        <a:lstStyle/>
        <a:p>
          <a:endParaRPr lang="ru-RU"/>
        </a:p>
      </dgm:t>
    </dgm:pt>
    <dgm:pt modelId="{954FE46D-D0EC-4879-B008-8950D506018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обеспечение мероприятий по переселению граждан из аварийного жилищного фонда в сумме </a:t>
          </a:r>
        </a:p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19210,17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01D49-5A67-4DA0-81C4-6A360D60FA43}" type="parTrans" cxnId="{847CD0B9-731F-4882-BF13-13E1DB2689F6}">
      <dgm:prSet/>
      <dgm:spPr/>
      <dgm:t>
        <a:bodyPr/>
        <a:lstStyle/>
        <a:p>
          <a:endParaRPr lang="ru-RU"/>
        </a:p>
      </dgm:t>
    </dgm:pt>
    <dgm:pt modelId="{F36E053B-1621-496B-92F5-3A830758A5A3}" type="sibTrans" cxnId="{847CD0B9-731F-4882-BF13-13E1DB2689F6}">
      <dgm:prSet/>
      <dgm:spPr/>
      <dgm:t>
        <a:bodyPr/>
        <a:lstStyle/>
        <a:p>
          <a:endParaRPr lang="ru-RU"/>
        </a:p>
      </dgm:t>
    </dgm:pt>
    <dgm:pt modelId="{76FA3CEE-CF73-4133-9B96-107626B2AF0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Строительство, реконструкция и приобретение зданий муниципальных общеобразовательных организаций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160000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E8762-1298-427E-8270-E72351A1D637}" type="parTrans" cxnId="{40EB22EE-8271-4A53-899E-3AE839BE55DC}">
      <dgm:prSet/>
      <dgm:spPr/>
      <dgm:t>
        <a:bodyPr/>
        <a:lstStyle/>
        <a:p>
          <a:endParaRPr lang="ru-RU"/>
        </a:p>
      </dgm:t>
    </dgm:pt>
    <dgm:pt modelId="{AADF886E-1CAD-4C57-9054-B1B75F913556}" type="sibTrans" cxnId="{40EB22EE-8271-4A53-899E-3AE839BE55DC}">
      <dgm:prSet/>
      <dgm:spPr/>
      <dgm:t>
        <a:bodyPr/>
        <a:lstStyle/>
        <a:p>
          <a:endParaRPr lang="ru-RU"/>
        </a:p>
      </dgm:t>
    </dgm:pt>
    <dgm:pt modelId="{88F12F79-32B4-4A3E-A891-D17F5BA7FD9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капитальный ремонт и ремонт автомобильных дорог общего пользования населенных пунктов за счет дорожного фонда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25000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7EA59-765E-4FA3-BC91-3BC2A51E6851}" type="parTrans" cxnId="{ACECD83D-4586-4302-9B56-5A8E940292F2}">
      <dgm:prSet/>
      <dgm:spPr/>
      <dgm:t>
        <a:bodyPr/>
        <a:lstStyle/>
        <a:p>
          <a:endParaRPr lang="ru-RU"/>
        </a:p>
      </dgm:t>
    </dgm:pt>
    <dgm:pt modelId="{D5B3A611-3AC6-4130-930F-7E769BB85C82}" type="sibTrans" cxnId="{ACECD83D-4586-4302-9B56-5A8E940292F2}">
      <dgm:prSet/>
      <dgm:spPr/>
      <dgm:t>
        <a:bodyPr/>
        <a:lstStyle/>
        <a:p>
          <a:endParaRPr lang="ru-RU"/>
        </a:p>
      </dgm:t>
    </dgm:pt>
    <dgm:pt modelId="{F95C74A3-05C8-49CF-A706-1950A470C56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спортивной инфраструктуры, находящейся в муниципальной собственности     в сумме </a:t>
          </a:r>
          <a:r>
            <a:rPr lang="ru-RU" sz="13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5206,7</a:t>
          </a:r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</a:p>
      </dgm:t>
    </dgm:pt>
    <dgm:pt modelId="{76FF64AF-A17A-4906-B36B-AD374A102EDC}" type="parTrans" cxnId="{9C5FD991-0218-427B-BBDC-44F15A210BBA}">
      <dgm:prSet/>
      <dgm:spPr/>
      <dgm:t>
        <a:bodyPr/>
        <a:lstStyle/>
        <a:p>
          <a:endParaRPr lang="ru-RU"/>
        </a:p>
      </dgm:t>
    </dgm:pt>
    <dgm:pt modelId="{04F9251F-D16D-46AD-85FA-EB879CA99C77}" type="sibTrans" cxnId="{9C5FD991-0218-427B-BBDC-44F15A210BBA}">
      <dgm:prSet/>
      <dgm:spPr/>
      <dgm:t>
        <a:bodyPr/>
        <a:lstStyle/>
        <a:p>
          <a:endParaRPr lang="ru-RU"/>
        </a:p>
      </dgm:t>
    </dgm:pt>
    <dgm:pt modelId="{4CD10B6F-C791-473D-B50E-C1860A9E189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Комплектование книжных фондов и обеспечение информационно-техническим оборудованием библиотек в сумме</a:t>
          </a:r>
        </a:p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226,4 тыс.рублей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33F75-465D-429A-80E4-73C78C0EC601}" type="parTrans" cxnId="{71622511-6800-4E35-85FC-8D1397F43769}">
      <dgm:prSet/>
      <dgm:spPr/>
      <dgm:t>
        <a:bodyPr/>
        <a:lstStyle/>
        <a:p>
          <a:endParaRPr lang="ru-RU"/>
        </a:p>
      </dgm:t>
    </dgm:pt>
    <dgm:pt modelId="{FC474AD9-3130-4D5E-88F4-0FE651E4E111}" type="sibTrans" cxnId="{71622511-6800-4E35-85FC-8D1397F43769}">
      <dgm:prSet/>
      <dgm:spPr/>
      <dgm:t>
        <a:bodyPr/>
        <a:lstStyle/>
        <a:p>
          <a:endParaRPr lang="ru-RU"/>
        </a:p>
      </dgm:t>
    </dgm:pt>
    <dgm:pt modelId="{9DC495D5-0509-43F1-A7A0-98E08655695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Мероприятия в области использования и охраны водных объектов в сумме </a:t>
          </a:r>
          <a:r>
            <a: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37318,4 </a:t>
          </a:r>
          <a:r>
            <a: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BDB438-F910-4AFF-B847-4632F973435D}" type="parTrans" cxnId="{15D50E98-B103-4091-A179-3FBB99774BAB}">
      <dgm:prSet/>
      <dgm:spPr/>
      <dgm:t>
        <a:bodyPr/>
        <a:lstStyle/>
        <a:p>
          <a:endParaRPr lang="ru-RU"/>
        </a:p>
      </dgm:t>
    </dgm:pt>
    <dgm:pt modelId="{BBC10933-B5AB-43FE-9CF4-D74DD55CECC7}" type="sibTrans" cxnId="{15D50E98-B103-4091-A179-3FBB99774BAB}">
      <dgm:prSet/>
      <dgm:spPr/>
      <dgm:t>
        <a:bodyPr/>
        <a:lstStyle/>
        <a:p>
          <a:endParaRPr lang="ru-RU"/>
        </a:p>
      </dgm:t>
    </dgm:pt>
    <dgm:pt modelId="{67BE518B-B0D3-43B6-B26E-00B1C1E9ABB5}" type="pres">
      <dgm:prSet presAssocID="{36DBDE95-B824-49FD-931F-CA3C7AD5CE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A901E-05EC-4E59-B0D6-3B5DB54A89ED}" type="pres">
      <dgm:prSet presAssocID="{46E7B521-461E-4E4E-B126-5A130A97EC1E}" presName="root1" presStyleCnt="0"/>
      <dgm:spPr/>
    </dgm:pt>
    <dgm:pt modelId="{E8224566-7768-4B7F-B7C6-CC001B197288}" type="pres">
      <dgm:prSet presAssocID="{46E7B521-461E-4E4E-B126-5A130A97EC1E}" presName="LevelOneTextNode" presStyleLbl="node0" presStyleIdx="0" presStyleCnt="2" custScaleX="120142" custScaleY="313477" custLinFactNeighborX="26280" custLinFactNeighborY="92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8EEEA-CD45-480D-BA62-84959EE2F2E7}" type="pres">
      <dgm:prSet presAssocID="{46E7B521-461E-4E4E-B126-5A130A97EC1E}" presName="level2hierChild" presStyleCnt="0"/>
      <dgm:spPr/>
    </dgm:pt>
    <dgm:pt modelId="{8050B524-6A9D-4FE0-B4FB-C657197B9F60}" type="pres">
      <dgm:prSet presAssocID="{287865E8-2AA0-4A39-84D7-6E61C08EA274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47739B59-ACC7-4910-BB5D-0C9C50EDDA03}" type="pres">
      <dgm:prSet presAssocID="{287865E8-2AA0-4A39-84D7-6E61C08EA27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3913D38-C03E-44CE-8570-9DA437B53C63}" type="pres">
      <dgm:prSet presAssocID="{A33FE594-9896-41A5-8839-F011F47CE7F6}" presName="root2" presStyleCnt="0"/>
      <dgm:spPr/>
    </dgm:pt>
    <dgm:pt modelId="{6E41F0E6-A898-4CF5-B919-FC328DE79D98}" type="pres">
      <dgm:prSet presAssocID="{A33FE594-9896-41A5-8839-F011F47CE7F6}" presName="LevelTwoTextNode" presStyleLbl="node2" presStyleIdx="0" presStyleCnt="6" custScaleX="316450" custScaleY="92411" custLinFactX="40954" custLinFactNeighborX="100000" custLinFactNeighborY="-37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469F9-6E73-4AB9-AA84-5F6EAFECC1CA}" type="pres">
      <dgm:prSet presAssocID="{A33FE594-9896-41A5-8839-F011F47CE7F6}" presName="level3hierChild" presStyleCnt="0"/>
      <dgm:spPr/>
    </dgm:pt>
    <dgm:pt modelId="{E3220957-4FB3-4044-9151-58A6E0710C31}" type="pres">
      <dgm:prSet presAssocID="{0FC01D49-5A67-4DA0-81C4-6A360D60FA43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9A2EDF0-39BD-438A-9BAA-B3CCCCFBB678}" type="pres">
      <dgm:prSet presAssocID="{0FC01D49-5A67-4DA0-81C4-6A360D60FA4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9B76AF1-6C9A-4CB7-B17F-EDE0D617CF2A}" type="pres">
      <dgm:prSet presAssocID="{954FE46D-D0EC-4879-B008-8950D5060188}" presName="root2" presStyleCnt="0"/>
      <dgm:spPr/>
    </dgm:pt>
    <dgm:pt modelId="{818B8D10-5238-4818-BADC-489C76A70B76}" type="pres">
      <dgm:prSet presAssocID="{954FE46D-D0EC-4879-B008-8950D5060188}" presName="LevelTwoTextNode" presStyleLbl="node2" presStyleIdx="1" presStyleCnt="6" custAng="0" custScaleX="311381" custScaleY="121449" custLinFactX="40622" custLinFactNeighborX="100000" custLinFactNeighborY="-41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22626-A153-4E66-8884-0430A9DDA586}" type="pres">
      <dgm:prSet presAssocID="{954FE46D-D0EC-4879-B008-8950D5060188}" presName="level3hierChild" presStyleCnt="0"/>
      <dgm:spPr/>
    </dgm:pt>
    <dgm:pt modelId="{CCF2838B-3BED-47F3-85EE-5F14FAFE01BC}" type="pres">
      <dgm:prSet presAssocID="{20BE8762-1298-427E-8270-E72351A1D637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1863143C-ECBD-44D8-87B4-269CE3DB26F2}" type="pres">
      <dgm:prSet presAssocID="{20BE8762-1298-427E-8270-E72351A1D63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1B2EBB9-3750-4723-BEA6-DE1B83700E3A}" type="pres">
      <dgm:prSet presAssocID="{76FA3CEE-CF73-4133-9B96-107626B2AF09}" presName="root2" presStyleCnt="0"/>
      <dgm:spPr/>
    </dgm:pt>
    <dgm:pt modelId="{FAAF53E5-A63A-4B7B-AD5D-2B1A4FDA9C38}" type="pres">
      <dgm:prSet presAssocID="{76FA3CEE-CF73-4133-9B96-107626B2AF09}" presName="LevelTwoTextNode" presStyleLbl="node2" presStyleIdx="2" presStyleCnt="6" custScaleX="467803" custScaleY="67058" custLinFactY="48849" custLinFactNeighborX="56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880A9-8CDC-4D38-A931-7C4176725227}" type="pres">
      <dgm:prSet presAssocID="{76FA3CEE-CF73-4133-9B96-107626B2AF09}" presName="level3hierChild" presStyleCnt="0"/>
      <dgm:spPr/>
    </dgm:pt>
    <dgm:pt modelId="{E2D8DE06-ED45-428C-A13C-F8F2D7DA2758}" type="pres">
      <dgm:prSet presAssocID="{1E07EA59-765E-4FA3-BC91-3BC2A51E6851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C64C2AF1-0B4F-4A7B-B75F-DFA1581815C2}" type="pres">
      <dgm:prSet presAssocID="{1E07EA59-765E-4FA3-BC91-3BC2A51E685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A5C80C9-0743-491D-850C-711A4B3DFBD0}" type="pres">
      <dgm:prSet presAssocID="{88F12F79-32B4-4A3E-A891-D17F5BA7FD9B}" presName="root2" presStyleCnt="0"/>
      <dgm:spPr/>
    </dgm:pt>
    <dgm:pt modelId="{8649418E-5AA5-4EFF-9C60-15840F851E7E}" type="pres">
      <dgm:prSet presAssocID="{88F12F79-32B4-4A3E-A891-D17F5BA7FD9B}" presName="LevelTwoTextNode" presStyleLbl="node2" presStyleIdx="3" presStyleCnt="6" custAng="10800000" custFlipVert="1" custScaleX="477690" custScaleY="84801" custLinFactY="100000" custLinFactNeighborX="-4631" custLinFactNeighborY="162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E2F299-048D-41DF-B640-326BE9559523}" type="pres">
      <dgm:prSet presAssocID="{88F12F79-32B4-4A3E-A891-D17F5BA7FD9B}" presName="level3hierChild" presStyleCnt="0"/>
      <dgm:spPr/>
    </dgm:pt>
    <dgm:pt modelId="{59C5CE12-D349-417D-9081-8004C2736410}" type="pres">
      <dgm:prSet presAssocID="{76FF64AF-A17A-4906-B36B-AD374A102ED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BD45CEEA-B5E0-4D6D-9AB9-44C692EFF718}" type="pres">
      <dgm:prSet presAssocID="{76FF64AF-A17A-4906-B36B-AD374A102ED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27DD1A4-7EFC-4835-84C4-B582539BD621}" type="pres">
      <dgm:prSet presAssocID="{F95C74A3-05C8-49CF-A706-1950A470C56F}" presName="root2" presStyleCnt="0"/>
      <dgm:spPr/>
    </dgm:pt>
    <dgm:pt modelId="{36457F78-2241-4D08-B56C-997CB105F499}" type="pres">
      <dgm:prSet presAssocID="{F95C74A3-05C8-49CF-A706-1950A470C56F}" presName="LevelTwoTextNode" presStyleLbl="node2" presStyleIdx="4" presStyleCnt="6" custScaleX="477742" custScaleY="92152" custLinFactNeighborX="-4631" custLinFactNeighborY="50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44635-A22D-4593-9071-E21ED12199C8}" type="pres">
      <dgm:prSet presAssocID="{F95C74A3-05C8-49CF-A706-1950A470C56F}" presName="level3hierChild" presStyleCnt="0"/>
      <dgm:spPr/>
    </dgm:pt>
    <dgm:pt modelId="{BEF105FB-BFAA-4280-9B31-655A091EE9A6}" type="pres">
      <dgm:prSet presAssocID="{1AA33F75-465D-429A-80E4-73C78C0EC601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1E8EF1C-4495-42AD-A1EA-C4A44F6CC170}" type="pres">
      <dgm:prSet presAssocID="{1AA33F75-465D-429A-80E4-73C78C0EC601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0A62688-05FE-4EC6-8534-121C02CAB868}" type="pres">
      <dgm:prSet presAssocID="{4CD10B6F-C791-473D-B50E-C1860A9E1895}" presName="root2" presStyleCnt="0"/>
      <dgm:spPr/>
    </dgm:pt>
    <dgm:pt modelId="{458027C7-3412-4012-AC89-99D421058FE7}" type="pres">
      <dgm:prSet presAssocID="{4CD10B6F-C791-473D-B50E-C1860A9E1895}" presName="LevelTwoTextNode" presStyleLbl="node2" presStyleIdx="5" presStyleCnt="6" custScaleX="477719" custScaleY="95351" custLinFactY="71808" custLinFactNeighborX="-463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F9A0F-72AD-47CD-A2D4-F81F06246E51}" type="pres">
      <dgm:prSet presAssocID="{4CD10B6F-C791-473D-B50E-C1860A9E1895}" presName="level3hierChild" presStyleCnt="0"/>
      <dgm:spPr/>
    </dgm:pt>
    <dgm:pt modelId="{DB9D2F3D-1982-496E-B107-8279F92778EC}" type="pres">
      <dgm:prSet presAssocID="{9DC495D5-0509-43F1-A7A0-98E08655695F}" presName="root1" presStyleCnt="0"/>
      <dgm:spPr/>
    </dgm:pt>
    <dgm:pt modelId="{12DEC339-EEBD-4F30-9427-C5014400C8D8}" type="pres">
      <dgm:prSet presAssocID="{9DC495D5-0509-43F1-A7A0-98E08655695F}" presName="LevelOneTextNode" presStyleLbl="node0" presStyleIdx="1" presStyleCnt="2" custAng="0" custScaleX="442732" custScaleY="93164" custLinFactX="65730" custLinFactY="-200000" custLinFactNeighborX="100000" custLinFactNeighborY="-204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E8EF8F-1D9A-46D4-89F3-C2C97FF835A7}" type="pres">
      <dgm:prSet presAssocID="{9DC495D5-0509-43F1-A7A0-98E08655695F}" presName="level2hierChild" presStyleCnt="0"/>
      <dgm:spPr/>
    </dgm:pt>
  </dgm:ptLst>
  <dgm:cxnLst>
    <dgm:cxn modelId="{FF736799-BC7C-4572-A2D7-B3D68C3AD296}" type="presOf" srcId="{1E07EA59-765E-4FA3-BC91-3BC2A51E6851}" destId="{C64C2AF1-0B4F-4A7B-B75F-DFA1581815C2}" srcOrd="1" destOrd="0" presId="urn:microsoft.com/office/officeart/2005/8/layout/hierarchy2"/>
    <dgm:cxn modelId="{4091A1A4-1F0F-4B04-9107-05EB5F8A4CB1}" type="presOf" srcId="{46E7B521-461E-4E4E-B126-5A130A97EC1E}" destId="{E8224566-7768-4B7F-B7C6-CC001B197288}" srcOrd="0" destOrd="0" presId="urn:microsoft.com/office/officeart/2005/8/layout/hierarchy2"/>
    <dgm:cxn modelId="{46C88DD2-D2C3-44AD-B771-441F6B97619D}" type="presOf" srcId="{4CD10B6F-C791-473D-B50E-C1860A9E1895}" destId="{458027C7-3412-4012-AC89-99D421058FE7}" srcOrd="0" destOrd="0" presId="urn:microsoft.com/office/officeart/2005/8/layout/hierarchy2"/>
    <dgm:cxn modelId="{B9485F52-74E6-40BC-A9EC-AEE5FC392ED8}" type="presOf" srcId="{88F12F79-32B4-4A3E-A891-D17F5BA7FD9B}" destId="{8649418E-5AA5-4EFF-9C60-15840F851E7E}" srcOrd="0" destOrd="0" presId="urn:microsoft.com/office/officeart/2005/8/layout/hierarchy2"/>
    <dgm:cxn modelId="{7EABAB4C-897D-429E-BB9D-57947DAAA4E5}" type="presOf" srcId="{20BE8762-1298-427E-8270-E72351A1D637}" destId="{CCF2838B-3BED-47F3-85EE-5F14FAFE01BC}" srcOrd="0" destOrd="0" presId="urn:microsoft.com/office/officeart/2005/8/layout/hierarchy2"/>
    <dgm:cxn modelId="{9B664643-B9CF-46E5-9D76-925DAA3E532C}" type="presOf" srcId="{A33FE594-9896-41A5-8839-F011F47CE7F6}" destId="{6E41F0E6-A898-4CF5-B919-FC328DE79D98}" srcOrd="0" destOrd="0" presId="urn:microsoft.com/office/officeart/2005/8/layout/hierarchy2"/>
    <dgm:cxn modelId="{ACEF2317-7F73-4A96-8116-0F0E4DDE1012}" type="presOf" srcId="{76FA3CEE-CF73-4133-9B96-107626B2AF09}" destId="{FAAF53E5-A63A-4B7B-AD5D-2B1A4FDA9C38}" srcOrd="0" destOrd="0" presId="urn:microsoft.com/office/officeart/2005/8/layout/hierarchy2"/>
    <dgm:cxn modelId="{A1F2D457-80C4-4872-81C3-7E02B2E58DDA}" type="presOf" srcId="{9DC495D5-0509-43F1-A7A0-98E08655695F}" destId="{12DEC339-EEBD-4F30-9427-C5014400C8D8}" srcOrd="0" destOrd="0" presId="urn:microsoft.com/office/officeart/2005/8/layout/hierarchy2"/>
    <dgm:cxn modelId="{82357AEB-EABC-485B-97D1-FB51EEC61CB0}" type="presOf" srcId="{20BE8762-1298-427E-8270-E72351A1D637}" destId="{1863143C-ECBD-44D8-87B4-269CE3DB26F2}" srcOrd="1" destOrd="0" presId="urn:microsoft.com/office/officeart/2005/8/layout/hierarchy2"/>
    <dgm:cxn modelId="{5A8BCB22-EB1C-410B-A72E-2BA25343E308}" type="presOf" srcId="{1E07EA59-765E-4FA3-BC91-3BC2A51E6851}" destId="{E2D8DE06-ED45-428C-A13C-F8F2D7DA2758}" srcOrd="0" destOrd="0" presId="urn:microsoft.com/office/officeart/2005/8/layout/hierarchy2"/>
    <dgm:cxn modelId="{9C5FD991-0218-427B-BBDC-44F15A210BBA}" srcId="{46E7B521-461E-4E4E-B126-5A130A97EC1E}" destId="{F95C74A3-05C8-49CF-A706-1950A470C56F}" srcOrd="4" destOrd="0" parTransId="{76FF64AF-A17A-4906-B36B-AD374A102EDC}" sibTransId="{04F9251F-D16D-46AD-85FA-EB879CA99C77}"/>
    <dgm:cxn modelId="{847CD0B9-731F-4882-BF13-13E1DB2689F6}" srcId="{46E7B521-461E-4E4E-B126-5A130A97EC1E}" destId="{954FE46D-D0EC-4879-B008-8950D5060188}" srcOrd="1" destOrd="0" parTransId="{0FC01D49-5A67-4DA0-81C4-6A360D60FA43}" sibTransId="{F36E053B-1621-496B-92F5-3A830758A5A3}"/>
    <dgm:cxn modelId="{B97C7A70-8323-4903-8FFC-B023FB5B7C62}" type="presOf" srcId="{36DBDE95-B824-49FD-931F-CA3C7AD5CE5D}" destId="{67BE518B-B0D3-43B6-B26E-00B1C1E9ABB5}" srcOrd="0" destOrd="0" presId="urn:microsoft.com/office/officeart/2005/8/layout/hierarchy2"/>
    <dgm:cxn modelId="{66B484C1-0E65-4EBC-8B09-DE1569D197E7}" type="presOf" srcId="{76FF64AF-A17A-4906-B36B-AD374A102EDC}" destId="{59C5CE12-D349-417D-9081-8004C2736410}" srcOrd="0" destOrd="0" presId="urn:microsoft.com/office/officeart/2005/8/layout/hierarchy2"/>
    <dgm:cxn modelId="{BFA1B602-842E-46E5-8AE8-2BF87E2818F9}" type="presOf" srcId="{287865E8-2AA0-4A39-84D7-6E61C08EA274}" destId="{47739B59-ACC7-4910-BB5D-0C9C50EDDA03}" srcOrd="1" destOrd="0" presId="urn:microsoft.com/office/officeart/2005/8/layout/hierarchy2"/>
    <dgm:cxn modelId="{ACECD83D-4586-4302-9B56-5A8E940292F2}" srcId="{46E7B521-461E-4E4E-B126-5A130A97EC1E}" destId="{88F12F79-32B4-4A3E-A891-D17F5BA7FD9B}" srcOrd="3" destOrd="0" parTransId="{1E07EA59-765E-4FA3-BC91-3BC2A51E6851}" sibTransId="{D5B3A611-3AC6-4130-930F-7E769BB85C82}"/>
    <dgm:cxn modelId="{2CBA1B03-792A-41B4-A4CE-04BCBA877971}" srcId="{36DBDE95-B824-49FD-931F-CA3C7AD5CE5D}" destId="{46E7B521-461E-4E4E-B126-5A130A97EC1E}" srcOrd="0" destOrd="0" parTransId="{A0EE8A85-B08E-44F3-8959-0AA68E7B0A09}" sibTransId="{F0520E4B-FB36-4867-8879-E49A2A7B1BD1}"/>
    <dgm:cxn modelId="{40EB22EE-8271-4A53-899E-3AE839BE55DC}" srcId="{46E7B521-461E-4E4E-B126-5A130A97EC1E}" destId="{76FA3CEE-CF73-4133-9B96-107626B2AF09}" srcOrd="2" destOrd="0" parTransId="{20BE8762-1298-427E-8270-E72351A1D637}" sibTransId="{AADF886E-1CAD-4C57-9054-B1B75F913556}"/>
    <dgm:cxn modelId="{F8A717A5-232F-4FCB-9F2E-67A2F92C6BA2}" type="presOf" srcId="{0FC01D49-5A67-4DA0-81C4-6A360D60FA43}" destId="{59A2EDF0-39BD-438A-9BAA-B3CCCCFBB678}" srcOrd="1" destOrd="0" presId="urn:microsoft.com/office/officeart/2005/8/layout/hierarchy2"/>
    <dgm:cxn modelId="{12ADB05A-1F25-41C0-88A1-DF7AFF7C4434}" type="presOf" srcId="{1AA33F75-465D-429A-80E4-73C78C0EC601}" destId="{BEF105FB-BFAA-4280-9B31-655A091EE9A6}" srcOrd="0" destOrd="0" presId="urn:microsoft.com/office/officeart/2005/8/layout/hierarchy2"/>
    <dgm:cxn modelId="{A7A391D8-7CDA-4359-9AA8-CC3856563697}" srcId="{46E7B521-461E-4E4E-B126-5A130A97EC1E}" destId="{A33FE594-9896-41A5-8839-F011F47CE7F6}" srcOrd="0" destOrd="0" parTransId="{287865E8-2AA0-4A39-84D7-6E61C08EA274}" sibTransId="{83A91895-09FF-4E0D-A1FD-B556E06F5E00}"/>
    <dgm:cxn modelId="{15D50E98-B103-4091-A179-3FBB99774BAB}" srcId="{36DBDE95-B824-49FD-931F-CA3C7AD5CE5D}" destId="{9DC495D5-0509-43F1-A7A0-98E08655695F}" srcOrd="1" destOrd="0" parTransId="{D1BDB438-F910-4AFF-B847-4632F973435D}" sibTransId="{BBC10933-B5AB-43FE-9CF4-D74DD55CECC7}"/>
    <dgm:cxn modelId="{1BB1DAC1-AC15-4142-AB78-53D01A1C0442}" type="presOf" srcId="{954FE46D-D0EC-4879-B008-8950D5060188}" destId="{818B8D10-5238-4818-BADC-489C76A70B76}" srcOrd="0" destOrd="0" presId="urn:microsoft.com/office/officeart/2005/8/layout/hierarchy2"/>
    <dgm:cxn modelId="{71622511-6800-4E35-85FC-8D1397F43769}" srcId="{46E7B521-461E-4E4E-B126-5A130A97EC1E}" destId="{4CD10B6F-C791-473D-B50E-C1860A9E1895}" srcOrd="5" destOrd="0" parTransId="{1AA33F75-465D-429A-80E4-73C78C0EC601}" sibTransId="{FC474AD9-3130-4D5E-88F4-0FE651E4E111}"/>
    <dgm:cxn modelId="{33377A66-8BBA-4CCE-B87A-0A9A591F6394}" type="presOf" srcId="{1AA33F75-465D-429A-80E4-73C78C0EC601}" destId="{41E8EF1C-4495-42AD-A1EA-C4A44F6CC170}" srcOrd="1" destOrd="0" presId="urn:microsoft.com/office/officeart/2005/8/layout/hierarchy2"/>
    <dgm:cxn modelId="{128B6849-E42C-47B2-9951-6444E78D0397}" type="presOf" srcId="{287865E8-2AA0-4A39-84D7-6E61C08EA274}" destId="{8050B524-6A9D-4FE0-B4FB-C657197B9F60}" srcOrd="0" destOrd="0" presId="urn:microsoft.com/office/officeart/2005/8/layout/hierarchy2"/>
    <dgm:cxn modelId="{40DD9C46-8491-45FD-A8AC-2F73E48DAD8D}" type="presOf" srcId="{76FF64AF-A17A-4906-B36B-AD374A102EDC}" destId="{BD45CEEA-B5E0-4D6D-9AB9-44C692EFF718}" srcOrd="1" destOrd="0" presId="urn:microsoft.com/office/officeart/2005/8/layout/hierarchy2"/>
    <dgm:cxn modelId="{F52D319C-BB22-4E39-A5C5-7BD2A8DBEF57}" type="presOf" srcId="{0FC01D49-5A67-4DA0-81C4-6A360D60FA43}" destId="{E3220957-4FB3-4044-9151-58A6E0710C31}" srcOrd="0" destOrd="0" presId="urn:microsoft.com/office/officeart/2005/8/layout/hierarchy2"/>
    <dgm:cxn modelId="{9568B041-7403-494F-84C8-B2E19B0B8D85}" type="presOf" srcId="{F95C74A3-05C8-49CF-A706-1950A470C56F}" destId="{36457F78-2241-4D08-B56C-997CB105F499}" srcOrd="0" destOrd="0" presId="urn:microsoft.com/office/officeart/2005/8/layout/hierarchy2"/>
    <dgm:cxn modelId="{9195765F-3E7E-4DD2-84D5-EF33190727E1}" type="presParOf" srcId="{67BE518B-B0D3-43B6-B26E-00B1C1E9ABB5}" destId="{4C5A901E-05EC-4E59-B0D6-3B5DB54A89ED}" srcOrd="0" destOrd="0" presId="urn:microsoft.com/office/officeart/2005/8/layout/hierarchy2"/>
    <dgm:cxn modelId="{29E56939-99F6-4BF1-9135-4ADC99AF68D4}" type="presParOf" srcId="{4C5A901E-05EC-4E59-B0D6-3B5DB54A89ED}" destId="{E8224566-7768-4B7F-B7C6-CC001B197288}" srcOrd="0" destOrd="0" presId="urn:microsoft.com/office/officeart/2005/8/layout/hierarchy2"/>
    <dgm:cxn modelId="{35B12E2F-0E2A-4A64-9C11-6B478FE10514}" type="presParOf" srcId="{4C5A901E-05EC-4E59-B0D6-3B5DB54A89ED}" destId="{3AD8EEEA-CD45-480D-BA62-84959EE2F2E7}" srcOrd="1" destOrd="0" presId="urn:microsoft.com/office/officeart/2005/8/layout/hierarchy2"/>
    <dgm:cxn modelId="{00F722E0-6772-4B49-AE92-0416830191EF}" type="presParOf" srcId="{3AD8EEEA-CD45-480D-BA62-84959EE2F2E7}" destId="{8050B524-6A9D-4FE0-B4FB-C657197B9F60}" srcOrd="0" destOrd="0" presId="urn:microsoft.com/office/officeart/2005/8/layout/hierarchy2"/>
    <dgm:cxn modelId="{6FDD4119-6BE4-44D8-BE82-C9D51AAD19D4}" type="presParOf" srcId="{8050B524-6A9D-4FE0-B4FB-C657197B9F60}" destId="{47739B59-ACC7-4910-BB5D-0C9C50EDDA03}" srcOrd="0" destOrd="0" presId="urn:microsoft.com/office/officeart/2005/8/layout/hierarchy2"/>
    <dgm:cxn modelId="{69F2CEF2-3BB8-43F0-958F-409809266108}" type="presParOf" srcId="{3AD8EEEA-CD45-480D-BA62-84959EE2F2E7}" destId="{D3913D38-C03E-44CE-8570-9DA437B53C63}" srcOrd="1" destOrd="0" presId="urn:microsoft.com/office/officeart/2005/8/layout/hierarchy2"/>
    <dgm:cxn modelId="{416E7CF4-D429-4ADE-9978-FF3F5B345D0D}" type="presParOf" srcId="{D3913D38-C03E-44CE-8570-9DA437B53C63}" destId="{6E41F0E6-A898-4CF5-B919-FC328DE79D98}" srcOrd="0" destOrd="0" presId="urn:microsoft.com/office/officeart/2005/8/layout/hierarchy2"/>
    <dgm:cxn modelId="{15DA78DF-8A3E-43C1-AF54-84C0EACD5D09}" type="presParOf" srcId="{D3913D38-C03E-44CE-8570-9DA437B53C63}" destId="{A08469F9-6E73-4AB9-AA84-5F6EAFECC1CA}" srcOrd="1" destOrd="0" presId="urn:microsoft.com/office/officeart/2005/8/layout/hierarchy2"/>
    <dgm:cxn modelId="{643A4AF3-01FF-4BB0-808A-0AA7A2BA81EA}" type="presParOf" srcId="{3AD8EEEA-CD45-480D-BA62-84959EE2F2E7}" destId="{E3220957-4FB3-4044-9151-58A6E0710C31}" srcOrd="2" destOrd="0" presId="urn:microsoft.com/office/officeart/2005/8/layout/hierarchy2"/>
    <dgm:cxn modelId="{C47A6756-88E2-474B-AA88-5304CC87EAA0}" type="presParOf" srcId="{E3220957-4FB3-4044-9151-58A6E0710C31}" destId="{59A2EDF0-39BD-438A-9BAA-B3CCCCFBB678}" srcOrd="0" destOrd="0" presId="urn:microsoft.com/office/officeart/2005/8/layout/hierarchy2"/>
    <dgm:cxn modelId="{43F6A56F-3349-47BC-B435-3B6BD3E7484E}" type="presParOf" srcId="{3AD8EEEA-CD45-480D-BA62-84959EE2F2E7}" destId="{89B76AF1-6C9A-4CB7-B17F-EDE0D617CF2A}" srcOrd="3" destOrd="0" presId="urn:microsoft.com/office/officeart/2005/8/layout/hierarchy2"/>
    <dgm:cxn modelId="{57341CFC-EDFC-4B5A-B051-6BF998A28126}" type="presParOf" srcId="{89B76AF1-6C9A-4CB7-B17F-EDE0D617CF2A}" destId="{818B8D10-5238-4818-BADC-489C76A70B76}" srcOrd="0" destOrd="0" presId="urn:microsoft.com/office/officeart/2005/8/layout/hierarchy2"/>
    <dgm:cxn modelId="{B18B4CC5-FEE7-4FDD-8FEF-3BA15FCF6FF4}" type="presParOf" srcId="{89B76AF1-6C9A-4CB7-B17F-EDE0D617CF2A}" destId="{26522626-A153-4E66-8884-0430A9DDA586}" srcOrd="1" destOrd="0" presId="urn:microsoft.com/office/officeart/2005/8/layout/hierarchy2"/>
    <dgm:cxn modelId="{24A09E90-D574-402F-8A22-A47F9C5AAAE6}" type="presParOf" srcId="{3AD8EEEA-CD45-480D-BA62-84959EE2F2E7}" destId="{CCF2838B-3BED-47F3-85EE-5F14FAFE01BC}" srcOrd="4" destOrd="0" presId="urn:microsoft.com/office/officeart/2005/8/layout/hierarchy2"/>
    <dgm:cxn modelId="{A601C6C7-EA8E-43AA-9E02-2C032DE0098F}" type="presParOf" srcId="{CCF2838B-3BED-47F3-85EE-5F14FAFE01BC}" destId="{1863143C-ECBD-44D8-87B4-269CE3DB26F2}" srcOrd="0" destOrd="0" presId="urn:microsoft.com/office/officeart/2005/8/layout/hierarchy2"/>
    <dgm:cxn modelId="{5D96DA46-B346-4D93-94C9-7A6D282A1769}" type="presParOf" srcId="{3AD8EEEA-CD45-480D-BA62-84959EE2F2E7}" destId="{51B2EBB9-3750-4723-BEA6-DE1B83700E3A}" srcOrd="5" destOrd="0" presId="urn:microsoft.com/office/officeart/2005/8/layout/hierarchy2"/>
    <dgm:cxn modelId="{738FB1FF-FC9C-4FB2-8E71-1AA3CD872451}" type="presParOf" srcId="{51B2EBB9-3750-4723-BEA6-DE1B83700E3A}" destId="{FAAF53E5-A63A-4B7B-AD5D-2B1A4FDA9C38}" srcOrd="0" destOrd="0" presId="urn:microsoft.com/office/officeart/2005/8/layout/hierarchy2"/>
    <dgm:cxn modelId="{3C8906BA-73BA-41A5-AF54-51E41C996562}" type="presParOf" srcId="{51B2EBB9-3750-4723-BEA6-DE1B83700E3A}" destId="{A48880A9-8CDC-4D38-A931-7C4176725227}" srcOrd="1" destOrd="0" presId="urn:microsoft.com/office/officeart/2005/8/layout/hierarchy2"/>
    <dgm:cxn modelId="{A61045EC-BE6A-4966-BFB2-289631AB77C5}" type="presParOf" srcId="{3AD8EEEA-CD45-480D-BA62-84959EE2F2E7}" destId="{E2D8DE06-ED45-428C-A13C-F8F2D7DA2758}" srcOrd="6" destOrd="0" presId="urn:microsoft.com/office/officeart/2005/8/layout/hierarchy2"/>
    <dgm:cxn modelId="{7C88BE0D-7018-4D59-A3FD-2AF7AFAF0D7B}" type="presParOf" srcId="{E2D8DE06-ED45-428C-A13C-F8F2D7DA2758}" destId="{C64C2AF1-0B4F-4A7B-B75F-DFA1581815C2}" srcOrd="0" destOrd="0" presId="urn:microsoft.com/office/officeart/2005/8/layout/hierarchy2"/>
    <dgm:cxn modelId="{4F355C19-FC57-4251-B090-7EA04B00D3FF}" type="presParOf" srcId="{3AD8EEEA-CD45-480D-BA62-84959EE2F2E7}" destId="{4A5C80C9-0743-491D-850C-711A4B3DFBD0}" srcOrd="7" destOrd="0" presId="urn:microsoft.com/office/officeart/2005/8/layout/hierarchy2"/>
    <dgm:cxn modelId="{2904F1A4-E60D-4053-AFD4-89D8500BB473}" type="presParOf" srcId="{4A5C80C9-0743-491D-850C-711A4B3DFBD0}" destId="{8649418E-5AA5-4EFF-9C60-15840F851E7E}" srcOrd="0" destOrd="0" presId="urn:microsoft.com/office/officeart/2005/8/layout/hierarchy2"/>
    <dgm:cxn modelId="{2FFF51A1-E95E-45C3-ACB4-8DA9CFFFAAA2}" type="presParOf" srcId="{4A5C80C9-0743-491D-850C-711A4B3DFBD0}" destId="{24E2F299-048D-41DF-B640-326BE9559523}" srcOrd="1" destOrd="0" presId="urn:microsoft.com/office/officeart/2005/8/layout/hierarchy2"/>
    <dgm:cxn modelId="{6A9C6A5A-D60C-4495-9A05-23D2751F4C7D}" type="presParOf" srcId="{3AD8EEEA-CD45-480D-BA62-84959EE2F2E7}" destId="{59C5CE12-D349-417D-9081-8004C2736410}" srcOrd="8" destOrd="0" presId="urn:microsoft.com/office/officeart/2005/8/layout/hierarchy2"/>
    <dgm:cxn modelId="{D3578CC9-92FC-4991-BDB6-C2B67BC9488B}" type="presParOf" srcId="{59C5CE12-D349-417D-9081-8004C2736410}" destId="{BD45CEEA-B5E0-4D6D-9AB9-44C692EFF718}" srcOrd="0" destOrd="0" presId="urn:microsoft.com/office/officeart/2005/8/layout/hierarchy2"/>
    <dgm:cxn modelId="{86CF3366-7F69-4C18-8DA1-E477374C99B2}" type="presParOf" srcId="{3AD8EEEA-CD45-480D-BA62-84959EE2F2E7}" destId="{A27DD1A4-7EFC-4835-84C4-B582539BD621}" srcOrd="9" destOrd="0" presId="urn:microsoft.com/office/officeart/2005/8/layout/hierarchy2"/>
    <dgm:cxn modelId="{9E1A386A-A508-4068-891B-FF733419CBE3}" type="presParOf" srcId="{A27DD1A4-7EFC-4835-84C4-B582539BD621}" destId="{36457F78-2241-4D08-B56C-997CB105F499}" srcOrd="0" destOrd="0" presId="urn:microsoft.com/office/officeart/2005/8/layout/hierarchy2"/>
    <dgm:cxn modelId="{710927BE-8F25-4CDC-A64C-F9B95FE2D5B2}" type="presParOf" srcId="{A27DD1A4-7EFC-4835-84C4-B582539BD621}" destId="{37E44635-A22D-4593-9071-E21ED12199C8}" srcOrd="1" destOrd="0" presId="urn:microsoft.com/office/officeart/2005/8/layout/hierarchy2"/>
    <dgm:cxn modelId="{C2BFE305-95D7-4F15-A06C-A6B00EE71C02}" type="presParOf" srcId="{3AD8EEEA-CD45-480D-BA62-84959EE2F2E7}" destId="{BEF105FB-BFAA-4280-9B31-655A091EE9A6}" srcOrd="10" destOrd="0" presId="urn:microsoft.com/office/officeart/2005/8/layout/hierarchy2"/>
    <dgm:cxn modelId="{0E65A492-1DFF-4B7E-AE7C-1EE2985338F1}" type="presParOf" srcId="{BEF105FB-BFAA-4280-9B31-655A091EE9A6}" destId="{41E8EF1C-4495-42AD-A1EA-C4A44F6CC170}" srcOrd="0" destOrd="0" presId="urn:microsoft.com/office/officeart/2005/8/layout/hierarchy2"/>
    <dgm:cxn modelId="{232A04A7-B8FD-4D16-BB52-47A4290CF5CB}" type="presParOf" srcId="{3AD8EEEA-CD45-480D-BA62-84959EE2F2E7}" destId="{80A62688-05FE-4EC6-8534-121C02CAB868}" srcOrd="11" destOrd="0" presId="urn:microsoft.com/office/officeart/2005/8/layout/hierarchy2"/>
    <dgm:cxn modelId="{92C54CCE-51F1-4DC8-A310-562DF38BFED5}" type="presParOf" srcId="{80A62688-05FE-4EC6-8534-121C02CAB868}" destId="{458027C7-3412-4012-AC89-99D421058FE7}" srcOrd="0" destOrd="0" presId="urn:microsoft.com/office/officeart/2005/8/layout/hierarchy2"/>
    <dgm:cxn modelId="{E2DB8EEF-1A33-470F-A302-22BED12E0B2B}" type="presParOf" srcId="{80A62688-05FE-4EC6-8534-121C02CAB868}" destId="{010F9A0F-72AD-47CD-A2D4-F81F06246E51}" srcOrd="1" destOrd="0" presId="urn:microsoft.com/office/officeart/2005/8/layout/hierarchy2"/>
    <dgm:cxn modelId="{C4C2FBAC-721B-4535-B4B0-8A3036680144}" type="presParOf" srcId="{67BE518B-B0D3-43B6-B26E-00B1C1E9ABB5}" destId="{DB9D2F3D-1982-496E-B107-8279F92778EC}" srcOrd="1" destOrd="0" presId="urn:microsoft.com/office/officeart/2005/8/layout/hierarchy2"/>
    <dgm:cxn modelId="{8211C4B4-D4D5-416F-90E3-831A95A26BFF}" type="presParOf" srcId="{DB9D2F3D-1982-496E-B107-8279F92778EC}" destId="{12DEC339-EEBD-4F30-9427-C5014400C8D8}" srcOrd="0" destOrd="0" presId="urn:microsoft.com/office/officeart/2005/8/layout/hierarchy2"/>
    <dgm:cxn modelId="{9645C984-572D-468B-A7A1-9D6AA539B063}" type="presParOf" srcId="{DB9D2F3D-1982-496E-B107-8279F92778EC}" destId="{E0E8EF8F-1D9A-46D4-89F3-C2C97FF835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8DD6C-01EB-4DAD-8714-8A897800E45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0AEFB0-9643-4E39-80C6-C9B44FA76CC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60000"/>
                  <a:lumOff val="40000"/>
                </a:schemeClr>
              </a:solidFill>
            </a:rPr>
            <a:t>Развитие системы дошкольного образования 169 838,2 </a:t>
          </a:r>
          <a:r>
            <a:rPr lang="ru-RU" sz="1400" dirty="0" err="1" smtClean="0">
              <a:solidFill>
                <a:schemeClr val="bg2">
                  <a:lumMod val="60000"/>
                  <a:lumOff val="40000"/>
                </a:schemeClr>
              </a:solidFill>
            </a:rPr>
            <a:t>тыс</a:t>
          </a:r>
          <a:r>
            <a:rPr lang="ru-RU" sz="1400" dirty="0" smtClean="0">
              <a:solidFill>
                <a:schemeClr val="bg2">
                  <a:lumMod val="60000"/>
                  <a:lumOff val="40000"/>
                </a:schemeClr>
              </a:solidFill>
            </a:rPr>
            <a:t> рублей</a:t>
          </a:r>
          <a:endParaRPr lang="ru-RU" sz="140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52D2E6FA-811A-4270-A5F5-1A0ED8EDC404}" type="parTrans" cxnId="{FA26E856-5F40-431F-B282-73EB1EDE4DBD}">
      <dgm:prSet/>
      <dgm:spPr/>
      <dgm:t>
        <a:bodyPr/>
        <a:lstStyle/>
        <a:p>
          <a:endParaRPr lang="ru-RU"/>
        </a:p>
      </dgm:t>
    </dgm:pt>
    <dgm:pt modelId="{63AC68BB-F7CA-49BD-8AC1-9BA33CC2D29E}" type="sibTrans" cxnId="{FA26E856-5F40-431F-B282-73EB1EDE4DBD}">
      <dgm:prSet/>
      <dgm:spPr/>
      <dgm:t>
        <a:bodyPr/>
        <a:lstStyle/>
        <a:p>
          <a:endParaRPr lang="ru-RU"/>
        </a:p>
      </dgm:t>
    </dgm:pt>
    <dgm:pt modelId="{95BF680A-6A57-4FFE-8EF4-8C4073718FE5}">
      <dgm:prSet phldrT="[Текст]" custT="1"/>
      <dgm:spPr/>
      <dgm:t>
        <a:bodyPr/>
        <a:lstStyle/>
        <a:p>
          <a:r>
            <a:rPr lang="ru-RU" sz="1400" dirty="0" smtClean="0"/>
            <a:t>Развитие системы общего образования           438480,3 тыс.рублей</a:t>
          </a:r>
          <a:endParaRPr lang="ru-RU" sz="1400" dirty="0"/>
        </a:p>
      </dgm:t>
    </dgm:pt>
    <dgm:pt modelId="{2047905E-C4C4-4C48-AC30-216CEB7CEF79}" type="parTrans" cxnId="{0731280F-D491-4892-B109-3FD9ABF04E56}">
      <dgm:prSet/>
      <dgm:spPr/>
      <dgm:t>
        <a:bodyPr/>
        <a:lstStyle/>
        <a:p>
          <a:endParaRPr lang="ru-RU"/>
        </a:p>
      </dgm:t>
    </dgm:pt>
    <dgm:pt modelId="{9E4EE75F-DAD9-404F-8DAA-5393FCDFFB5F}" type="sibTrans" cxnId="{0731280F-D491-4892-B109-3FD9ABF04E56}">
      <dgm:prSet/>
      <dgm:spPr/>
      <dgm:t>
        <a:bodyPr/>
        <a:lstStyle/>
        <a:p>
          <a:endParaRPr lang="ru-RU"/>
        </a:p>
      </dgm:t>
    </dgm:pt>
    <dgm:pt modelId="{CB36568F-22DF-4136-A669-ED776C4F76E1}">
      <dgm:prSet phldrT="[Текст]" custT="1"/>
      <dgm:spPr/>
      <dgm:t>
        <a:bodyPr/>
        <a:lstStyle/>
        <a:p>
          <a:r>
            <a:rPr lang="ru-RU" sz="1200" dirty="0" smtClean="0"/>
            <a:t>Развитие системы дополнительного образования, отдыха, оздоровления и занятости детей и подростков 34 343,2 тыс.рублей</a:t>
          </a:r>
          <a:endParaRPr lang="ru-RU" sz="1200" dirty="0"/>
        </a:p>
      </dgm:t>
    </dgm:pt>
    <dgm:pt modelId="{12FBFEA4-DEE5-4C11-93FC-48D330613230}" type="parTrans" cxnId="{809E77F2-E85B-4F34-B450-CF7608E8AB8D}">
      <dgm:prSet/>
      <dgm:spPr/>
      <dgm:t>
        <a:bodyPr/>
        <a:lstStyle/>
        <a:p>
          <a:endParaRPr lang="ru-RU"/>
        </a:p>
      </dgm:t>
    </dgm:pt>
    <dgm:pt modelId="{E3215067-EBD5-4D8A-807D-59568031AF90}" type="sibTrans" cxnId="{809E77F2-E85B-4F34-B450-CF7608E8AB8D}">
      <dgm:prSet/>
      <dgm:spPr/>
      <dgm:t>
        <a:bodyPr/>
        <a:lstStyle/>
        <a:p>
          <a:endParaRPr lang="ru-RU"/>
        </a:p>
      </dgm:t>
    </dgm:pt>
    <dgm:pt modelId="{9734EC02-9A37-46FC-889D-23ED9BF414B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60000"/>
                  <a:lumOff val="40000"/>
                </a:schemeClr>
              </a:solidFill>
            </a:rPr>
            <a:t>Развитие и поддержка педагогических кадров 5375 тыс.рублей</a:t>
          </a:r>
          <a:endParaRPr lang="ru-RU" sz="140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151338CC-521C-444C-8B32-B885FDF27176}" type="parTrans" cxnId="{57DC53D1-0F9B-485F-A54B-575B370AB277}">
      <dgm:prSet/>
      <dgm:spPr/>
      <dgm:t>
        <a:bodyPr/>
        <a:lstStyle/>
        <a:p>
          <a:endParaRPr lang="ru-RU"/>
        </a:p>
      </dgm:t>
    </dgm:pt>
    <dgm:pt modelId="{EF3B0397-6C3B-4329-B920-2E1B8AD2B47D}" type="sibTrans" cxnId="{57DC53D1-0F9B-485F-A54B-575B370AB277}">
      <dgm:prSet/>
      <dgm:spPr/>
      <dgm:t>
        <a:bodyPr/>
        <a:lstStyle/>
        <a:p>
          <a:endParaRPr lang="ru-RU"/>
        </a:p>
      </dgm:t>
    </dgm:pt>
    <dgm:pt modelId="{AA641B50-B1E2-4E63-A23F-C063EDF458D1}">
      <dgm:prSet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Мероприятия муниципальной программы "Развитие образования Партизанского муниципального района"  30139,1 тыс.рублей</a:t>
          </a:r>
          <a:endParaRPr lang="ru-RU" sz="1200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4FA191E6-458C-4BC9-B30E-6E495BB5C745}" type="parTrans" cxnId="{438B1023-1DC9-4A0E-8F22-D4C68020FEFD}">
      <dgm:prSet/>
      <dgm:spPr/>
      <dgm:t>
        <a:bodyPr/>
        <a:lstStyle/>
        <a:p>
          <a:endParaRPr lang="ru-RU"/>
        </a:p>
      </dgm:t>
    </dgm:pt>
    <dgm:pt modelId="{B96ECEE3-3E92-4B53-8415-E7AA99C2B460}" type="sibTrans" cxnId="{438B1023-1DC9-4A0E-8F22-D4C68020FEFD}">
      <dgm:prSet/>
      <dgm:spPr/>
      <dgm:t>
        <a:bodyPr/>
        <a:lstStyle/>
        <a:p>
          <a:endParaRPr lang="ru-RU"/>
        </a:p>
      </dgm:t>
    </dgm:pt>
    <dgm:pt modelId="{EDB5CFD7-BC1C-408E-9EE9-0927EEC4E7C4}" type="pres">
      <dgm:prSet presAssocID="{C618DD6C-01EB-4DAD-8714-8A897800E4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8BC21-73FB-4846-B5EE-E5BB913B6A2B}" type="pres">
      <dgm:prSet presAssocID="{B10AEFB0-9643-4E39-80C6-C9B44FA76CCC}" presName="node" presStyleLbl="node1" presStyleIdx="0" presStyleCnt="5" custLinFactNeighborX="3794" custLinFactNeighborY="57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0F7F1-2768-4163-9A34-DE1AC009A3D1}" type="pres">
      <dgm:prSet presAssocID="{63AC68BB-F7CA-49BD-8AC1-9BA33CC2D29E}" presName="sibTrans" presStyleCnt="0"/>
      <dgm:spPr/>
    </dgm:pt>
    <dgm:pt modelId="{03D5A947-07FF-49A1-B347-747716650993}" type="pres">
      <dgm:prSet presAssocID="{95BF680A-6A57-4FFE-8EF4-8C4073718FE5}" presName="node" presStyleLbl="node1" presStyleIdx="1" presStyleCnt="5" custScaleX="101778" custScaleY="99125" custLinFactX="-6206" custLinFactNeighborX="-100000" custLinFactNeighborY="-4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8BA58-1CD7-4276-A313-74C8AB7F5033}" type="pres">
      <dgm:prSet presAssocID="{9E4EE75F-DAD9-404F-8DAA-5393FCDFFB5F}" presName="sibTrans" presStyleCnt="0"/>
      <dgm:spPr/>
    </dgm:pt>
    <dgm:pt modelId="{89038585-30DB-47B6-8DF2-57BC71236DBD}" type="pres">
      <dgm:prSet presAssocID="{CB36568F-22DF-4136-A669-ED776C4F76E1}" presName="node" presStyleLbl="node1" presStyleIdx="2" presStyleCnt="5" custLinFactX="67619" custLinFactNeighborX="100000" custLinFactNeighborY="-59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9EC4-0FDC-43BD-BC54-1FB5BFFCBC0F}" type="pres">
      <dgm:prSet presAssocID="{E3215067-EBD5-4D8A-807D-59568031AF90}" presName="sibTrans" presStyleCnt="0"/>
      <dgm:spPr/>
    </dgm:pt>
    <dgm:pt modelId="{146B9B24-1A38-49BC-9FE3-BFA93EDBCEA3}" type="pres">
      <dgm:prSet presAssocID="{9734EC02-9A37-46FC-889D-23ED9BF414B8}" presName="node" presStyleLbl="node1" presStyleIdx="3" presStyleCnt="5" custLinFactY="-60714" custLinFactNeighborX="576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01828-AB01-4084-B1D3-078562D13342}" type="pres">
      <dgm:prSet presAssocID="{EF3B0397-6C3B-4329-B920-2E1B8AD2B47D}" presName="sibTrans" presStyleCnt="0"/>
      <dgm:spPr/>
    </dgm:pt>
    <dgm:pt modelId="{DC848399-1B4F-419B-B8D3-C46B00BBC144}" type="pres">
      <dgm:prSet presAssocID="{AA641B50-B1E2-4E63-A23F-C063EDF458D1}" presName="node" presStyleLbl="node1" presStyleIdx="4" presStyleCnt="5" custLinFactX="-1143" custLinFactNeighborX="-100000" custLinFactNeighborY="47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4E3DE-D61C-4485-82C0-5E260291E38D}" type="presOf" srcId="{B10AEFB0-9643-4E39-80C6-C9B44FA76CCC}" destId="{7C98BC21-73FB-4846-B5EE-E5BB913B6A2B}" srcOrd="0" destOrd="0" presId="urn:microsoft.com/office/officeart/2005/8/layout/default"/>
    <dgm:cxn modelId="{809E77F2-E85B-4F34-B450-CF7608E8AB8D}" srcId="{C618DD6C-01EB-4DAD-8714-8A897800E451}" destId="{CB36568F-22DF-4136-A669-ED776C4F76E1}" srcOrd="2" destOrd="0" parTransId="{12FBFEA4-DEE5-4C11-93FC-48D330613230}" sibTransId="{E3215067-EBD5-4D8A-807D-59568031AF90}"/>
    <dgm:cxn modelId="{57DC53D1-0F9B-485F-A54B-575B370AB277}" srcId="{C618DD6C-01EB-4DAD-8714-8A897800E451}" destId="{9734EC02-9A37-46FC-889D-23ED9BF414B8}" srcOrd="3" destOrd="0" parTransId="{151338CC-521C-444C-8B32-B885FDF27176}" sibTransId="{EF3B0397-6C3B-4329-B920-2E1B8AD2B47D}"/>
    <dgm:cxn modelId="{0731280F-D491-4892-B109-3FD9ABF04E56}" srcId="{C618DD6C-01EB-4DAD-8714-8A897800E451}" destId="{95BF680A-6A57-4FFE-8EF4-8C4073718FE5}" srcOrd="1" destOrd="0" parTransId="{2047905E-C4C4-4C48-AC30-216CEB7CEF79}" sibTransId="{9E4EE75F-DAD9-404F-8DAA-5393FCDFFB5F}"/>
    <dgm:cxn modelId="{71B1E917-27E9-4BAB-948A-C3F8160E721E}" type="presOf" srcId="{CB36568F-22DF-4136-A669-ED776C4F76E1}" destId="{89038585-30DB-47B6-8DF2-57BC71236DBD}" srcOrd="0" destOrd="0" presId="urn:microsoft.com/office/officeart/2005/8/layout/default"/>
    <dgm:cxn modelId="{FA26E856-5F40-431F-B282-73EB1EDE4DBD}" srcId="{C618DD6C-01EB-4DAD-8714-8A897800E451}" destId="{B10AEFB0-9643-4E39-80C6-C9B44FA76CCC}" srcOrd="0" destOrd="0" parTransId="{52D2E6FA-811A-4270-A5F5-1A0ED8EDC404}" sibTransId="{63AC68BB-F7CA-49BD-8AC1-9BA33CC2D29E}"/>
    <dgm:cxn modelId="{7016AFAE-3EB0-4D82-9551-6AF50AE29591}" type="presOf" srcId="{95BF680A-6A57-4FFE-8EF4-8C4073718FE5}" destId="{03D5A947-07FF-49A1-B347-747716650993}" srcOrd="0" destOrd="0" presId="urn:microsoft.com/office/officeart/2005/8/layout/default"/>
    <dgm:cxn modelId="{4ED013FE-9962-4C83-B2BA-77547D622732}" type="presOf" srcId="{C618DD6C-01EB-4DAD-8714-8A897800E451}" destId="{EDB5CFD7-BC1C-408E-9EE9-0927EEC4E7C4}" srcOrd="0" destOrd="0" presId="urn:microsoft.com/office/officeart/2005/8/layout/default"/>
    <dgm:cxn modelId="{438B1023-1DC9-4A0E-8F22-D4C68020FEFD}" srcId="{C618DD6C-01EB-4DAD-8714-8A897800E451}" destId="{AA641B50-B1E2-4E63-A23F-C063EDF458D1}" srcOrd="4" destOrd="0" parTransId="{4FA191E6-458C-4BC9-B30E-6E495BB5C745}" sibTransId="{B96ECEE3-3E92-4B53-8415-E7AA99C2B460}"/>
    <dgm:cxn modelId="{C67BEA3E-E2B4-4145-AC43-70CB320F739E}" type="presOf" srcId="{9734EC02-9A37-46FC-889D-23ED9BF414B8}" destId="{146B9B24-1A38-49BC-9FE3-BFA93EDBCEA3}" srcOrd="0" destOrd="0" presId="urn:microsoft.com/office/officeart/2005/8/layout/default"/>
    <dgm:cxn modelId="{7DF58233-881C-4797-B264-C3E3DA73C889}" type="presOf" srcId="{AA641B50-B1E2-4E63-A23F-C063EDF458D1}" destId="{DC848399-1B4F-419B-B8D3-C46B00BBC144}" srcOrd="0" destOrd="0" presId="urn:microsoft.com/office/officeart/2005/8/layout/default"/>
    <dgm:cxn modelId="{8CE396EE-66E9-4E2A-B088-031269E5EC02}" type="presParOf" srcId="{EDB5CFD7-BC1C-408E-9EE9-0927EEC4E7C4}" destId="{7C98BC21-73FB-4846-B5EE-E5BB913B6A2B}" srcOrd="0" destOrd="0" presId="urn:microsoft.com/office/officeart/2005/8/layout/default"/>
    <dgm:cxn modelId="{F75FA73E-4EEE-4430-B1F7-408A9A978A23}" type="presParOf" srcId="{EDB5CFD7-BC1C-408E-9EE9-0927EEC4E7C4}" destId="{0070F7F1-2768-4163-9A34-DE1AC009A3D1}" srcOrd="1" destOrd="0" presId="urn:microsoft.com/office/officeart/2005/8/layout/default"/>
    <dgm:cxn modelId="{A68994A4-A8DE-49B8-8DC2-E71DAD64D19F}" type="presParOf" srcId="{EDB5CFD7-BC1C-408E-9EE9-0927EEC4E7C4}" destId="{03D5A947-07FF-49A1-B347-747716650993}" srcOrd="2" destOrd="0" presId="urn:microsoft.com/office/officeart/2005/8/layout/default"/>
    <dgm:cxn modelId="{DC7B0877-DF7D-4D47-BCF2-BC1B4509B6E2}" type="presParOf" srcId="{EDB5CFD7-BC1C-408E-9EE9-0927EEC4E7C4}" destId="{2A18BA58-1CD7-4276-A313-74C8AB7F5033}" srcOrd="3" destOrd="0" presId="urn:microsoft.com/office/officeart/2005/8/layout/default"/>
    <dgm:cxn modelId="{DA948668-434E-4D2C-8BC3-B6044645AEC5}" type="presParOf" srcId="{EDB5CFD7-BC1C-408E-9EE9-0927EEC4E7C4}" destId="{89038585-30DB-47B6-8DF2-57BC71236DBD}" srcOrd="4" destOrd="0" presId="urn:microsoft.com/office/officeart/2005/8/layout/default"/>
    <dgm:cxn modelId="{EA32FC0C-B8B4-4F15-91E0-E559DC29BC64}" type="presParOf" srcId="{EDB5CFD7-BC1C-408E-9EE9-0927EEC4E7C4}" destId="{D6AB9EC4-0FDC-43BD-BC54-1FB5BFFCBC0F}" srcOrd="5" destOrd="0" presId="urn:microsoft.com/office/officeart/2005/8/layout/default"/>
    <dgm:cxn modelId="{DA586D74-13FE-4369-8288-288EA2331074}" type="presParOf" srcId="{EDB5CFD7-BC1C-408E-9EE9-0927EEC4E7C4}" destId="{146B9B24-1A38-49BC-9FE3-BFA93EDBCEA3}" srcOrd="6" destOrd="0" presId="urn:microsoft.com/office/officeart/2005/8/layout/default"/>
    <dgm:cxn modelId="{9E9EB3B3-A2A6-49B2-A7AE-F42620007547}" type="presParOf" srcId="{EDB5CFD7-BC1C-408E-9EE9-0927EEC4E7C4}" destId="{F2401828-AB01-4084-B1D3-078562D13342}" srcOrd="7" destOrd="0" presId="urn:microsoft.com/office/officeart/2005/8/layout/default"/>
    <dgm:cxn modelId="{5310837D-AB6C-4621-AE5F-6FE5BD8B608F}" type="presParOf" srcId="{EDB5CFD7-BC1C-408E-9EE9-0927EEC4E7C4}" destId="{DC848399-1B4F-419B-B8D3-C46B00BBC14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05F95-AE0E-4EB8-A6C4-934A608E28B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9CDF10-F873-4A84-8098-1495BD91FC5F}">
      <dgm:prSet phldrT="[Текст]"/>
      <dgm:spPr/>
      <dgm:t>
        <a:bodyPr/>
        <a:lstStyle/>
        <a:p>
          <a:r>
            <a:rPr lang="ru-RU" dirty="0" smtClean="0"/>
            <a:t>Развитие системы дополнительного образования в области культуры Партизанского муниципального района 13363,8 тыс.рублей   </a:t>
          </a:r>
          <a:endParaRPr lang="ru-RU" dirty="0"/>
        </a:p>
      </dgm:t>
    </dgm:pt>
    <dgm:pt modelId="{62ED3C6E-45FE-42EC-9A81-583AE2C4174D}" type="parTrans" cxnId="{C35A0B86-7226-4C4B-8307-402012B37F1A}">
      <dgm:prSet/>
      <dgm:spPr/>
      <dgm:t>
        <a:bodyPr/>
        <a:lstStyle/>
        <a:p>
          <a:endParaRPr lang="ru-RU"/>
        </a:p>
      </dgm:t>
    </dgm:pt>
    <dgm:pt modelId="{0BA76CF5-AC78-484D-96AE-4112B2CC4B84}" type="sibTrans" cxnId="{C35A0B86-7226-4C4B-8307-402012B37F1A}">
      <dgm:prSet/>
      <dgm:spPr/>
      <dgm:t>
        <a:bodyPr/>
        <a:lstStyle/>
        <a:p>
          <a:endParaRPr lang="ru-RU"/>
        </a:p>
      </dgm:t>
    </dgm:pt>
    <dgm:pt modelId="{72D63908-1906-4F55-B514-8A64B19D7CDF}">
      <dgm:prSet phldrT="[Текст]"/>
      <dgm:spPr/>
      <dgm:t>
        <a:bodyPr/>
        <a:lstStyle/>
        <a:p>
          <a:r>
            <a:rPr lang="ru-RU" dirty="0" smtClean="0"/>
            <a:t>Развитие учреждений культуры Партизанского муниципального района 29136,2 тыс.рублей</a:t>
          </a:r>
          <a:endParaRPr lang="ru-RU" dirty="0"/>
        </a:p>
      </dgm:t>
    </dgm:pt>
    <dgm:pt modelId="{6E8AA5B1-B959-4050-B25F-5C856980DFEC}" type="parTrans" cxnId="{4A1D470A-0D43-4117-BA2F-045185B8F18E}">
      <dgm:prSet/>
      <dgm:spPr/>
      <dgm:t>
        <a:bodyPr/>
        <a:lstStyle/>
        <a:p>
          <a:endParaRPr lang="ru-RU"/>
        </a:p>
      </dgm:t>
    </dgm:pt>
    <dgm:pt modelId="{F7436D9D-4D95-4CAA-B26E-1EFAFCAB1F6A}" type="sibTrans" cxnId="{4A1D470A-0D43-4117-BA2F-045185B8F18E}">
      <dgm:prSet/>
      <dgm:spPr/>
      <dgm:t>
        <a:bodyPr/>
        <a:lstStyle/>
        <a:p>
          <a:endParaRPr lang="ru-RU"/>
        </a:p>
      </dgm:t>
    </dgm:pt>
    <dgm:pt modelId="{94F783A9-B654-457F-B7D9-5908A29F7494}">
      <dgm:prSet phldrT="[Текст]"/>
      <dgm:spPr/>
      <dgm:t>
        <a:bodyPr/>
        <a:lstStyle/>
        <a:p>
          <a:r>
            <a:rPr lang="ru-RU" dirty="0" smtClean="0"/>
            <a:t>Мероприятия муниципальной программы "Развитие культуры Партизанского муниципального района" 24022,7 тыс.рублей</a:t>
          </a:r>
          <a:endParaRPr lang="ru-RU" dirty="0"/>
        </a:p>
      </dgm:t>
    </dgm:pt>
    <dgm:pt modelId="{EA86806C-8769-48D2-AECC-AD089AC2CB7A}" type="parTrans" cxnId="{463EFBFB-C41A-45AD-8D56-B201D33316A2}">
      <dgm:prSet/>
      <dgm:spPr/>
      <dgm:t>
        <a:bodyPr/>
        <a:lstStyle/>
        <a:p>
          <a:endParaRPr lang="ru-RU"/>
        </a:p>
      </dgm:t>
    </dgm:pt>
    <dgm:pt modelId="{0C5FF924-EFB4-451E-8D5C-AA68BF0305DE}" type="sibTrans" cxnId="{463EFBFB-C41A-45AD-8D56-B201D33316A2}">
      <dgm:prSet/>
      <dgm:spPr/>
      <dgm:t>
        <a:bodyPr/>
        <a:lstStyle/>
        <a:p>
          <a:endParaRPr lang="ru-RU"/>
        </a:p>
      </dgm:t>
    </dgm:pt>
    <dgm:pt modelId="{BFDFD19B-ED16-4612-8419-A5DF0014468D}" type="pres">
      <dgm:prSet presAssocID="{1F105F95-AE0E-4EB8-A6C4-934A608E28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CCA81-880E-45B0-8534-6DF07C966F9F}" type="pres">
      <dgm:prSet presAssocID="{F19CDF10-F873-4A84-8098-1495BD91FC5F}" presName="node" presStyleLbl="node1" presStyleIdx="0" presStyleCnt="3" custLinFactNeighborX="790" custLinFactNeighborY="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19682-E06A-4199-9530-DEF345997FC3}" type="pres">
      <dgm:prSet presAssocID="{0BA76CF5-AC78-484D-96AE-4112B2CC4B84}" presName="sibTrans" presStyleCnt="0"/>
      <dgm:spPr/>
    </dgm:pt>
    <dgm:pt modelId="{2CB84E20-EC27-4AEB-992D-DA2DA7217ED2}" type="pres">
      <dgm:prSet presAssocID="{72D63908-1906-4F55-B514-8A64B19D7C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AC48D-50B1-4B8E-8FB0-B77D545407A8}" type="pres">
      <dgm:prSet presAssocID="{F7436D9D-4D95-4CAA-B26E-1EFAFCAB1F6A}" presName="sibTrans" presStyleCnt="0"/>
      <dgm:spPr/>
    </dgm:pt>
    <dgm:pt modelId="{33587275-33FF-422A-92B8-414C92054329}" type="pres">
      <dgm:prSet presAssocID="{94F783A9-B654-457F-B7D9-5908A29F74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FBFB-C41A-45AD-8D56-B201D33316A2}" srcId="{1F105F95-AE0E-4EB8-A6C4-934A608E28B9}" destId="{94F783A9-B654-457F-B7D9-5908A29F7494}" srcOrd="2" destOrd="0" parTransId="{EA86806C-8769-48D2-AECC-AD089AC2CB7A}" sibTransId="{0C5FF924-EFB4-451E-8D5C-AA68BF0305DE}"/>
    <dgm:cxn modelId="{F90A9C0C-B06C-4009-9845-B7AD2F5BD1A8}" type="presOf" srcId="{72D63908-1906-4F55-B514-8A64B19D7CDF}" destId="{2CB84E20-EC27-4AEB-992D-DA2DA7217ED2}" srcOrd="0" destOrd="0" presId="urn:microsoft.com/office/officeart/2005/8/layout/default"/>
    <dgm:cxn modelId="{C3D2C57C-E316-4DC5-A110-375D146F0B05}" type="presOf" srcId="{94F783A9-B654-457F-B7D9-5908A29F7494}" destId="{33587275-33FF-422A-92B8-414C92054329}" srcOrd="0" destOrd="0" presId="urn:microsoft.com/office/officeart/2005/8/layout/default"/>
    <dgm:cxn modelId="{C35A0B86-7226-4C4B-8307-402012B37F1A}" srcId="{1F105F95-AE0E-4EB8-A6C4-934A608E28B9}" destId="{F19CDF10-F873-4A84-8098-1495BD91FC5F}" srcOrd="0" destOrd="0" parTransId="{62ED3C6E-45FE-42EC-9A81-583AE2C4174D}" sibTransId="{0BA76CF5-AC78-484D-96AE-4112B2CC4B84}"/>
    <dgm:cxn modelId="{F9188117-CF46-4D58-96E0-1566C762C28D}" type="presOf" srcId="{F19CDF10-F873-4A84-8098-1495BD91FC5F}" destId="{263CCA81-880E-45B0-8534-6DF07C966F9F}" srcOrd="0" destOrd="0" presId="urn:microsoft.com/office/officeart/2005/8/layout/default"/>
    <dgm:cxn modelId="{0C54B940-20B8-4A8C-AFDC-6A7687AC7D2A}" type="presOf" srcId="{1F105F95-AE0E-4EB8-A6C4-934A608E28B9}" destId="{BFDFD19B-ED16-4612-8419-A5DF0014468D}" srcOrd="0" destOrd="0" presId="urn:microsoft.com/office/officeart/2005/8/layout/default"/>
    <dgm:cxn modelId="{4A1D470A-0D43-4117-BA2F-045185B8F18E}" srcId="{1F105F95-AE0E-4EB8-A6C4-934A608E28B9}" destId="{72D63908-1906-4F55-B514-8A64B19D7CDF}" srcOrd="1" destOrd="0" parTransId="{6E8AA5B1-B959-4050-B25F-5C856980DFEC}" sibTransId="{F7436D9D-4D95-4CAA-B26E-1EFAFCAB1F6A}"/>
    <dgm:cxn modelId="{DACAD5E0-836F-4DC2-9DE1-76FF4E180C6F}" type="presParOf" srcId="{BFDFD19B-ED16-4612-8419-A5DF0014468D}" destId="{263CCA81-880E-45B0-8534-6DF07C966F9F}" srcOrd="0" destOrd="0" presId="urn:microsoft.com/office/officeart/2005/8/layout/default"/>
    <dgm:cxn modelId="{1415259C-6971-41EE-9568-FD6A2E784374}" type="presParOf" srcId="{BFDFD19B-ED16-4612-8419-A5DF0014468D}" destId="{7A219682-E06A-4199-9530-DEF345997FC3}" srcOrd="1" destOrd="0" presId="urn:microsoft.com/office/officeart/2005/8/layout/default"/>
    <dgm:cxn modelId="{18D0A286-B697-4076-9B40-123D55B1DB90}" type="presParOf" srcId="{BFDFD19B-ED16-4612-8419-A5DF0014468D}" destId="{2CB84E20-EC27-4AEB-992D-DA2DA7217ED2}" srcOrd="2" destOrd="0" presId="urn:microsoft.com/office/officeart/2005/8/layout/default"/>
    <dgm:cxn modelId="{B3C566B4-AD70-413E-9A1F-6861E4FB8AC6}" type="presParOf" srcId="{BFDFD19B-ED16-4612-8419-A5DF0014468D}" destId="{274AC48D-50B1-4B8E-8FB0-B77D545407A8}" srcOrd="3" destOrd="0" presId="urn:microsoft.com/office/officeart/2005/8/layout/default"/>
    <dgm:cxn modelId="{E44B4CFE-18D1-4420-9896-039859E3F111}" type="presParOf" srcId="{BFDFD19B-ED16-4612-8419-A5DF0014468D}" destId="{33587275-33FF-422A-92B8-414C9205432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поддержка из бюджета Партизанского муниципального района социальной направленности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195C3B1B-8F04-4C28-9BD3-D07BD5191F3B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Субсидии общественной-политической газете Партизанского района «Золотая Долина» в сумме 2 330,3 тыс.рублей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DB15B33-8A80-4F68-8151-8093B5DBB162}" type="parTrans" cxnId="{F8B7C96D-040D-40A7-80C1-6BDF61BC8DD0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B1CE33C-D455-41FC-8848-F13C6804DFD1}" type="sibTrans" cxnId="{F8B7C96D-040D-40A7-80C1-6BDF61BC8DD0}">
      <dgm:prSet/>
      <dgm:spPr/>
      <dgm:t>
        <a:bodyPr/>
        <a:lstStyle/>
        <a:p>
          <a:endParaRPr lang="ru-RU"/>
        </a:p>
      </dgm:t>
    </dgm:pt>
    <dgm:pt modelId="{CF3BE9FA-1154-48BC-B10C-C8B792B0A897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Партизанской районной общественной организации ветеранов войны, труда, Вооруженных Сил и правоохранительных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органов  в сумме 250,0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AA708A7F-EFD9-4DF6-B738-35265F1FDB33}" type="parTrans" cxnId="{C0345FC2-0AD8-4CA9-BDF1-FA667DDF854D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23ED79D-671F-405B-ACFB-C229E0D5E6C8}" type="sibTrans" cxnId="{C0345FC2-0AD8-4CA9-BDF1-FA667DDF854D}">
      <dgm:prSet/>
      <dgm:spPr/>
      <dgm:t>
        <a:bodyPr/>
        <a:lstStyle/>
        <a:p>
          <a:endParaRPr lang="ru-RU"/>
        </a:p>
      </dgm:t>
    </dgm:pt>
    <dgm:pt modelId="{6C9EA586-4312-4046-AB68-0172308D8768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социально-ориентированной некоммерческой организации "Общество инвалидов Партизанского района Приморской краевой организации общероссийской общественной организации "Всероссийское общество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инвалидов« в сумме 250,0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90F1E4D1-DCFF-4BEB-A5A9-453CBF76AFF6}" type="parTrans" cxnId="{106472E0-E006-423C-8979-72F5BACC1367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A32474F-80B2-45A1-8CD0-2E99C0A62015}" type="sibTrans" cxnId="{106472E0-E006-423C-8979-72F5BACC1367}">
      <dgm:prSet/>
      <dgm:spPr/>
      <dgm:t>
        <a:bodyPr/>
        <a:lstStyle/>
        <a:p>
          <a:endParaRPr lang="ru-RU"/>
        </a:p>
      </dgm:t>
    </dgm:pt>
    <dgm:pt modelId="{924976B2-6137-4461-B565-35A52461BD2F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жильем молодых семей Партизанского муниципального района   в сумме 1 500,0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2E10519-836D-4D7A-A06F-552A2986A3FF}" type="parTrans" cxnId="{2C10FF20-867E-4F02-9317-067F3381FF79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361EA6A-D72E-440B-84FA-00A68C6D10B8}" type="sibTrans" cxnId="{2C10FF20-867E-4F02-9317-067F3381FF79}">
      <dgm:prSet/>
      <dgm:spPr/>
      <dgm:t>
        <a:bodyPr/>
        <a:lstStyle/>
        <a:p>
          <a:endParaRPr lang="ru-RU"/>
        </a:p>
      </dgm:t>
    </dgm:pt>
    <dgm:pt modelId="{09CCAEC0-2825-4082-A43C-3718307BEC1C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u="none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 Партизанского муниципального района, в том числе молодых семей и молодых специалистов                в сумме 1069,7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4EA11F-24F6-4FDB-B3B2-090625372BA4}" type="parTrans" cxnId="{82FDF96F-C084-4814-8D5D-498FD70ABAEF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4BCAFB5-1E63-4686-B70E-479E2A57468A}" type="sibTrans" cxnId="{82FDF96F-C084-4814-8D5D-498FD70ABAEF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1" custScaleX="186090" custScaleY="140585" custLinFactNeighborX="-36880" custLinFactNeighborY="-37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C86B9A26-7CFA-4C65-BC5D-BD5A4285573B}" type="pres">
      <dgm:prSet presAssocID="{AA708A7F-EFD9-4DF6-B738-35265F1FDB33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E37798B-95AD-4C32-99C7-D127C24DE4DC}" type="pres">
      <dgm:prSet presAssocID="{AA708A7F-EFD9-4DF6-B738-35265F1FDB3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11C014B-71FB-448A-89B1-430A4B644B3D}" type="pres">
      <dgm:prSet presAssocID="{CF3BE9FA-1154-48BC-B10C-C8B792B0A897}" presName="root2" presStyleCnt="0"/>
      <dgm:spPr/>
    </dgm:pt>
    <dgm:pt modelId="{E9CDBC5B-E93B-4AE8-805E-BC5CB2DB2901}" type="pres">
      <dgm:prSet presAssocID="{CF3BE9FA-1154-48BC-B10C-C8B792B0A897}" presName="LevelTwoTextNode" presStyleLbl="node2" presStyleIdx="0" presStyleCnt="5" custScaleX="288338" custScaleY="100090" custLinFactNeighborX="-3514" custLinFactNeighborY="-8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48F14-F1AC-4D5D-837A-E02996B417D2}" type="pres">
      <dgm:prSet presAssocID="{CF3BE9FA-1154-48BC-B10C-C8B792B0A897}" presName="level3hierChild" presStyleCnt="0"/>
      <dgm:spPr/>
    </dgm:pt>
    <dgm:pt modelId="{CF5BD6AC-C543-46F9-B803-6A901E73B631}" type="pres">
      <dgm:prSet presAssocID="{90F1E4D1-DCFF-4BEB-A5A9-453CBF76AFF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81AAEDA5-ED6B-4FB6-B1CE-290222513171}" type="pres">
      <dgm:prSet presAssocID="{90F1E4D1-DCFF-4BEB-A5A9-453CBF76AFF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3CE7670-58BB-40CE-B19E-25E4F9EFD739}" type="pres">
      <dgm:prSet presAssocID="{6C9EA586-4312-4046-AB68-0172308D8768}" presName="root2" presStyleCnt="0"/>
      <dgm:spPr/>
    </dgm:pt>
    <dgm:pt modelId="{A061316A-59CB-4A2B-BD8F-F63ED1F0DD6D}" type="pres">
      <dgm:prSet presAssocID="{6C9EA586-4312-4046-AB68-0172308D8768}" presName="LevelTwoTextNode" presStyleLbl="node2" presStyleIdx="1" presStyleCnt="5" custScaleX="282404" custScaleY="123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D2F93E-5176-4BF1-AB31-62E1C4A01639}" type="pres">
      <dgm:prSet presAssocID="{6C9EA586-4312-4046-AB68-0172308D8768}" presName="level3hierChild" presStyleCnt="0"/>
      <dgm:spPr/>
    </dgm:pt>
    <dgm:pt modelId="{AF52FB19-69B1-454F-906C-CB903657D810}" type="pres">
      <dgm:prSet presAssocID="{22E10519-836D-4D7A-A06F-552A2986A3F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E12E843-9FA6-4353-823F-44ED3CBA5ED1}" type="pres">
      <dgm:prSet presAssocID="{22E10519-836D-4D7A-A06F-552A2986A3F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91CAC94-CB50-4774-BEDC-49E67FDE8E3E}" type="pres">
      <dgm:prSet presAssocID="{924976B2-6137-4461-B565-35A52461BD2F}" presName="root2" presStyleCnt="0"/>
      <dgm:spPr/>
    </dgm:pt>
    <dgm:pt modelId="{64A6A419-F01B-4324-A736-E83F3743A7DF}" type="pres">
      <dgm:prSet presAssocID="{924976B2-6137-4461-B565-35A52461BD2F}" presName="LevelTwoTextNode" presStyleLbl="node2" presStyleIdx="2" presStyleCnt="5" custScaleX="279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64B06-3B50-4D65-8211-6EE41D3492CD}" type="pres">
      <dgm:prSet presAssocID="{924976B2-6137-4461-B565-35A52461BD2F}" presName="level3hierChild" presStyleCnt="0"/>
      <dgm:spPr/>
    </dgm:pt>
    <dgm:pt modelId="{3A71D4C4-CEA7-4347-B146-801ACB5E6341}" type="pres">
      <dgm:prSet presAssocID="{4DB15B33-8A80-4F68-8151-8093B5DBB16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0EB520B-30D0-4EC2-9EC1-855085F32AA1}" type="pres">
      <dgm:prSet presAssocID="{4DB15B33-8A80-4F68-8151-8093B5DBB16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EDE6ED1-C25D-49D1-BC95-18AC283A2956}" type="pres">
      <dgm:prSet presAssocID="{195C3B1B-8F04-4C28-9BD3-D07BD5191F3B}" presName="root2" presStyleCnt="0"/>
      <dgm:spPr/>
    </dgm:pt>
    <dgm:pt modelId="{99414B97-23BA-4C0A-9356-F24084A2C28A}" type="pres">
      <dgm:prSet presAssocID="{195C3B1B-8F04-4C28-9BD3-D07BD5191F3B}" presName="LevelTwoTextNode" presStyleLbl="node2" presStyleIdx="3" presStyleCnt="5" custScaleX="281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A69BD-B50F-47A1-B620-B22D06FCF5FA}" type="pres">
      <dgm:prSet presAssocID="{195C3B1B-8F04-4C28-9BD3-D07BD5191F3B}" presName="level3hierChild" presStyleCnt="0"/>
      <dgm:spPr/>
    </dgm:pt>
    <dgm:pt modelId="{42E93AD8-5E0B-478F-AC48-561AFD3FB86C}" type="pres">
      <dgm:prSet presAssocID="{BC4EA11F-24F6-4FDB-B3B2-090625372BA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885EDC5-EF33-4C8D-BD09-D63343DACA85}" type="pres">
      <dgm:prSet presAssocID="{BC4EA11F-24F6-4FDB-B3B2-090625372BA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BC52A7B-48C9-4C81-B388-935ACD158B8D}" type="pres">
      <dgm:prSet presAssocID="{09CCAEC0-2825-4082-A43C-3718307BEC1C}" presName="root2" presStyleCnt="0"/>
      <dgm:spPr/>
    </dgm:pt>
    <dgm:pt modelId="{5163E4A5-2E4D-4A53-9F91-77E7D2830750}" type="pres">
      <dgm:prSet presAssocID="{09CCAEC0-2825-4082-A43C-3718307BEC1C}" presName="LevelTwoTextNode" presStyleLbl="node2" presStyleIdx="4" presStyleCnt="5" custScaleX="280427" custScaleY="126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7A8E6-212D-4987-AE50-A848A28B2E86}" type="pres">
      <dgm:prSet presAssocID="{09CCAEC0-2825-4082-A43C-3718307BEC1C}" presName="level3hierChild" presStyleCnt="0"/>
      <dgm:spPr/>
    </dgm:pt>
  </dgm:ptLst>
  <dgm:cxnLst>
    <dgm:cxn modelId="{E94A1F5E-D7F4-413C-BF03-EAFEE98C4118}" type="presOf" srcId="{6C9EA586-4312-4046-AB68-0172308D8768}" destId="{A061316A-59CB-4A2B-BD8F-F63ED1F0DD6D}" srcOrd="0" destOrd="0" presId="urn:microsoft.com/office/officeart/2005/8/layout/hierarchy2"/>
    <dgm:cxn modelId="{D1DA072C-B0EB-4A8D-9E15-FFFFB690BC76}" type="presOf" srcId="{BC4EA11F-24F6-4FDB-B3B2-090625372BA4}" destId="{42E93AD8-5E0B-478F-AC48-561AFD3FB86C}" srcOrd="0" destOrd="0" presId="urn:microsoft.com/office/officeart/2005/8/layout/hierarchy2"/>
    <dgm:cxn modelId="{69FF536C-027A-4D13-84AB-AB18387594D0}" type="presOf" srcId="{AA708A7F-EFD9-4DF6-B738-35265F1FDB33}" destId="{C86B9A26-7CFA-4C65-BC5D-BD5A4285573B}" srcOrd="0" destOrd="0" presId="urn:microsoft.com/office/officeart/2005/8/layout/hierarchy2"/>
    <dgm:cxn modelId="{F95DB010-20D6-414E-918D-C4655857996F}" type="presOf" srcId="{BC4EA11F-24F6-4FDB-B3B2-090625372BA4}" destId="{D885EDC5-EF33-4C8D-BD09-D63343DACA85}" srcOrd="1" destOrd="0" presId="urn:microsoft.com/office/officeart/2005/8/layout/hierarchy2"/>
    <dgm:cxn modelId="{7E50482B-0A29-48B4-A781-F24BD37E02AC}" type="presOf" srcId="{CF3BE9FA-1154-48BC-B10C-C8B792B0A897}" destId="{E9CDBC5B-E93B-4AE8-805E-BC5CB2DB2901}" srcOrd="0" destOrd="0" presId="urn:microsoft.com/office/officeart/2005/8/layout/hierarchy2"/>
    <dgm:cxn modelId="{59AB584F-A90A-4319-9F22-EA03B5D97FA4}" type="presOf" srcId="{924976B2-6137-4461-B565-35A52461BD2F}" destId="{64A6A419-F01B-4324-A736-E83F3743A7DF}" srcOrd="0" destOrd="0" presId="urn:microsoft.com/office/officeart/2005/8/layout/hierarchy2"/>
    <dgm:cxn modelId="{3CE2142C-9E92-4FA7-B000-663A89802486}" type="presOf" srcId="{4DB15B33-8A80-4F68-8151-8093B5DBB162}" destId="{90EB520B-30D0-4EC2-9EC1-855085F32AA1}" srcOrd="1" destOrd="0" presId="urn:microsoft.com/office/officeart/2005/8/layout/hierarchy2"/>
    <dgm:cxn modelId="{60ECDB44-CD12-424A-BFFA-7B08EFE264CA}" type="presOf" srcId="{84C96230-1059-4216-B8F5-D14CE2E5CC94}" destId="{32D42B83-712A-4FB5-80C9-0CA414FF79EE}" srcOrd="0" destOrd="0" presId="urn:microsoft.com/office/officeart/2005/8/layout/hierarchy2"/>
    <dgm:cxn modelId="{8BB07540-D1D2-4314-B9FB-E6289F8758C4}" type="presOf" srcId="{09CCAEC0-2825-4082-A43C-3718307BEC1C}" destId="{5163E4A5-2E4D-4A53-9F91-77E7D2830750}" srcOrd="0" destOrd="0" presId="urn:microsoft.com/office/officeart/2005/8/layout/hierarchy2"/>
    <dgm:cxn modelId="{88CD4A71-D760-4D2D-9B91-58AA96C64D70}" type="presOf" srcId="{2FDF1C79-1BBD-4373-AF3D-4228EBC86526}" destId="{12A7F09C-14E2-417B-929B-F95E31A45341}" srcOrd="0" destOrd="0" presId="urn:microsoft.com/office/officeart/2005/8/layout/hierarchy2"/>
    <dgm:cxn modelId="{2C10FF20-867E-4F02-9317-067F3381FF79}" srcId="{2FDF1C79-1BBD-4373-AF3D-4228EBC86526}" destId="{924976B2-6137-4461-B565-35A52461BD2F}" srcOrd="2" destOrd="0" parTransId="{22E10519-836D-4D7A-A06F-552A2986A3FF}" sibTransId="{2361EA6A-D72E-440B-84FA-00A68C6D10B8}"/>
    <dgm:cxn modelId="{4F004BC2-DC1A-4B19-A7F7-C18797080468}" type="presOf" srcId="{AA708A7F-EFD9-4DF6-B738-35265F1FDB33}" destId="{7E37798B-95AD-4C32-99C7-D127C24DE4DC}" srcOrd="1" destOrd="0" presId="urn:microsoft.com/office/officeart/2005/8/layout/hierarchy2"/>
    <dgm:cxn modelId="{13FAE7B7-6974-409F-952D-3BA668B99FFE}" type="presOf" srcId="{22E10519-836D-4D7A-A06F-552A2986A3FF}" destId="{AF52FB19-69B1-454F-906C-CB903657D810}" srcOrd="0" destOrd="0" presId="urn:microsoft.com/office/officeart/2005/8/layout/hierarchy2"/>
    <dgm:cxn modelId="{A4E30F4A-AFF8-4D08-B73F-64C4048D0A5A}" type="presOf" srcId="{195C3B1B-8F04-4C28-9BD3-D07BD5191F3B}" destId="{99414B97-23BA-4C0A-9356-F24084A2C28A}" srcOrd="0" destOrd="0" presId="urn:microsoft.com/office/officeart/2005/8/layout/hierarchy2"/>
    <dgm:cxn modelId="{2101F249-3073-461B-A176-25D2635F8D48}" type="presOf" srcId="{90F1E4D1-DCFF-4BEB-A5A9-453CBF76AFF6}" destId="{81AAEDA5-ED6B-4FB6-B1CE-290222513171}" srcOrd="1" destOrd="0" presId="urn:microsoft.com/office/officeart/2005/8/layout/hierarchy2"/>
    <dgm:cxn modelId="{82FDF96F-C084-4814-8D5D-498FD70ABAEF}" srcId="{2FDF1C79-1BBD-4373-AF3D-4228EBC86526}" destId="{09CCAEC0-2825-4082-A43C-3718307BEC1C}" srcOrd="4" destOrd="0" parTransId="{BC4EA11F-24F6-4FDB-B3B2-090625372BA4}" sibTransId="{84BCAFB5-1E63-4686-B70E-479E2A57468A}"/>
    <dgm:cxn modelId="{F8B7C96D-040D-40A7-80C1-6BDF61BC8DD0}" srcId="{2FDF1C79-1BBD-4373-AF3D-4228EBC86526}" destId="{195C3B1B-8F04-4C28-9BD3-D07BD5191F3B}" srcOrd="3" destOrd="0" parTransId="{4DB15B33-8A80-4F68-8151-8093B5DBB162}" sibTransId="{EB1CE33C-D455-41FC-8848-F13C6804DFD1}"/>
    <dgm:cxn modelId="{911B676D-F650-4458-A458-D725E07AF8A3}" type="presOf" srcId="{90F1E4D1-DCFF-4BEB-A5A9-453CBF76AFF6}" destId="{CF5BD6AC-C543-46F9-B803-6A901E73B631}" srcOrd="0" destOrd="0" presId="urn:microsoft.com/office/officeart/2005/8/layout/hierarchy2"/>
    <dgm:cxn modelId="{693674F6-1180-4A4E-A3A3-8C4663313496}" type="presOf" srcId="{4DB15B33-8A80-4F68-8151-8093B5DBB162}" destId="{3A71D4C4-CEA7-4347-B146-801ACB5E6341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106472E0-E006-423C-8979-72F5BACC1367}" srcId="{2FDF1C79-1BBD-4373-AF3D-4228EBC86526}" destId="{6C9EA586-4312-4046-AB68-0172308D8768}" srcOrd="1" destOrd="0" parTransId="{90F1E4D1-DCFF-4BEB-A5A9-453CBF76AFF6}" sibTransId="{7A32474F-80B2-45A1-8CD0-2E99C0A62015}"/>
    <dgm:cxn modelId="{C0345FC2-0AD8-4CA9-BDF1-FA667DDF854D}" srcId="{2FDF1C79-1BBD-4373-AF3D-4228EBC86526}" destId="{CF3BE9FA-1154-48BC-B10C-C8B792B0A897}" srcOrd="0" destOrd="0" parTransId="{AA708A7F-EFD9-4DF6-B738-35265F1FDB33}" sibTransId="{223ED79D-671F-405B-ACFB-C229E0D5E6C8}"/>
    <dgm:cxn modelId="{42182E5A-1FD9-4764-BE06-32911144B403}" type="presOf" srcId="{22E10519-836D-4D7A-A06F-552A2986A3FF}" destId="{2E12E843-9FA6-4353-823F-44ED3CBA5ED1}" srcOrd="1" destOrd="0" presId="urn:microsoft.com/office/officeart/2005/8/layout/hierarchy2"/>
    <dgm:cxn modelId="{1B94562F-8198-4682-812C-DFF4AA32DEDA}" type="presParOf" srcId="{32D42B83-712A-4FB5-80C9-0CA414FF79EE}" destId="{56D4178D-58A5-4F08-8559-DCC4C79D4B4F}" srcOrd="0" destOrd="0" presId="urn:microsoft.com/office/officeart/2005/8/layout/hierarchy2"/>
    <dgm:cxn modelId="{C1CD6B30-2418-432E-A2CE-C8C7CAEC4A4A}" type="presParOf" srcId="{56D4178D-58A5-4F08-8559-DCC4C79D4B4F}" destId="{12A7F09C-14E2-417B-929B-F95E31A45341}" srcOrd="0" destOrd="0" presId="urn:microsoft.com/office/officeart/2005/8/layout/hierarchy2"/>
    <dgm:cxn modelId="{6ADDA3CF-DBF8-49B1-A752-02A5B05C32A9}" type="presParOf" srcId="{56D4178D-58A5-4F08-8559-DCC4C79D4B4F}" destId="{9215C480-C83C-44F2-B8C0-4265D9433CB0}" srcOrd="1" destOrd="0" presId="urn:microsoft.com/office/officeart/2005/8/layout/hierarchy2"/>
    <dgm:cxn modelId="{E4678D98-D4F6-4EEE-B29D-436CB4ECC2DC}" type="presParOf" srcId="{9215C480-C83C-44F2-B8C0-4265D9433CB0}" destId="{C86B9A26-7CFA-4C65-BC5D-BD5A4285573B}" srcOrd="0" destOrd="0" presId="urn:microsoft.com/office/officeart/2005/8/layout/hierarchy2"/>
    <dgm:cxn modelId="{C3B3DD2E-228F-46E8-A45B-8BCF43F9F613}" type="presParOf" srcId="{C86B9A26-7CFA-4C65-BC5D-BD5A4285573B}" destId="{7E37798B-95AD-4C32-99C7-D127C24DE4DC}" srcOrd="0" destOrd="0" presId="urn:microsoft.com/office/officeart/2005/8/layout/hierarchy2"/>
    <dgm:cxn modelId="{27959CF0-C39B-4401-B6C3-93880D113985}" type="presParOf" srcId="{9215C480-C83C-44F2-B8C0-4265D9433CB0}" destId="{011C014B-71FB-448A-89B1-430A4B644B3D}" srcOrd="1" destOrd="0" presId="urn:microsoft.com/office/officeart/2005/8/layout/hierarchy2"/>
    <dgm:cxn modelId="{E2134AE8-149D-4608-BA6A-04E7546163F4}" type="presParOf" srcId="{011C014B-71FB-448A-89B1-430A4B644B3D}" destId="{E9CDBC5B-E93B-4AE8-805E-BC5CB2DB2901}" srcOrd="0" destOrd="0" presId="urn:microsoft.com/office/officeart/2005/8/layout/hierarchy2"/>
    <dgm:cxn modelId="{4390C941-BB91-49AE-8E45-7F0B5D5E7D97}" type="presParOf" srcId="{011C014B-71FB-448A-89B1-430A4B644B3D}" destId="{7DE48F14-F1AC-4D5D-837A-E02996B417D2}" srcOrd="1" destOrd="0" presId="urn:microsoft.com/office/officeart/2005/8/layout/hierarchy2"/>
    <dgm:cxn modelId="{2BD80307-C482-4B0D-824B-4827AE1F9D7A}" type="presParOf" srcId="{9215C480-C83C-44F2-B8C0-4265D9433CB0}" destId="{CF5BD6AC-C543-46F9-B803-6A901E73B631}" srcOrd="2" destOrd="0" presId="urn:microsoft.com/office/officeart/2005/8/layout/hierarchy2"/>
    <dgm:cxn modelId="{B9EC1350-FD29-4F4C-ACF5-6A659B59B1CC}" type="presParOf" srcId="{CF5BD6AC-C543-46F9-B803-6A901E73B631}" destId="{81AAEDA5-ED6B-4FB6-B1CE-290222513171}" srcOrd="0" destOrd="0" presId="urn:microsoft.com/office/officeart/2005/8/layout/hierarchy2"/>
    <dgm:cxn modelId="{A585F71D-F321-4EE1-951F-F9FDB0D8769E}" type="presParOf" srcId="{9215C480-C83C-44F2-B8C0-4265D9433CB0}" destId="{43CE7670-58BB-40CE-B19E-25E4F9EFD739}" srcOrd="3" destOrd="0" presId="urn:microsoft.com/office/officeart/2005/8/layout/hierarchy2"/>
    <dgm:cxn modelId="{DAD7E3B7-B9E2-4F44-9490-3D20B51B38F9}" type="presParOf" srcId="{43CE7670-58BB-40CE-B19E-25E4F9EFD739}" destId="{A061316A-59CB-4A2B-BD8F-F63ED1F0DD6D}" srcOrd="0" destOrd="0" presId="urn:microsoft.com/office/officeart/2005/8/layout/hierarchy2"/>
    <dgm:cxn modelId="{6B86E7D0-32B1-44C7-B01F-866343F90331}" type="presParOf" srcId="{43CE7670-58BB-40CE-B19E-25E4F9EFD739}" destId="{04D2F93E-5176-4BF1-AB31-62E1C4A01639}" srcOrd="1" destOrd="0" presId="urn:microsoft.com/office/officeart/2005/8/layout/hierarchy2"/>
    <dgm:cxn modelId="{E35CDA10-E338-43CF-9EB6-9B434526E11F}" type="presParOf" srcId="{9215C480-C83C-44F2-B8C0-4265D9433CB0}" destId="{AF52FB19-69B1-454F-906C-CB903657D810}" srcOrd="4" destOrd="0" presId="urn:microsoft.com/office/officeart/2005/8/layout/hierarchy2"/>
    <dgm:cxn modelId="{3D1F50B1-F9A0-43A8-A6F4-075B2A648674}" type="presParOf" srcId="{AF52FB19-69B1-454F-906C-CB903657D810}" destId="{2E12E843-9FA6-4353-823F-44ED3CBA5ED1}" srcOrd="0" destOrd="0" presId="urn:microsoft.com/office/officeart/2005/8/layout/hierarchy2"/>
    <dgm:cxn modelId="{D82F6F2C-20D8-4A44-8ABA-5211ADB5B8A6}" type="presParOf" srcId="{9215C480-C83C-44F2-B8C0-4265D9433CB0}" destId="{691CAC94-CB50-4774-BEDC-49E67FDE8E3E}" srcOrd="5" destOrd="0" presId="urn:microsoft.com/office/officeart/2005/8/layout/hierarchy2"/>
    <dgm:cxn modelId="{95F017E6-493C-473A-BD06-F4B1A0A49F66}" type="presParOf" srcId="{691CAC94-CB50-4774-BEDC-49E67FDE8E3E}" destId="{64A6A419-F01B-4324-A736-E83F3743A7DF}" srcOrd="0" destOrd="0" presId="urn:microsoft.com/office/officeart/2005/8/layout/hierarchy2"/>
    <dgm:cxn modelId="{91C10253-0F97-4917-B8C6-10A0A0696CD2}" type="presParOf" srcId="{691CAC94-CB50-4774-BEDC-49E67FDE8E3E}" destId="{02264B06-3B50-4D65-8211-6EE41D3492CD}" srcOrd="1" destOrd="0" presId="urn:microsoft.com/office/officeart/2005/8/layout/hierarchy2"/>
    <dgm:cxn modelId="{9027D31F-C59B-4F07-9E72-F0747443316A}" type="presParOf" srcId="{9215C480-C83C-44F2-B8C0-4265D9433CB0}" destId="{3A71D4C4-CEA7-4347-B146-801ACB5E6341}" srcOrd="6" destOrd="0" presId="urn:microsoft.com/office/officeart/2005/8/layout/hierarchy2"/>
    <dgm:cxn modelId="{E3D53569-3010-4FB2-A21A-B025C3409266}" type="presParOf" srcId="{3A71D4C4-CEA7-4347-B146-801ACB5E6341}" destId="{90EB520B-30D0-4EC2-9EC1-855085F32AA1}" srcOrd="0" destOrd="0" presId="urn:microsoft.com/office/officeart/2005/8/layout/hierarchy2"/>
    <dgm:cxn modelId="{863F95BD-E050-49CF-BF3F-91FF683156EF}" type="presParOf" srcId="{9215C480-C83C-44F2-B8C0-4265D9433CB0}" destId="{4EDE6ED1-C25D-49D1-BC95-18AC283A2956}" srcOrd="7" destOrd="0" presId="urn:microsoft.com/office/officeart/2005/8/layout/hierarchy2"/>
    <dgm:cxn modelId="{CAB54BD3-2FBB-4E21-852C-400335578E32}" type="presParOf" srcId="{4EDE6ED1-C25D-49D1-BC95-18AC283A2956}" destId="{99414B97-23BA-4C0A-9356-F24084A2C28A}" srcOrd="0" destOrd="0" presId="urn:microsoft.com/office/officeart/2005/8/layout/hierarchy2"/>
    <dgm:cxn modelId="{CDC3C449-2B02-49B1-97B0-E264C61135FE}" type="presParOf" srcId="{4EDE6ED1-C25D-49D1-BC95-18AC283A2956}" destId="{07FA69BD-B50F-47A1-B620-B22D06FCF5FA}" srcOrd="1" destOrd="0" presId="urn:microsoft.com/office/officeart/2005/8/layout/hierarchy2"/>
    <dgm:cxn modelId="{8844E509-B7C0-48D7-877B-0896A7BE4747}" type="presParOf" srcId="{9215C480-C83C-44F2-B8C0-4265D9433CB0}" destId="{42E93AD8-5E0B-478F-AC48-561AFD3FB86C}" srcOrd="8" destOrd="0" presId="urn:microsoft.com/office/officeart/2005/8/layout/hierarchy2"/>
    <dgm:cxn modelId="{83E104C3-8B67-4CF1-B63D-CDD851B4F29C}" type="presParOf" srcId="{42E93AD8-5E0B-478F-AC48-561AFD3FB86C}" destId="{D885EDC5-EF33-4C8D-BD09-D63343DACA85}" srcOrd="0" destOrd="0" presId="urn:microsoft.com/office/officeart/2005/8/layout/hierarchy2"/>
    <dgm:cxn modelId="{749E68A1-6B08-404B-8165-53B0D6496F5C}" type="presParOf" srcId="{9215C480-C83C-44F2-B8C0-4265D9433CB0}" destId="{ABC52A7B-48C9-4C81-B388-935ACD158B8D}" srcOrd="9" destOrd="0" presId="urn:microsoft.com/office/officeart/2005/8/layout/hierarchy2"/>
    <dgm:cxn modelId="{7DA1933D-EC49-4A42-8561-454A8E0C6B6F}" type="presParOf" srcId="{ABC52A7B-48C9-4C81-B388-935ACD158B8D}" destId="{5163E4A5-2E4D-4A53-9F91-77E7D2830750}" srcOrd="0" destOrd="0" presId="urn:microsoft.com/office/officeart/2005/8/layout/hierarchy2"/>
    <dgm:cxn modelId="{80608941-DDA6-4037-B142-04913EF9F173}" type="presParOf" srcId="{ABC52A7B-48C9-4C81-B388-935ACD158B8D}" destId="{5787A8E6-212D-4987-AE50-A848A28B2E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 </a:t>
          </a:r>
        </a:p>
        <a:p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1 091 073,26 тыс.рублей (89,4%)</a:t>
          </a:r>
          <a:endParaRPr lang="ru-RU" sz="1800" b="1" dirty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129 567 тыс.рублей            ( 10,6%)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2021 году планируется осуществлять в рамках 22 муниципальных программ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4717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84ED9-DB10-4948-8242-08C07B273861}" type="presOf" srcId="{56727721-662E-44E6-9968-5331C400028A}" destId="{B2F430F6-A5FF-4650-892D-A1CC762059F0}" srcOrd="0" destOrd="0" presId="urn:microsoft.com/office/officeart/2009/3/layout/IncreasingArrowsProcess"/>
    <dgm:cxn modelId="{48538FDE-79FA-47AF-ABC3-45BC3366DE1D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C8226EEA-A459-4C2E-A95F-8F3B8EE5E3B9}" type="presOf" srcId="{E6AE6CB4-C484-43CF-A7ED-C76104F0022B}" destId="{86BEF549-315E-4A3F-B55E-B57D26A55129}" srcOrd="0" destOrd="0" presId="urn:microsoft.com/office/officeart/2009/3/layout/IncreasingArrowsProcess"/>
    <dgm:cxn modelId="{8D12F2AD-E55A-4DC0-8F75-A8F8B2F87ECF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FAAD85A-FC82-4ACA-BEBD-713EDA6ED9B7}" type="presParOf" srcId="{86BEF549-315E-4A3F-B55E-B57D26A55129}" destId="{86A4337D-FF19-472E-916A-D9FD8841784D}" srcOrd="0" destOrd="0" presId="urn:microsoft.com/office/officeart/2009/3/layout/IncreasingArrowsProcess"/>
    <dgm:cxn modelId="{ED8DA5AF-599C-4324-926A-7432263B4480}" type="presParOf" srcId="{86BEF549-315E-4A3F-B55E-B57D26A55129}" destId="{B2F430F6-A5FF-4650-892D-A1CC762059F0}" srcOrd="1" destOrd="0" presId="urn:microsoft.com/office/officeart/2009/3/layout/IncreasingArrowsProcess"/>
    <dgm:cxn modelId="{7532B4C5-F94F-4AAE-9257-2D0BB4DC8148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1 220 640,27</a:t>
          </a:r>
        </a:p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b="1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5596" custLinFactNeighborX="2917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8947" custLinFactNeighborY="67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0E6B1-B750-4379-A7C7-E26DB8153A71}" type="presOf" srcId="{899476C3-2A81-4D3E-B134-8CFCB39DDA5F}" destId="{85E56B1B-9BD5-49B1-8FF2-65F4FD596629}" srcOrd="0" destOrd="0" presId="urn:microsoft.com/office/officeart/2008/layout/TitledPictureBlocks"/>
    <dgm:cxn modelId="{CFFC8DF8-02B4-4E86-B752-1FFA00E01982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F162EAD8-BE6B-42F2-8DCF-7ECB46F81CDF}" type="presParOf" srcId="{FF3FBEF2-79DA-4384-AA3F-65AC63EE0747}" destId="{399B798D-E5F6-44C9-AE36-C821D618352D}" srcOrd="0" destOrd="0" presId="urn:microsoft.com/office/officeart/2008/layout/TitledPictureBlocks"/>
    <dgm:cxn modelId="{F2E92034-2803-42A3-8B0C-E36FAF53377A}" type="presParOf" srcId="{399B798D-E5F6-44C9-AE36-C821D618352D}" destId="{85E56B1B-9BD5-49B1-8FF2-65F4FD596629}" srcOrd="0" destOrd="0" presId="urn:microsoft.com/office/officeart/2008/layout/TitledPictureBlocks"/>
    <dgm:cxn modelId="{BB6AE4D9-CF12-4538-A0DD-ED0F3214A725}" type="presParOf" srcId="{399B798D-E5F6-44C9-AE36-C821D618352D}" destId="{495F33CE-3F20-42E5-AD94-FC4397BE5053}" srcOrd="1" destOrd="0" presId="urn:microsoft.com/office/officeart/2008/layout/TitledPictureBlocks"/>
    <dgm:cxn modelId="{ED1185A5-C310-435C-B807-D50AF7A38526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004BFF-004F-454F-BE51-394B82C01312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CDAFD0F-3855-498B-8F30-3C5F5CC7BD6F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 "Развитие муниципальной службы в администрации Партизанского муниципального района на 2016-2021 годы»</a:t>
          </a:r>
        </a:p>
        <a:p>
          <a:r>
            <a:rPr lang="ru-RU" sz="1200" baseline="0" dirty="0" smtClean="0"/>
            <a:t>554,8  тыс.руб.</a:t>
          </a:r>
        </a:p>
      </dgm:t>
    </dgm:pt>
    <dgm:pt modelId="{74057136-9EC2-43D8-8FBD-397FFC1628C8}" type="parTrans" cxnId="{4A0C4487-05DA-413A-BD07-62554CFAF2AC}">
      <dgm:prSet/>
      <dgm:spPr/>
      <dgm:t>
        <a:bodyPr/>
        <a:lstStyle/>
        <a:p>
          <a:endParaRPr lang="ru-RU"/>
        </a:p>
      </dgm:t>
    </dgm:pt>
    <dgm:pt modelId="{0AE358CD-881E-428F-8C14-17D562ABA764}" type="sibTrans" cxnId="{4A0C4487-05DA-413A-BD07-62554CFAF2AC}">
      <dgm:prSet/>
      <dgm:spPr/>
      <dgm:t>
        <a:bodyPr/>
        <a:lstStyle/>
        <a:p>
          <a:endParaRPr lang="ru-RU"/>
        </a:p>
      </dgm:t>
    </dgm:pt>
    <dgm:pt modelId="{0AF61CEE-FC57-4406-A2F4-E23E9BC3FA04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"Информационное общество Партизанского муниципального района на 2021-2023 годы"</a:t>
          </a:r>
        </a:p>
        <a:p>
          <a:r>
            <a:rPr lang="ru-RU" sz="1100" baseline="0" dirty="0" smtClean="0"/>
            <a:t>2530,3 тыс.руб.</a:t>
          </a:r>
        </a:p>
      </dgm:t>
    </dgm:pt>
    <dgm:pt modelId="{8FE204FD-9870-4394-87E3-B4311A6BBEC3}" type="parTrans" cxnId="{FCC85480-154B-43E6-971C-364C51BE327C}">
      <dgm:prSet/>
      <dgm:spPr/>
      <dgm:t>
        <a:bodyPr/>
        <a:lstStyle/>
        <a:p>
          <a:endParaRPr lang="ru-RU"/>
        </a:p>
      </dgm:t>
    </dgm:pt>
    <dgm:pt modelId="{9F1262FF-60A4-4FB1-ABEB-4121C28FC000}" type="sibTrans" cxnId="{FCC85480-154B-43E6-971C-364C51BE327C}">
      <dgm:prSet/>
      <dgm:spPr/>
      <dgm:t>
        <a:bodyPr/>
        <a:lstStyle/>
        <a:p>
          <a:endParaRPr lang="ru-RU"/>
        </a:p>
      </dgm:t>
    </dgm:pt>
    <dgm:pt modelId="{7F8C6BEF-5F27-4FB4-8DEC-2FA67249335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200" baseline="0" dirty="0" smtClean="0"/>
            <a:t>Муниципальная программа "Развитие культуры Партизанского муниципального района на 2021-2070 годы" </a:t>
          </a:r>
        </a:p>
        <a:p>
          <a:r>
            <a:rPr lang="ru-RU" sz="1200" baseline="0" dirty="0" smtClean="0"/>
            <a:t>66 772,73 тыс.руб.</a:t>
          </a:r>
        </a:p>
      </dgm:t>
    </dgm:pt>
    <dgm:pt modelId="{EB12531B-C65E-4679-A69F-30DDC975A1B0}" type="parTrans" cxnId="{0D6DC534-773E-4EB5-9594-FF5AFBB03328}">
      <dgm:prSet/>
      <dgm:spPr/>
      <dgm:t>
        <a:bodyPr/>
        <a:lstStyle/>
        <a:p>
          <a:endParaRPr lang="ru-RU"/>
        </a:p>
      </dgm:t>
    </dgm:pt>
    <dgm:pt modelId="{45AE15F2-656D-4F0C-AD70-1AE8B89752FB}" type="sibTrans" cxnId="{0D6DC534-773E-4EB5-9594-FF5AFBB03328}">
      <dgm:prSet/>
      <dgm:spPr/>
      <dgm:t>
        <a:bodyPr/>
        <a:lstStyle/>
        <a:p>
          <a:endParaRPr lang="ru-RU"/>
        </a:p>
      </dgm:t>
    </dgm:pt>
    <dgm:pt modelId="{C79B6B4F-7F0F-4AAF-8E14-145B1B6DFE15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образования Партизанского муниципального района" на 2018-2022 годы </a:t>
          </a:r>
        </a:p>
        <a:p>
          <a:r>
            <a:rPr lang="ru-RU" sz="1200" baseline="0" dirty="0" smtClean="0"/>
            <a:t>678 175,76 тыс.руб.</a:t>
          </a:r>
        </a:p>
      </dgm:t>
    </dgm:pt>
    <dgm:pt modelId="{86185488-4852-4F1A-A90D-E5ADCDA9650B}" type="parTrans" cxnId="{8EB6C2C8-4F2A-42F4-BA70-C99001B5C804}">
      <dgm:prSet/>
      <dgm:spPr/>
      <dgm:t>
        <a:bodyPr/>
        <a:lstStyle/>
        <a:p>
          <a:endParaRPr lang="ru-RU"/>
        </a:p>
      </dgm:t>
    </dgm:pt>
    <dgm:pt modelId="{668A6412-B396-4A53-B2B3-26A437AB9B2A}" type="sibTrans" cxnId="{8EB6C2C8-4F2A-42F4-BA70-C99001B5C804}">
      <dgm:prSet/>
      <dgm:spPr/>
      <dgm:t>
        <a:bodyPr/>
        <a:lstStyle/>
        <a:p>
          <a:endParaRPr lang="ru-RU"/>
        </a:p>
      </dgm:t>
    </dgm:pt>
    <dgm:pt modelId="{70BEC784-CECD-487F-880F-F697E34105C5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"Защита населения и территории от чрезвычайных ситуаций, обеспечение пожарной безопасности Партизанского муниципального района" </a:t>
          </a:r>
        </a:p>
        <a:p>
          <a:r>
            <a:rPr lang="ru-RU" sz="1100" baseline="0" dirty="0" smtClean="0"/>
            <a:t>на 2021-2023 годы </a:t>
          </a:r>
        </a:p>
        <a:p>
          <a:r>
            <a:rPr lang="ru-RU" sz="1000" baseline="0" dirty="0" smtClean="0"/>
            <a:t>38972,58 тыс.руб.</a:t>
          </a:r>
        </a:p>
      </dgm:t>
    </dgm:pt>
    <dgm:pt modelId="{F5869034-93EE-4445-8D4F-36CF89CA5E0C}" type="parTrans" cxnId="{683F4D88-802B-43D2-9BF8-8C5FB1E22D95}">
      <dgm:prSet/>
      <dgm:spPr/>
      <dgm:t>
        <a:bodyPr/>
        <a:lstStyle/>
        <a:p>
          <a:endParaRPr lang="ru-RU"/>
        </a:p>
      </dgm:t>
    </dgm:pt>
    <dgm:pt modelId="{E316DE1C-D2B3-44DC-999C-D9C6F35E837D}" type="sibTrans" cxnId="{683F4D88-802B-43D2-9BF8-8C5FB1E22D95}">
      <dgm:prSet/>
      <dgm:spPr/>
      <dgm:t>
        <a:bodyPr/>
        <a:lstStyle/>
        <a:p>
          <a:endParaRPr lang="ru-RU"/>
        </a:p>
      </dgm:t>
    </dgm:pt>
    <dgm:pt modelId="{79E0EABE-2CA0-470D-B2CA-3812BB6AF9DA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"Социальная поддержка населения Партизанского муниципального района" на 2021-2025 годы</a:t>
          </a:r>
        </a:p>
        <a:p>
          <a:r>
            <a:rPr lang="ru-RU" sz="1100" baseline="0" dirty="0" smtClean="0"/>
            <a:t>3940,72 тыс.руб.</a:t>
          </a:r>
          <a:endParaRPr lang="ru-RU" sz="1100" baseline="0" dirty="0"/>
        </a:p>
      </dgm:t>
    </dgm:pt>
    <dgm:pt modelId="{8A5440F9-61E4-4430-AF09-2ECA8E08A9F4}" type="parTrans" cxnId="{8D282F4E-5960-4622-BA6A-D2B87496F6D9}">
      <dgm:prSet/>
      <dgm:spPr/>
      <dgm:t>
        <a:bodyPr/>
        <a:lstStyle/>
        <a:p>
          <a:endParaRPr lang="ru-RU"/>
        </a:p>
      </dgm:t>
    </dgm:pt>
    <dgm:pt modelId="{9A8DC2FA-FB0F-42E0-8476-EC337CEEFEBF}" type="sibTrans" cxnId="{8D282F4E-5960-4622-BA6A-D2B87496F6D9}">
      <dgm:prSet/>
      <dgm:spPr/>
      <dgm:t>
        <a:bodyPr/>
        <a:lstStyle/>
        <a:p>
          <a:endParaRPr lang="ru-RU"/>
        </a:p>
      </dgm:t>
    </dgm:pt>
    <dgm:pt modelId="{1A96A494-E66B-42A0-8D4C-D1909AA4164F}" type="pres">
      <dgm:prSet presAssocID="{3A004BFF-004F-454F-BE51-394B82C013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98515-1D67-4048-ACAF-36E2DA1600C8}" type="pres">
      <dgm:prSet presAssocID="{CCDAFD0F-3855-498B-8F30-3C5F5CC7BD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4478-2AF8-4030-83F7-7AE20D6D3647}" type="pres">
      <dgm:prSet presAssocID="{0AE358CD-881E-428F-8C14-17D562ABA764}" presName="sibTrans" presStyleCnt="0"/>
      <dgm:spPr/>
      <dgm:t>
        <a:bodyPr/>
        <a:lstStyle/>
        <a:p>
          <a:endParaRPr lang="ru-RU"/>
        </a:p>
      </dgm:t>
    </dgm:pt>
    <dgm:pt modelId="{787C0336-BCA0-4E38-AB23-3F92D9F62272}" type="pres">
      <dgm:prSet presAssocID="{0AF61CEE-FC57-4406-A2F4-E23E9BC3FA04}" presName="node" presStyleLbl="node1" presStyleIdx="1" presStyleCnt="6" custLinFactX="10214" custLinFactY="14260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CD080-3796-4B47-A6D8-67352CCFE047}" type="pres">
      <dgm:prSet presAssocID="{9F1262FF-60A4-4FB1-ABEB-4121C28FC000}" presName="sibTrans" presStyleCnt="0"/>
      <dgm:spPr/>
      <dgm:t>
        <a:bodyPr/>
        <a:lstStyle/>
        <a:p>
          <a:endParaRPr lang="ru-RU"/>
        </a:p>
      </dgm:t>
    </dgm:pt>
    <dgm:pt modelId="{D677B149-AED9-4E65-8DC8-E297D2D653A7}" type="pres">
      <dgm:prSet presAssocID="{7F8C6BEF-5F27-4FB4-8DEC-2FA6724933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871B0-4DF1-4BBF-B8AD-32B52F212872}" type="pres">
      <dgm:prSet presAssocID="{45AE15F2-656D-4F0C-AD70-1AE8B89752FB}" presName="sibTrans" presStyleCnt="0"/>
      <dgm:spPr/>
      <dgm:t>
        <a:bodyPr/>
        <a:lstStyle/>
        <a:p>
          <a:endParaRPr lang="ru-RU"/>
        </a:p>
      </dgm:t>
    </dgm:pt>
    <dgm:pt modelId="{F9AE9BBE-F509-4AEA-85E2-A3FDABB271DC}" type="pres">
      <dgm:prSet presAssocID="{C79B6B4F-7F0F-4AAF-8E14-145B1B6DFE15}" presName="node" presStyleLbl="node1" presStyleIdx="3" presStyleCnt="6" custLinFactX="9477" custLinFactY="-1598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06B2A-49BA-4794-BD24-452908CFF00D}" type="pres">
      <dgm:prSet presAssocID="{668A6412-B396-4A53-B2B3-26A437AB9B2A}" presName="sibTrans" presStyleCnt="0"/>
      <dgm:spPr/>
      <dgm:t>
        <a:bodyPr/>
        <a:lstStyle/>
        <a:p>
          <a:endParaRPr lang="ru-RU"/>
        </a:p>
      </dgm:t>
    </dgm:pt>
    <dgm:pt modelId="{06E69EC2-69B6-4527-ABCE-352AB99ECA48}" type="pres">
      <dgm:prSet presAssocID="{70BEC784-CECD-487F-880F-F697E34105C5}" presName="node" presStyleLbl="node1" presStyleIdx="4" presStyleCnt="6" custLinFactX="-8419" custLinFactNeighborX="-100000" custLinFactNeighborY="-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C1EF2-EBCC-4A5E-A7CC-0EB36C4CF3BF}" type="pres">
      <dgm:prSet presAssocID="{E316DE1C-D2B3-44DC-999C-D9C6F35E837D}" presName="sibTrans" presStyleCnt="0"/>
      <dgm:spPr/>
    </dgm:pt>
    <dgm:pt modelId="{1BA3C46E-53AC-4307-901D-EBD71BC1A8AD}" type="pres">
      <dgm:prSet presAssocID="{79E0EABE-2CA0-470D-B2CA-3812BB6AF9DA}" presName="node" presStyleLbl="node1" presStyleIdx="5" presStyleCnt="6" custAng="0" custLinFactX="-7683" custLinFactNeighborX="-100000" custLinFactNeighborY="-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01A6E-7938-46EC-888C-15B6490B3DF1}" type="presOf" srcId="{7F8C6BEF-5F27-4FB4-8DEC-2FA672493351}" destId="{D677B149-AED9-4E65-8DC8-E297D2D653A7}" srcOrd="0" destOrd="0" presId="urn:microsoft.com/office/officeart/2005/8/layout/default"/>
    <dgm:cxn modelId="{4A0C4487-05DA-413A-BD07-62554CFAF2AC}" srcId="{3A004BFF-004F-454F-BE51-394B82C01312}" destId="{CCDAFD0F-3855-498B-8F30-3C5F5CC7BD6F}" srcOrd="0" destOrd="0" parTransId="{74057136-9EC2-43D8-8FBD-397FFC1628C8}" sibTransId="{0AE358CD-881E-428F-8C14-17D562ABA764}"/>
    <dgm:cxn modelId="{787FD918-13A0-48E4-9732-18BF9F7FF4F1}" type="presOf" srcId="{C79B6B4F-7F0F-4AAF-8E14-145B1B6DFE15}" destId="{F9AE9BBE-F509-4AEA-85E2-A3FDABB271DC}" srcOrd="0" destOrd="0" presId="urn:microsoft.com/office/officeart/2005/8/layout/default"/>
    <dgm:cxn modelId="{48B04487-3ED9-45D8-AFF7-78ED7538503D}" type="presOf" srcId="{70BEC784-CECD-487F-880F-F697E34105C5}" destId="{06E69EC2-69B6-4527-ABCE-352AB99ECA48}" srcOrd="0" destOrd="0" presId="urn:microsoft.com/office/officeart/2005/8/layout/default"/>
    <dgm:cxn modelId="{0D6DC534-773E-4EB5-9594-FF5AFBB03328}" srcId="{3A004BFF-004F-454F-BE51-394B82C01312}" destId="{7F8C6BEF-5F27-4FB4-8DEC-2FA672493351}" srcOrd="2" destOrd="0" parTransId="{EB12531B-C65E-4679-A69F-30DDC975A1B0}" sibTransId="{45AE15F2-656D-4F0C-AD70-1AE8B89752FB}"/>
    <dgm:cxn modelId="{2692E7A7-A43A-43EC-8D03-67267119DBC1}" type="presOf" srcId="{3A004BFF-004F-454F-BE51-394B82C01312}" destId="{1A96A494-E66B-42A0-8D4C-D1909AA4164F}" srcOrd="0" destOrd="0" presId="urn:microsoft.com/office/officeart/2005/8/layout/default"/>
    <dgm:cxn modelId="{683F4D88-802B-43D2-9BF8-8C5FB1E22D95}" srcId="{3A004BFF-004F-454F-BE51-394B82C01312}" destId="{70BEC784-CECD-487F-880F-F697E34105C5}" srcOrd="4" destOrd="0" parTransId="{F5869034-93EE-4445-8D4F-36CF89CA5E0C}" sibTransId="{E316DE1C-D2B3-44DC-999C-D9C6F35E837D}"/>
    <dgm:cxn modelId="{4819782F-79C5-4776-BFB9-3F3216BDD3BA}" type="presOf" srcId="{CCDAFD0F-3855-498B-8F30-3C5F5CC7BD6F}" destId="{2EB98515-1D67-4048-ACAF-36E2DA1600C8}" srcOrd="0" destOrd="0" presId="urn:microsoft.com/office/officeart/2005/8/layout/default"/>
    <dgm:cxn modelId="{8EB6C2C8-4F2A-42F4-BA70-C99001B5C804}" srcId="{3A004BFF-004F-454F-BE51-394B82C01312}" destId="{C79B6B4F-7F0F-4AAF-8E14-145B1B6DFE15}" srcOrd="3" destOrd="0" parTransId="{86185488-4852-4F1A-A90D-E5ADCDA9650B}" sibTransId="{668A6412-B396-4A53-B2B3-26A437AB9B2A}"/>
    <dgm:cxn modelId="{FCC85480-154B-43E6-971C-364C51BE327C}" srcId="{3A004BFF-004F-454F-BE51-394B82C01312}" destId="{0AF61CEE-FC57-4406-A2F4-E23E9BC3FA04}" srcOrd="1" destOrd="0" parTransId="{8FE204FD-9870-4394-87E3-B4311A6BBEC3}" sibTransId="{9F1262FF-60A4-4FB1-ABEB-4121C28FC000}"/>
    <dgm:cxn modelId="{60001226-6EE3-4F1B-B166-89E8E9DC69BC}" type="presOf" srcId="{79E0EABE-2CA0-470D-B2CA-3812BB6AF9DA}" destId="{1BA3C46E-53AC-4307-901D-EBD71BC1A8AD}" srcOrd="0" destOrd="0" presId="urn:microsoft.com/office/officeart/2005/8/layout/default"/>
    <dgm:cxn modelId="{D3667B72-1AA8-439A-B937-F8BAB9E7F078}" type="presOf" srcId="{0AF61CEE-FC57-4406-A2F4-E23E9BC3FA04}" destId="{787C0336-BCA0-4E38-AB23-3F92D9F62272}" srcOrd="0" destOrd="0" presId="urn:microsoft.com/office/officeart/2005/8/layout/default"/>
    <dgm:cxn modelId="{8D282F4E-5960-4622-BA6A-D2B87496F6D9}" srcId="{3A004BFF-004F-454F-BE51-394B82C01312}" destId="{79E0EABE-2CA0-470D-B2CA-3812BB6AF9DA}" srcOrd="5" destOrd="0" parTransId="{8A5440F9-61E4-4430-AF09-2ECA8E08A9F4}" sibTransId="{9A8DC2FA-FB0F-42E0-8476-EC337CEEFEBF}"/>
    <dgm:cxn modelId="{0EDB0376-5690-47D9-B4CD-763AEABC5929}" type="presParOf" srcId="{1A96A494-E66B-42A0-8D4C-D1909AA4164F}" destId="{2EB98515-1D67-4048-ACAF-36E2DA1600C8}" srcOrd="0" destOrd="0" presId="urn:microsoft.com/office/officeart/2005/8/layout/default"/>
    <dgm:cxn modelId="{5CD8BA18-5300-4B81-8FB4-F808AD93A4E0}" type="presParOf" srcId="{1A96A494-E66B-42A0-8D4C-D1909AA4164F}" destId="{57804478-2AF8-4030-83F7-7AE20D6D3647}" srcOrd="1" destOrd="0" presId="urn:microsoft.com/office/officeart/2005/8/layout/default"/>
    <dgm:cxn modelId="{3B576C05-E695-4F47-B082-3CA08043CFB6}" type="presParOf" srcId="{1A96A494-E66B-42A0-8D4C-D1909AA4164F}" destId="{787C0336-BCA0-4E38-AB23-3F92D9F62272}" srcOrd="2" destOrd="0" presId="urn:microsoft.com/office/officeart/2005/8/layout/default"/>
    <dgm:cxn modelId="{CC3A3FAE-7A7D-4D59-9F84-D90DC3AC06DE}" type="presParOf" srcId="{1A96A494-E66B-42A0-8D4C-D1909AA4164F}" destId="{5F5CD080-3796-4B47-A6D8-67352CCFE047}" srcOrd="3" destOrd="0" presId="urn:microsoft.com/office/officeart/2005/8/layout/default"/>
    <dgm:cxn modelId="{1B62E6EE-D664-4BA2-B8A3-352A79368F46}" type="presParOf" srcId="{1A96A494-E66B-42A0-8D4C-D1909AA4164F}" destId="{D677B149-AED9-4E65-8DC8-E297D2D653A7}" srcOrd="4" destOrd="0" presId="urn:microsoft.com/office/officeart/2005/8/layout/default"/>
    <dgm:cxn modelId="{EABA9135-1618-4FC7-AD69-D39D3D985C80}" type="presParOf" srcId="{1A96A494-E66B-42A0-8D4C-D1909AA4164F}" destId="{27C871B0-4DF1-4BBF-B8AD-32B52F212872}" srcOrd="5" destOrd="0" presId="urn:microsoft.com/office/officeart/2005/8/layout/default"/>
    <dgm:cxn modelId="{E38E1505-EADF-4A8C-9ADF-80DEA0BA281C}" type="presParOf" srcId="{1A96A494-E66B-42A0-8D4C-D1909AA4164F}" destId="{F9AE9BBE-F509-4AEA-85E2-A3FDABB271DC}" srcOrd="6" destOrd="0" presId="urn:microsoft.com/office/officeart/2005/8/layout/default"/>
    <dgm:cxn modelId="{7EF1C833-1190-4E66-A712-357832FE660E}" type="presParOf" srcId="{1A96A494-E66B-42A0-8D4C-D1909AA4164F}" destId="{88D06B2A-49BA-4794-BD24-452908CFF00D}" srcOrd="7" destOrd="0" presId="urn:microsoft.com/office/officeart/2005/8/layout/default"/>
    <dgm:cxn modelId="{E1F2F741-D0F2-4CBB-BD80-35A8D710E25F}" type="presParOf" srcId="{1A96A494-E66B-42A0-8D4C-D1909AA4164F}" destId="{06E69EC2-69B6-4527-ABCE-352AB99ECA48}" srcOrd="8" destOrd="0" presId="urn:microsoft.com/office/officeart/2005/8/layout/default"/>
    <dgm:cxn modelId="{3A4851D1-279F-44CC-8F8D-A503A6F67FB5}" type="presParOf" srcId="{1A96A494-E66B-42A0-8D4C-D1909AA4164F}" destId="{E0FC1EF2-EBCC-4A5E-A7CC-0EB36C4CF3BF}" srcOrd="9" destOrd="0" presId="urn:microsoft.com/office/officeart/2005/8/layout/default"/>
    <dgm:cxn modelId="{EEF442FA-323F-407D-A40D-706F77085396}" type="presParOf" srcId="{1A96A494-E66B-42A0-8D4C-D1909AA4164F}" destId="{1BA3C46E-53AC-4307-901D-EBD71BC1A8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D806AC-D9BD-4B37-8EBE-76B24753B161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8D2FC3-4F32-4A3F-B77F-C3613424B07A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транспортного комплекса Партизанского муниципального района" </a:t>
          </a:r>
        </a:p>
        <a:p>
          <a:r>
            <a:rPr lang="ru-RU" sz="1200" baseline="0" dirty="0" smtClean="0"/>
            <a:t>на 2021-2025 годы</a:t>
          </a:r>
        </a:p>
        <a:p>
          <a:r>
            <a:rPr lang="ru-RU" sz="1200" baseline="0" dirty="0" smtClean="0"/>
            <a:t>47616,0 тыс.руб.</a:t>
          </a:r>
          <a:endParaRPr lang="ru-RU" sz="1200" baseline="0" dirty="0"/>
        </a:p>
      </dgm:t>
    </dgm:pt>
    <dgm:pt modelId="{52269BBB-4346-4F3B-AE3D-F1BED88439CF}" type="parTrans" cxnId="{7EF8BE03-D44C-4BA8-B09B-A1DEBCB47C02}">
      <dgm:prSet/>
      <dgm:spPr/>
      <dgm:t>
        <a:bodyPr/>
        <a:lstStyle/>
        <a:p>
          <a:endParaRPr lang="ru-RU"/>
        </a:p>
      </dgm:t>
    </dgm:pt>
    <dgm:pt modelId="{5B162E16-5507-4F96-8B77-6940A438DFC4}" type="sibTrans" cxnId="{7EF8BE03-D44C-4BA8-B09B-A1DEBCB47C02}">
      <dgm:prSet/>
      <dgm:spPr/>
      <dgm:t>
        <a:bodyPr/>
        <a:lstStyle/>
        <a:p>
          <a:endParaRPr lang="ru-RU"/>
        </a:p>
      </dgm:t>
    </dgm:pt>
    <dgm:pt modelId="{F65B64F6-F266-4F6D-AF1C-2003F91814FC}">
      <dgm:prSet phldrT="[Текст]" custT="1"/>
      <dgm:spPr/>
      <dgm:t>
        <a:bodyPr/>
        <a:lstStyle/>
        <a:p>
          <a:r>
            <a:rPr lang="ru-RU" sz="1200" dirty="0" smtClean="0"/>
            <a:t>Муниципальная программа "Экономическое развитие Партизанского муниципального района на 2021-2025 годы"</a:t>
          </a:r>
        </a:p>
        <a:p>
          <a:r>
            <a:rPr lang="ru-RU" sz="1200" dirty="0" smtClean="0"/>
            <a:t>29650,79 тыс.руб.</a:t>
          </a:r>
          <a:endParaRPr lang="ru-RU" sz="1200" dirty="0"/>
        </a:p>
      </dgm:t>
    </dgm:pt>
    <dgm:pt modelId="{3A2CC648-138C-4A1C-AF91-1A4D3EB36D83}" type="parTrans" cxnId="{EEB2BA8A-0AC3-4224-96AC-EDC1B35EAB6C}">
      <dgm:prSet/>
      <dgm:spPr/>
      <dgm:t>
        <a:bodyPr/>
        <a:lstStyle/>
        <a:p>
          <a:endParaRPr lang="ru-RU"/>
        </a:p>
      </dgm:t>
    </dgm:pt>
    <dgm:pt modelId="{664E3C41-A0D9-4732-B5B1-3173F64C6CB0}" type="sibTrans" cxnId="{EEB2BA8A-0AC3-4224-96AC-EDC1B35EAB6C}">
      <dgm:prSet/>
      <dgm:spPr/>
      <dgm:t>
        <a:bodyPr/>
        <a:lstStyle/>
        <a:p>
          <a:endParaRPr lang="ru-RU"/>
        </a:p>
      </dgm:t>
    </dgm:pt>
    <dgm:pt modelId="{4509D409-F24C-47B6-AAA5-96FBA70A2C97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"Улучшение условий труда в муниципальных учреждениях Партизанского муниципального района на 2019-2021 годы"</a:t>
          </a:r>
        </a:p>
        <a:p>
          <a:r>
            <a:rPr lang="ru-RU" sz="1200" baseline="0" dirty="0" smtClean="0"/>
            <a:t>216,6 тыс.руб.</a:t>
          </a:r>
          <a:endParaRPr lang="ru-RU" sz="1200" baseline="0" dirty="0"/>
        </a:p>
      </dgm:t>
    </dgm:pt>
    <dgm:pt modelId="{6BAE5ADF-5CD9-4C2F-B6B7-CE6C952906B4}" type="parTrans" cxnId="{57479BFA-556D-4EDA-BDFE-60D7EA473DC8}">
      <dgm:prSet/>
      <dgm:spPr/>
      <dgm:t>
        <a:bodyPr/>
        <a:lstStyle/>
        <a:p>
          <a:endParaRPr lang="ru-RU"/>
        </a:p>
      </dgm:t>
    </dgm:pt>
    <dgm:pt modelId="{E4D92FAC-37C7-4804-B1C5-113DF39E3E26}" type="sibTrans" cxnId="{57479BFA-556D-4EDA-BDFE-60D7EA473DC8}">
      <dgm:prSet/>
      <dgm:spPr/>
      <dgm:t>
        <a:bodyPr/>
        <a:lstStyle/>
        <a:p>
          <a:endParaRPr lang="ru-RU"/>
        </a:p>
      </dgm:t>
    </dgm:pt>
    <dgm:pt modelId="{4C6FDA51-9758-4B6E-8C10-36A291B8156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200" dirty="0" smtClean="0"/>
            <a:t>Муниципальная программа "Реализация Стратегии государственной молодежной политики на территории Партизанского муниципального района" на 2021-2023 годы</a:t>
          </a:r>
        </a:p>
        <a:p>
          <a:r>
            <a:rPr lang="ru-RU" sz="1200" dirty="0" smtClean="0"/>
            <a:t>325 тыс.руб.</a:t>
          </a:r>
          <a:endParaRPr lang="ru-RU" sz="1200" dirty="0"/>
        </a:p>
      </dgm:t>
    </dgm:pt>
    <dgm:pt modelId="{39233197-8D0F-47E1-8075-8D4D1AEC2A95}" type="parTrans" cxnId="{C03EFDCA-D171-4078-B358-E65186252244}">
      <dgm:prSet/>
      <dgm:spPr/>
      <dgm:t>
        <a:bodyPr/>
        <a:lstStyle/>
        <a:p>
          <a:endParaRPr lang="ru-RU"/>
        </a:p>
      </dgm:t>
    </dgm:pt>
    <dgm:pt modelId="{BDF38902-8E5E-432B-8A81-5EB90CCCF51D}" type="sibTrans" cxnId="{C03EFDCA-D171-4078-B358-E65186252244}">
      <dgm:prSet/>
      <dgm:spPr/>
      <dgm:t>
        <a:bodyPr/>
        <a:lstStyle/>
        <a:p>
          <a:endParaRPr lang="ru-RU"/>
        </a:p>
      </dgm:t>
    </dgm:pt>
    <dgm:pt modelId="{ACEFFA58-7286-4CE7-A91F-5C5A8B36CC3B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"Доступная среда" на 2019-2021 годы</a:t>
          </a:r>
        </a:p>
        <a:p>
          <a:r>
            <a:rPr lang="ru-RU" sz="1200" baseline="0" dirty="0" smtClean="0"/>
            <a:t>453 тыс.руб.</a:t>
          </a:r>
          <a:endParaRPr lang="ru-RU" sz="1200" baseline="0" dirty="0"/>
        </a:p>
      </dgm:t>
    </dgm:pt>
    <dgm:pt modelId="{B7905D0F-CD3C-4FE4-9FDF-57B6C1FAD64F}" type="parTrans" cxnId="{5AF8D3BB-A27D-43BF-AE74-4A382AF61A41}">
      <dgm:prSet/>
      <dgm:spPr/>
      <dgm:t>
        <a:bodyPr/>
        <a:lstStyle/>
        <a:p>
          <a:endParaRPr lang="ru-RU"/>
        </a:p>
      </dgm:t>
    </dgm:pt>
    <dgm:pt modelId="{A238D431-75DE-4E3C-9D63-A17D4242480E}" type="sibTrans" cxnId="{5AF8D3BB-A27D-43BF-AE74-4A382AF61A41}">
      <dgm:prSet/>
      <dgm:spPr/>
      <dgm:t>
        <a:bodyPr/>
        <a:lstStyle/>
        <a:p>
          <a:endParaRPr lang="ru-RU"/>
        </a:p>
      </dgm:t>
    </dgm:pt>
    <dgm:pt modelId="{283D0713-4E5D-4ED3-B6E0-3D9B6F00E176}">
      <dgm:prSet custT="1"/>
      <dgm:spPr/>
      <dgm:t>
        <a:bodyPr/>
        <a:lstStyle/>
        <a:p>
          <a:r>
            <a:rPr lang="ru-RU" sz="1300" dirty="0" smtClean="0"/>
            <a:t>Муниципальная программа "Развитие физической культуры и спорта на территории Партизанского муниципального района" на 2021-2024 годы</a:t>
          </a:r>
        </a:p>
        <a:p>
          <a:r>
            <a:rPr lang="ru-RU" sz="1300" dirty="0" smtClean="0"/>
            <a:t>5629,29 тыс.руб.</a:t>
          </a:r>
          <a:endParaRPr lang="ru-RU" sz="1300" dirty="0"/>
        </a:p>
      </dgm:t>
    </dgm:pt>
    <dgm:pt modelId="{D83D4638-5E64-423F-8094-4607388D9701}" type="parTrans" cxnId="{F610B607-B18C-4BE7-B886-3FCBA337F339}">
      <dgm:prSet/>
      <dgm:spPr/>
      <dgm:t>
        <a:bodyPr/>
        <a:lstStyle/>
        <a:p>
          <a:endParaRPr lang="ru-RU"/>
        </a:p>
      </dgm:t>
    </dgm:pt>
    <dgm:pt modelId="{24295854-90F7-4336-9D56-6B26227EBB99}" type="sibTrans" cxnId="{F610B607-B18C-4BE7-B886-3FCBA337F339}">
      <dgm:prSet/>
      <dgm:spPr/>
      <dgm:t>
        <a:bodyPr/>
        <a:lstStyle/>
        <a:p>
          <a:endParaRPr lang="ru-RU"/>
        </a:p>
      </dgm:t>
    </dgm:pt>
    <dgm:pt modelId="{A56E2773-B3E7-48F4-8497-4FF5962BD42C}">
      <dgm:prSet custT="1"/>
      <dgm:spPr/>
      <dgm:t>
        <a:bodyPr/>
        <a:lstStyle/>
        <a:p>
          <a:r>
            <a:rPr lang="ru-RU" sz="1200" dirty="0" smtClean="0"/>
            <a:t>Муниципальная программа «Строительство </a:t>
          </a:r>
          <a:r>
            <a:rPr lang="ru-RU" sz="1200" dirty="0" err="1" smtClean="0"/>
            <a:t>Новолитовской</a:t>
          </a:r>
          <a:r>
            <a:rPr lang="ru-RU" sz="1200" dirty="0" smtClean="0"/>
            <a:t>  общеобразовательной школы на 220 учащихся с блоком 4-х дошкольных групп, Партизанский район, Приморский край» </a:t>
          </a:r>
        </a:p>
        <a:p>
          <a:r>
            <a:rPr lang="ru-RU" sz="1200" dirty="0" smtClean="0"/>
            <a:t>на 2012-2021 годы</a:t>
          </a:r>
        </a:p>
        <a:p>
          <a:r>
            <a:rPr lang="ru-RU" sz="1200" dirty="0" smtClean="0"/>
            <a:t>161 290,32 тыс.руб. </a:t>
          </a:r>
          <a:endParaRPr lang="ru-RU" sz="1200" dirty="0"/>
        </a:p>
      </dgm:t>
    </dgm:pt>
    <dgm:pt modelId="{9C2F8974-F656-4F39-9A23-F0C61446E871}" type="parTrans" cxnId="{0C60B0C6-BAE8-4D8C-BD0B-6214A72F6129}">
      <dgm:prSet/>
      <dgm:spPr/>
      <dgm:t>
        <a:bodyPr/>
        <a:lstStyle/>
        <a:p>
          <a:endParaRPr lang="ru-RU"/>
        </a:p>
      </dgm:t>
    </dgm:pt>
    <dgm:pt modelId="{C90EF7C0-1986-4CD7-8E1B-673EE7BE2F79}" type="sibTrans" cxnId="{0C60B0C6-BAE8-4D8C-BD0B-6214A72F6129}">
      <dgm:prSet/>
      <dgm:spPr/>
      <dgm:t>
        <a:bodyPr/>
        <a:lstStyle/>
        <a:p>
          <a:endParaRPr lang="ru-RU"/>
        </a:p>
      </dgm:t>
    </dgm:pt>
    <dgm:pt modelId="{734A5BA0-35A9-4C07-8D85-C789A3573C83}" type="pres">
      <dgm:prSet presAssocID="{22D806AC-D9BD-4B37-8EBE-76B24753B1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C281E-53F6-4D17-80F3-B6E505FCF8BB}" type="pres">
      <dgm:prSet presAssocID="{968D2FC3-4F32-4A3F-B77F-C3613424B07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A17D4-D945-4CF1-BCC0-40E676874DEB}" type="pres">
      <dgm:prSet presAssocID="{5B162E16-5507-4F96-8B77-6940A438DFC4}" presName="sibTrans" presStyleCnt="0"/>
      <dgm:spPr/>
      <dgm:t>
        <a:bodyPr/>
        <a:lstStyle/>
        <a:p>
          <a:endParaRPr lang="ru-RU"/>
        </a:p>
      </dgm:t>
    </dgm:pt>
    <dgm:pt modelId="{4A0ADD89-B593-4A29-AED2-A063F8B781B6}" type="pres">
      <dgm:prSet presAssocID="{F65B64F6-F266-4F6D-AF1C-2003F91814F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C0E52-B4EF-4CB3-8BE3-DE9BB9B74A4E}" type="pres">
      <dgm:prSet presAssocID="{664E3C41-A0D9-4732-B5B1-3173F64C6CB0}" presName="sibTrans" presStyleCnt="0"/>
      <dgm:spPr/>
      <dgm:t>
        <a:bodyPr/>
        <a:lstStyle/>
        <a:p>
          <a:endParaRPr lang="ru-RU"/>
        </a:p>
      </dgm:t>
    </dgm:pt>
    <dgm:pt modelId="{275DF7D3-F3E3-4380-ABD1-700C8D8AF260}" type="pres">
      <dgm:prSet presAssocID="{4509D409-F24C-47B6-AAA5-96FBA70A2C9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C2B52-389A-45C6-B252-C71DC9A74C92}" type="pres">
      <dgm:prSet presAssocID="{E4D92FAC-37C7-4804-B1C5-113DF39E3E26}" presName="sibTrans" presStyleCnt="0"/>
      <dgm:spPr/>
      <dgm:t>
        <a:bodyPr/>
        <a:lstStyle/>
        <a:p>
          <a:endParaRPr lang="ru-RU"/>
        </a:p>
      </dgm:t>
    </dgm:pt>
    <dgm:pt modelId="{3159DB14-7BA5-4107-9285-8AF88AB25965}" type="pres">
      <dgm:prSet presAssocID="{4C6FDA51-9758-4B6E-8C10-36A291B8156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56D52-6533-4FD9-B0B2-15262C339631}" type="pres">
      <dgm:prSet presAssocID="{BDF38902-8E5E-432B-8A81-5EB90CCCF51D}" presName="sibTrans" presStyleCnt="0"/>
      <dgm:spPr/>
      <dgm:t>
        <a:bodyPr/>
        <a:lstStyle/>
        <a:p>
          <a:endParaRPr lang="ru-RU"/>
        </a:p>
      </dgm:t>
    </dgm:pt>
    <dgm:pt modelId="{674D9D2B-6EB9-4644-BD67-30712A6CFACA}" type="pres">
      <dgm:prSet presAssocID="{ACEFFA58-7286-4CE7-A91F-5C5A8B36CC3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B1F1-D16C-44F6-8D07-89E5ACECD5FE}" type="pres">
      <dgm:prSet presAssocID="{A238D431-75DE-4E3C-9D63-A17D4242480E}" presName="sibTrans" presStyleCnt="0"/>
      <dgm:spPr/>
    </dgm:pt>
    <dgm:pt modelId="{09E0D36D-1278-42A3-9FB9-3E5B0613BC91}" type="pres">
      <dgm:prSet presAssocID="{283D0713-4E5D-4ED3-B6E0-3D9B6F00E176}" presName="node" presStyleLbl="node1" presStyleIdx="5" presStyleCnt="7" custLinFactNeighborX="-223" custLinFactNeighborY="-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C4D16-C293-48B2-8C22-CACF45889ABD}" type="pres">
      <dgm:prSet presAssocID="{24295854-90F7-4336-9D56-6B26227EBB99}" presName="sibTrans" presStyleCnt="0"/>
      <dgm:spPr/>
    </dgm:pt>
    <dgm:pt modelId="{08D06CC5-A088-4F7F-813B-F88017EB770B}" type="pres">
      <dgm:prSet presAssocID="{A56E2773-B3E7-48F4-8497-4FF5962BD42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79BFA-556D-4EDA-BDFE-60D7EA473DC8}" srcId="{22D806AC-D9BD-4B37-8EBE-76B24753B161}" destId="{4509D409-F24C-47B6-AAA5-96FBA70A2C97}" srcOrd="2" destOrd="0" parTransId="{6BAE5ADF-5CD9-4C2F-B6B7-CE6C952906B4}" sibTransId="{E4D92FAC-37C7-4804-B1C5-113DF39E3E26}"/>
    <dgm:cxn modelId="{F610B607-B18C-4BE7-B886-3FCBA337F339}" srcId="{22D806AC-D9BD-4B37-8EBE-76B24753B161}" destId="{283D0713-4E5D-4ED3-B6E0-3D9B6F00E176}" srcOrd="5" destOrd="0" parTransId="{D83D4638-5E64-423F-8094-4607388D9701}" sibTransId="{24295854-90F7-4336-9D56-6B26227EBB99}"/>
    <dgm:cxn modelId="{0C60B0C6-BAE8-4D8C-BD0B-6214A72F6129}" srcId="{22D806AC-D9BD-4B37-8EBE-76B24753B161}" destId="{A56E2773-B3E7-48F4-8497-4FF5962BD42C}" srcOrd="6" destOrd="0" parTransId="{9C2F8974-F656-4F39-9A23-F0C61446E871}" sibTransId="{C90EF7C0-1986-4CD7-8E1B-673EE7BE2F79}"/>
    <dgm:cxn modelId="{EEB2BA8A-0AC3-4224-96AC-EDC1B35EAB6C}" srcId="{22D806AC-D9BD-4B37-8EBE-76B24753B161}" destId="{F65B64F6-F266-4F6D-AF1C-2003F91814FC}" srcOrd="1" destOrd="0" parTransId="{3A2CC648-138C-4A1C-AF91-1A4D3EB36D83}" sibTransId="{664E3C41-A0D9-4732-B5B1-3173F64C6CB0}"/>
    <dgm:cxn modelId="{5AF8D3BB-A27D-43BF-AE74-4A382AF61A41}" srcId="{22D806AC-D9BD-4B37-8EBE-76B24753B161}" destId="{ACEFFA58-7286-4CE7-A91F-5C5A8B36CC3B}" srcOrd="4" destOrd="0" parTransId="{B7905D0F-CD3C-4FE4-9FDF-57B6C1FAD64F}" sibTransId="{A238D431-75DE-4E3C-9D63-A17D4242480E}"/>
    <dgm:cxn modelId="{BFF523C8-D155-4A06-A65F-6E9451E3B207}" type="presOf" srcId="{ACEFFA58-7286-4CE7-A91F-5C5A8B36CC3B}" destId="{674D9D2B-6EB9-4644-BD67-30712A6CFACA}" srcOrd="0" destOrd="0" presId="urn:microsoft.com/office/officeart/2005/8/layout/default"/>
    <dgm:cxn modelId="{C03EFDCA-D171-4078-B358-E65186252244}" srcId="{22D806AC-D9BD-4B37-8EBE-76B24753B161}" destId="{4C6FDA51-9758-4B6E-8C10-36A291B81569}" srcOrd="3" destOrd="0" parTransId="{39233197-8D0F-47E1-8075-8D4D1AEC2A95}" sibTransId="{BDF38902-8E5E-432B-8A81-5EB90CCCF51D}"/>
    <dgm:cxn modelId="{C2331F58-C47A-4799-8A2F-3E39C0A6711D}" type="presOf" srcId="{968D2FC3-4F32-4A3F-B77F-C3613424B07A}" destId="{757C281E-53F6-4D17-80F3-B6E505FCF8BB}" srcOrd="0" destOrd="0" presId="urn:microsoft.com/office/officeart/2005/8/layout/default"/>
    <dgm:cxn modelId="{7AEAF4CE-78D9-438E-B8FD-C13204C1AD92}" type="presOf" srcId="{A56E2773-B3E7-48F4-8497-4FF5962BD42C}" destId="{08D06CC5-A088-4F7F-813B-F88017EB770B}" srcOrd="0" destOrd="0" presId="urn:microsoft.com/office/officeart/2005/8/layout/default"/>
    <dgm:cxn modelId="{3992D2EB-B60B-4731-9BA1-493C86ADD117}" type="presOf" srcId="{4509D409-F24C-47B6-AAA5-96FBA70A2C97}" destId="{275DF7D3-F3E3-4380-ABD1-700C8D8AF260}" srcOrd="0" destOrd="0" presId="urn:microsoft.com/office/officeart/2005/8/layout/default"/>
    <dgm:cxn modelId="{FDEDD2DC-DDC7-42A6-8D9F-A0909F8F5D58}" type="presOf" srcId="{283D0713-4E5D-4ED3-B6E0-3D9B6F00E176}" destId="{09E0D36D-1278-42A3-9FB9-3E5B0613BC91}" srcOrd="0" destOrd="0" presId="urn:microsoft.com/office/officeart/2005/8/layout/default"/>
    <dgm:cxn modelId="{85B14F2F-0C8A-48CC-B22A-27AD1FB1814B}" type="presOf" srcId="{22D806AC-D9BD-4B37-8EBE-76B24753B161}" destId="{734A5BA0-35A9-4C07-8D85-C789A3573C83}" srcOrd="0" destOrd="0" presId="urn:microsoft.com/office/officeart/2005/8/layout/default"/>
    <dgm:cxn modelId="{98DD1268-8977-415D-9529-21F884B29DBB}" type="presOf" srcId="{F65B64F6-F266-4F6D-AF1C-2003F91814FC}" destId="{4A0ADD89-B593-4A29-AED2-A063F8B781B6}" srcOrd="0" destOrd="0" presId="urn:microsoft.com/office/officeart/2005/8/layout/default"/>
    <dgm:cxn modelId="{1E602533-0B73-4553-8214-1A421B02E93D}" type="presOf" srcId="{4C6FDA51-9758-4B6E-8C10-36A291B81569}" destId="{3159DB14-7BA5-4107-9285-8AF88AB25965}" srcOrd="0" destOrd="0" presId="urn:microsoft.com/office/officeart/2005/8/layout/default"/>
    <dgm:cxn modelId="{7EF8BE03-D44C-4BA8-B09B-A1DEBCB47C02}" srcId="{22D806AC-D9BD-4B37-8EBE-76B24753B161}" destId="{968D2FC3-4F32-4A3F-B77F-C3613424B07A}" srcOrd="0" destOrd="0" parTransId="{52269BBB-4346-4F3B-AE3D-F1BED88439CF}" sibTransId="{5B162E16-5507-4F96-8B77-6940A438DFC4}"/>
    <dgm:cxn modelId="{18A77C1C-47A7-477A-9D71-9CE90334676D}" type="presParOf" srcId="{734A5BA0-35A9-4C07-8D85-C789A3573C83}" destId="{757C281E-53F6-4D17-80F3-B6E505FCF8BB}" srcOrd="0" destOrd="0" presId="urn:microsoft.com/office/officeart/2005/8/layout/default"/>
    <dgm:cxn modelId="{E7590643-ADE4-4E97-A8DB-25EF5DC03972}" type="presParOf" srcId="{734A5BA0-35A9-4C07-8D85-C789A3573C83}" destId="{B8CA17D4-D945-4CF1-BCC0-40E676874DEB}" srcOrd="1" destOrd="0" presId="urn:microsoft.com/office/officeart/2005/8/layout/default"/>
    <dgm:cxn modelId="{90A5E9A7-366E-40A9-A7B8-710325823B78}" type="presParOf" srcId="{734A5BA0-35A9-4C07-8D85-C789A3573C83}" destId="{4A0ADD89-B593-4A29-AED2-A063F8B781B6}" srcOrd="2" destOrd="0" presId="urn:microsoft.com/office/officeart/2005/8/layout/default"/>
    <dgm:cxn modelId="{BB613FE5-0914-455E-A849-11E92A54E53F}" type="presParOf" srcId="{734A5BA0-35A9-4C07-8D85-C789A3573C83}" destId="{D91C0E52-B4EF-4CB3-8BE3-DE9BB9B74A4E}" srcOrd="3" destOrd="0" presId="urn:microsoft.com/office/officeart/2005/8/layout/default"/>
    <dgm:cxn modelId="{80C34A78-CABB-46BC-92CE-A2A899AB7590}" type="presParOf" srcId="{734A5BA0-35A9-4C07-8D85-C789A3573C83}" destId="{275DF7D3-F3E3-4380-ABD1-700C8D8AF260}" srcOrd="4" destOrd="0" presId="urn:microsoft.com/office/officeart/2005/8/layout/default"/>
    <dgm:cxn modelId="{9510B542-5C42-4521-A25E-3627B80C7DF9}" type="presParOf" srcId="{734A5BA0-35A9-4C07-8D85-C789A3573C83}" destId="{EE0C2B52-389A-45C6-B252-C71DC9A74C92}" srcOrd="5" destOrd="0" presId="urn:microsoft.com/office/officeart/2005/8/layout/default"/>
    <dgm:cxn modelId="{480D9AA4-2F78-49FB-AE3F-40564483A1A9}" type="presParOf" srcId="{734A5BA0-35A9-4C07-8D85-C789A3573C83}" destId="{3159DB14-7BA5-4107-9285-8AF88AB25965}" srcOrd="6" destOrd="0" presId="urn:microsoft.com/office/officeart/2005/8/layout/default"/>
    <dgm:cxn modelId="{3716FAA6-DF8B-4A07-9AF6-F5483EDB645B}" type="presParOf" srcId="{734A5BA0-35A9-4C07-8D85-C789A3573C83}" destId="{3BE56D52-6533-4FD9-B0B2-15262C339631}" srcOrd="7" destOrd="0" presId="urn:microsoft.com/office/officeart/2005/8/layout/default"/>
    <dgm:cxn modelId="{63065F04-EAEF-4CAD-B95B-AE41F3163186}" type="presParOf" srcId="{734A5BA0-35A9-4C07-8D85-C789A3573C83}" destId="{674D9D2B-6EB9-4644-BD67-30712A6CFACA}" srcOrd="8" destOrd="0" presId="urn:microsoft.com/office/officeart/2005/8/layout/default"/>
    <dgm:cxn modelId="{815231AE-C1D0-456E-A91B-3ACAEA96DECC}" type="presParOf" srcId="{734A5BA0-35A9-4C07-8D85-C789A3573C83}" destId="{D392B1F1-D16C-44F6-8D07-89E5ACECD5FE}" srcOrd="9" destOrd="0" presId="urn:microsoft.com/office/officeart/2005/8/layout/default"/>
    <dgm:cxn modelId="{55ED58AA-22B2-49FC-A8AC-7650A4620189}" type="presParOf" srcId="{734A5BA0-35A9-4C07-8D85-C789A3573C83}" destId="{09E0D36D-1278-42A3-9FB9-3E5B0613BC91}" srcOrd="10" destOrd="0" presId="urn:microsoft.com/office/officeart/2005/8/layout/default"/>
    <dgm:cxn modelId="{AC1EE0BE-2361-4F91-BECA-5B8E49740010}" type="presParOf" srcId="{734A5BA0-35A9-4C07-8D85-C789A3573C83}" destId="{F11C4D16-C293-48B2-8C22-CACF45889ABD}" srcOrd="11" destOrd="0" presId="urn:microsoft.com/office/officeart/2005/8/layout/default"/>
    <dgm:cxn modelId="{A55D072D-1687-4C82-AD82-7FD67380673D}" type="presParOf" srcId="{734A5BA0-35A9-4C07-8D85-C789A3573C83}" destId="{08D06CC5-A088-4F7F-813B-F88017EB770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201597"/>
        <a:ext cx="1354916" cy="118802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50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налогов, а также пеней и штрафов по ним </a:t>
          </a:r>
          <a:endParaRPr lang="ru-RU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                                                                            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29191"/>
        <a:ext cx="1403934" cy="1289342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099694"/>
        <a:ext cx="1407688" cy="1114765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краевого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649C8-DD85-4F0C-B14D-5324525B2337}">
      <dsp:nvSpPr>
        <dsp:cNvPr id="0" name=""/>
        <dsp:cNvSpPr/>
      </dsp:nvSpPr>
      <dsp:spPr>
        <a:xfrm>
          <a:off x="320941" y="345"/>
          <a:ext cx="2354904" cy="14129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"Патриотическое воспитание граждан Партизанского муниципального района на 2021-2024 годы«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554 тыс.руб</a:t>
          </a:r>
          <a:r>
            <a:rPr lang="ru-RU" sz="1200" kern="1200" baseline="0" dirty="0" smtClean="0"/>
            <a:t>.</a:t>
          </a:r>
          <a:endParaRPr lang="ru-RU" sz="1200" kern="1200" baseline="0" dirty="0"/>
        </a:p>
      </dsp:txBody>
      <dsp:txXfrm>
        <a:off x="320941" y="345"/>
        <a:ext cx="2354904" cy="1412942"/>
      </dsp:txXfrm>
    </dsp:sp>
    <dsp:sp modelId="{EBC55BC4-08EE-4D49-BD69-A32F68329437}">
      <dsp:nvSpPr>
        <dsp:cNvPr id="0" name=""/>
        <dsp:cNvSpPr/>
      </dsp:nvSpPr>
      <dsp:spPr>
        <a:xfrm>
          <a:off x="2911337" y="345"/>
          <a:ext cx="2354904" cy="14129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"Развитие малого и среднего предпринимательства в Партизанском муниципальном районе" на 2019-2021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301 тыс.руб</a:t>
          </a:r>
          <a:r>
            <a:rPr lang="ru-RU" sz="9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911337" y="345"/>
        <a:ext cx="2354904" cy="1412942"/>
      </dsp:txXfrm>
    </dsp:sp>
    <dsp:sp modelId="{9CFC8ABC-C6AC-4225-B5F2-62D57CC6A340}">
      <dsp:nvSpPr>
        <dsp:cNvPr id="0" name=""/>
        <dsp:cNvSpPr/>
      </dsp:nvSpPr>
      <dsp:spPr>
        <a:xfrm>
          <a:off x="5721704" y="36297"/>
          <a:ext cx="2506937" cy="14103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/>
            <a:t>Муниципальная программа "Проведение мероприятий по строительству, реконструкции, ремонту объектов коммунального назначения и электросетей, проектным работам в Партизанском муниципальном районе на 2021-2023 годы"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/>
            <a:t>6069,86 тыс.руб.</a:t>
          </a:r>
          <a:endParaRPr lang="ru-RU" sz="1050" kern="1200" baseline="0" dirty="0"/>
        </a:p>
      </dsp:txBody>
      <dsp:txXfrm>
        <a:off x="5721704" y="36297"/>
        <a:ext cx="2506937" cy="1410385"/>
      </dsp:txXfrm>
    </dsp:sp>
    <dsp:sp modelId="{30A94FAC-6FB0-465F-AE0B-2F75142ADA21}">
      <dsp:nvSpPr>
        <dsp:cNvPr id="0" name=""/>
        <dsp:cNvSpPr/>
      </dsp:nvSpPr>
      <dsp:spPr>
        <a:xfrm>
          <a:off x="254368" y="1631088"/>
          <a:ext cx="2354904" cy="14129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"Обеспечение жильем молодых семей Партизанского муниципального района" на 2021-2025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6840,48 тыс.руб</a:t>
          </a:r>
          <a:r>
            <a:rPr lang="ru-RU" sz="9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.</a:t>
          </a:r>
          <a:endParaRPr lang="ru-RU" sz="900" kern="1200" baseline="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254368" y="1631088"/>
        <a:ext cx="2354904" cy="1412942"/>
      </dsp:txXfrm>
    </dsp:sp>
    <dsp:sp modelId="{545F86AD-2DA0-4CBA-A543-029103EE1E00}">
      <dsp:nvSpPr>
        <dsp:cNvPr id="0" name=""/>
        <dsp:cNvSpPr/>
      </dsp:nvSpPr>
      <dsp:spPr>
        <a:xfrm>
          <a:off x="254368" y="3359273"/>
          <a:ext cx="2354904" cy="14129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"Устойчивое развитие сельских территорий Партизанского муниципального района на 2021-2025 годы"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1069,74 тыс.руб. </a:t>
          </a:r>
          <a:endParaRPr lang="ru-RU" sz="1200" kern="1200" baseline="0" dirty="0"/>
        </a:p>
      </dsp:txBody>
      <dsp:txXfrm>
        <a:off x="254368" y="3359273"/>
        <a:ext cx="2354904" cy="1412942"/>
      </dsp:txXfrm>
    </dsp:sp>
    <dsp:sp modelId="{20DD080F-0DDC-46F8-B1D6-C93DA66DFD0E}">
      <dsp:nvSpPr>
        <dsp:cNvPr id="0" name=""/>
        <dsp:cNvSpPr/>
      </dsp:nvSpPr>
      <dsp:spPr>
        <a:xfrm>
          <a:off x="5654966" y="1559070"/>
          <a:ext cx="2489888" cy="17547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"Комплексная безопасность образовательных учреждений Партизанского муниципального района" на 2014-2021 годы "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504,5 тыс.руб</a:t>
          </a:r>
          <a:r>
            <a:rPr lang="ru-RU" sz="1000" kern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.</a:t>
          </a:r>
          <a:endParaRPr lang="ru-RU" sz="100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5654966" y="1559070"/>
        <a:ext cx="2489888" cy="1754705"/>
      </dsp:txXfrm>
    </dsp:sp>
    <dsp:sp modelId="{D853EEE9-91CF-484D-9C59-0DEF4EACC8E8}">
      <dsp:nvSpPr>
        <dsp:cNvPr id="0" name=""/>
        <dsp:cNvSpPr/>
      </dsp:nvSpPr>
      <dsp:spPr>
        <a:xfrm>
          <a:off x="5654978" y="3503296"/>
          <a:ext cx="2346921" cy="1462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Муниципальная программа «Профилактика терроризма, экстремизма, наркомании и алкоголизма, предупреждение безнадзорности, беспризорности и правонарушений среди несовершеннолетних на территории Партизанского муниципального района» на 2019-2021 годы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54 тыс.руб.</a:t>
          </a:r>
          <a:endParaRPr lang="ru-RU" sz="900" kern="1200" dirty="0"/>
        </a:p>
      </dsp:txBody>
      <dsp:txXfrm>
        <a:off x="5654978" y="3503296"/>
        <a:ext cx="2346921" cy="1462650"/>
      </dsp:txXfrm>
    </dsp:sp>
    <dsp:sp modelId="{BEFA372E-CC83-4D15-B8C8-1E5F217953E5}">
      <dsp:nvSpPr>
        <dsp:cNvPr id="0" name=""/>
        <dsp:cNvSpPr/>
      </dsp:nvSpPr>
      <dsp:spPr>
        <a:xfrm>
          <a:off x="2918672" y="1775105"/>
          <a:ext cx="2365454" cy="20947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Муниципальная программа "Проведение мероприятий по строительству, реконструкции, ремонту и содержанию объектов муниципального жилищного фонда, переселению граждан из аварийного жилищного фонда и обеспечению детей-сирот, детей, оставшихся без попечения родителей, лиц из числа детей-сирот и детей, оставшихся без попечения родителей, жилыми помещениями в Партизанском муниципальном районе" на 2020-2022 </a:t>
          </a:r>
          <a:r>
            <a:rPr lang="ru-RU" sz="900" kern="1200" dirty="0" smtClean="0"/>
            <a:t>годы  39491,89  тыс.рублей</a:t>
          </a:r>
          <a:endParaRPr lang="ru-RU" sz="900" kern="1200" dirty="0"/>
        </a:p>
      </dsp:txBody>
      <dsp:txXfrm>
        <a:off x="2918672" y="1775105"/>
        <a:ext cx="2365454" cy="20947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224566-7768-4B7F-B7C6-CC001B197288}">
      <dsp:nvSpPr>
        <dsp:cNvPr id="0" name=""/>
        <dsp:cNvSpPr/>
      </dsp:nvSpPr>
      <dsp:spPr>
        <a:xfrm>
          <a:off x="370824" y="2382058"/>
          <a:ext cx="1665731" cy="217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sp:txBody>
      <dsp:txXfrm>
        <a:off x="370824" y="2382058"/>
        <a:ext cx="1665731" cy="2173130"/>
      </dsp:txXfrm>
    </dsp:sp>
    <dsp:sp modelId="{8050B524-6A9D-4FE0-B4FB-C657197B9F60}">
      <dsp:nvSpPr>
        <dsp:cNvPr id="0" name=""/>
        <dsp:cNvSpPr/>
      </dsp:nvSpPr>
      <dsp:spPr>
        <a:xfrm rot="18473767">
          <a:off x="1363127" y="2081326"/>
          <a:ext cx="3491364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3491364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8473767">
        <a:off x="3021525" y="2003777"/>
        <a:ext cx="174568" cy="174568"/>
      </dsp:txXfrm>
    </dsp:sp>
    <dsp:sp modelId="{6E41F0E6-A898-4CF5-B919-FC328DE79D98}">
      <dsp:nvSpPr>
        <dsp:cNvPr id="0" name=""/>
        <dsp:cNvSpPr/>
      </dsp:nvSpPr>
      <dsp:spPr>
        <a:xfrm>
          <a:off x="4181062" y="393186"/>
          <a:ext cx="4387480" cy="6406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граждан твердым топливом в сумме    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827,5 тыс.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1062" y="393186"/>
        <a:ext cx="4387480" cy="640624"/>
      </dsp:txXfrm>
    </dsp:sp>
    <dsp:sp modelId="{E3220957-4FB3-4044-9151-58A6E0710C31}">
      <dsp:nvSpPr>
        <dsp:cNvPr id="0" name=""/>
        <dsp:cNvSpPr/>
      </dsp:nvSpPr>
      <dsp:spPr>
        <a:xfrm rot="19066681">
          <a:off x="1661694" y="2487966"/>
          <a:ext cx="2889626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2889626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066681">
        <a:off x="3034267" y="2425461"/>
        <a:ext cx="144481" cy="144481"/>
      </dsp:txXfrm>
    </dsp:sp>
    <dsp:sp modelId="{818B8D10-5238-4818-BADC-489C76A70B76}">
      <dsp:nvSpPr>
        <dsp:cNvPr id="0" name=""/>
        <dsp:cNvSpPr/>
      </dsp:nvSpPr>
      <dsp:spPr>
        <a:xfrm>
          <a:off x="4176459" y="1105817"/>
          <a:ext cx="4317200" cy="8419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обеспечение мероприятий по переселению граждан из аварийного жилищного фонда в сумме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19210,17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6459" y="1105817"/>
        <a:ext cx="4317200" cy="841926"/>
      </dsp:txXfrm>
    </dsp:sp>
    <dsp:sp modelId="{CCF2838B-3BED-47F3-85EE-5F14FAFE01BC}">
      <dsp:nvSpPr>
        <dsp:cNvPr id="0" name=""/>
        <dsp:cNvSpPr/>
      </dsp:nvSpPr>
      <dsp:spPr>
        <a:xfrm rot="2093118">
          <a:off x="2014857" y="3527948"/>
          <a:ext cx="241495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241495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93118">
        <a:off x="2129567" y="3531646"/>
        <a:ext cx="12074" cy="12074"/>
      </dsp:txXfrm>
    </dsp:sp>
    <dsp:sp modelId="{FAAF53E5-A63A-4B7B-AD5D-2B1A4FDA9C38}">
      <dsp:nvSpPr>
        <dsp:cNvPr id="0" name=""/>
        <dsp:cNvSpPr/>
      </dsp:nvSpPr>
      <dsp:spPr>
        <a:xfrm>
          <a:off x="2234654" y="3374309"/>
          <a:ext cx="6485942" cy="464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Строительство, реконструкция и приобретение зданий муниципальных общеобразовательных организаций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160000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4654" y="3374309"/>
        <a:ext cx="6485942" cy="464869"/>
      </dsp:txXfrm>
    </dsp:sp>
    <dsp:sp modelId="{E2D8DE06-ED45-428C-A13C-F8F2D7DA2758}">
      <dsp:nvSpPr>
        <dsp:cNvPr id="0" name=""/>
        <dsp:cNvSpPr/>
      </dsp:nvSpPr>
      <dsp:spPr>
        <a:xfrm rot="5121703">
          <a:off x="1320387" y="4235513"/>
          <a:ext cx="1558354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1558354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121703">
        <a:off x="2060605" y="4206290"/>
        <a:ext cx="77917" cy="77917"/>
      </dsp:txXfrm>
    </dsp:sp>
    <dsp:sp modelId="{8649418E-5AA5-4EFF-9C60-15840F851E7E}">
      <dsp:nvSpPr>
        <dsp:cNvPr id="0" name=""/>
        <dsp:cNvSpPr/>
      </dsp:nvSpPr>
      <dsp:spPr>
        <a:xfrm rot="10800000" flipV="1">
          <a:off x="2162572" y="4727939"/>
          <a:ext cx="6623022" cy="587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капитальный ремонт и ремонт автомобильных дорог общего пользования населенных пунктов за счет дорожного фонда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25000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 flipV="1">
        <a:off x="2162572" y="4727939"/>
        <a:ext cx="6623022" cy="587869"/>
      </dsp:txXfrm>
    </dsp:sp>
    <dsp:sp modelId="{59C5CE12-D349-417D-9081-8004C2736410}">
      <dsp:nvSpPr>
        <dsp:cNvPr id="0" name=""/>
        <dsp:cNvSpPr/>
      </dsp:nvSpPr>
      <dsp:spPr>
        <a:xfrm rot="4864095">
          <a:off x="1693735" y="3859796"/>
          <a:ext cx="811657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811657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864095">
        <a:off x="2079272" y="3849240"/>
        <a:ext cx="40582" cy="40582"/>
      </dsp:txXfrm>
    </dsp:sp>
    <dsp:sp modelId="{36457F78-2241-4D08-B56C-997CB105F499}">
      <dsp:nvSpPr>
        <dsp:cNvPr id="0" name=""/>
        <dsp:cNvSpPr/>
      </dsp:nvSpPr>
      <dsp:spPr>
        <a:xfrm>
          <a:off x="2162572" y="3951024"/>
          <a:ext cx="6623743" cy="6388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спортивной инфраструктуры, находящейся в муниципальной собственности     в сумме </a:t>
          </a:r>
          <a:r>
            <a:rPr lang="ru-RU" sz="13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5206,7</a:t>
          </a: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</a:p>
      </dsp:txBody>
      <dsp:txXfrm>
        <a:off x="2162572" y="3951024"/>
        <a:ext cx="6623743" cy="638829"/>
      </dsp:txXfrm>
    </dsp:sp>
    <dsp:sp modelId="{BEF105FB-BFAA-4280-9B31-655A091EE9A6}">
      <dsp:nvSpPr>
        <dsp:cNvPr id="0" name=""/>
        <dsp:cNvSpPr/>
      </dsp:nvSpPr>
      <dsp:spPr>
        <a:xfrm rot="5219576">
          <a:off x="898474" y="4658324"/>
          <a:ext cx="2402179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2402179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219576">
        <a:off x="2039509" y="4608005"/>
        <a:ext cx="120108" cy="120108"/>
      </dsp:txXfrm>
    </dsp:sp>
    <dsp:sp modelId="{458027C7-3412-4012-AC89-99D421058FE7}">
      <dsp:nvSpPr>
        <dsp:cNvPr id="0" name=""/>
        <dsp:cNvSpPr/>
      </dsp:nvSpPr>
      <dsp:spPr>
        <a:xfrm>
          <a:off x="2162572" y="5536992"/>
          <a:ext cx="6623424" cy="661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Комплектование книжных фондов и обеспечение информационно-техническим оборудованием библиотек в сумме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226,4 тыс.рублей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2572" y="5536992"/>
        <a:ext cx="6623424" cy="661005"/>
      </dsp:txXfrm>
    </dsp:sp>
    <dsp:sp modelId="{12DEC339-EEBD-4F30-9427-C5014400C8D8}">
      <dsp:nvSpPr>
        <dsp:cNvPr id="0" name=""/>
        <dsp:cNvSpPr/>
      </dsp:nvSpPr>
      <dsp:spPr>
        <a:xfrm>
          <a:off x="2304255" y="2306485"/>
          <a:ext cx="6138341" cy="6458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Мероприятия в области использования и охраны водных объектов в сумме </a:t>
          </a:r>
          <a:r>
            <a:rPr lang="ru-RU" sz="14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37318,4 </a:t>
          </a:r>
          <a:r>
            <a:rPr lang="ru-RU" sz="14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04255" y="2306485"/>
        <a:ext cx="6138341" cy="6458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98BC21-73FB-4846-B5EE-E5BB913B6A2B}">
      <dsp:nvSpPr>
        <dsp:cNvPr id="0" name=""/>
        <dsp:cNvSpPr/>
      </dsp:nvSpPr>
      <dsp:spPr>
        <a:xfrm>
          <a:off x="1368157" y="1440164"/>
          <a:ext cx="2362762" cy="14176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Развитие системы дошкольного образования 169 838,2 </a:t>
          </a:r>
          <a:r>
            <a:rPr lang="ru-RU" sz="1400" kern="1200" dirty="0" err="1" smtClean="0">
              <a:solidFill>
                <a:schemeClr val="bg2">
                  <a:lumMod val="60000"/>
                  <a:lumOff val="40000"/>
                </a:schemeClr>
              </a:solidFill>
            </a:rPr>
            <a:t>тыс</a:t>
          </a:r>
          <a:r>
            <a:rPr lang="ru-RU" sz="1400" kern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 рублей</a:t>
          </a:r>
          <a:endParaRPr lang="ru-RU" sz="140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1368157" y="1440164"/>
        <a:ext cx="2362762" cy="1417657"/>
      </dsp:txXfrm>
    </dsp:sp>
    <dsp:sp modelId="{03D5A947-07FF-49A1-B347-747716650993}">
      <dsp:nvSpPr>
        <dsp:cNvPr id="0" name=""/>
        <dsp:cNvSpPr/>
      </dsp:nvSpPr>
      <dsp:spPr>
        <a:xfrm>
          <a:off x="1368157" y="1"/>
          <a:ext cx="2404772" cy="14052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системы общего образования           438480,3 тыс.рублей</a:t>
          </a:r>
          <a:endParaRPr lang="ru-RU" sz="1400" kern="1200" dirty="0"/>
        </a:p>
      </dsp:txBody>
      <dsp:txXfrm>
        <a:off x="1368157" y="1"/>
        <a:ext cx="2404772" cy="1405252"/>
      </dsp:txXfrm>
    </dsp:sp>
    <dsp:sp modelId="{89038585-30DB-47B6-8DF2-57BC71236DBD}">
      <dsp:nvSpPr>
        <dsp:cNvPr id="0" name=""/>
        <dsp:cNvSpPr/>
      </dsp:nvSpPr>
      <dsp:spPr>
        <a:xfrm>
          <a:off x="3960438" y="1440159"/>
          <a:ext cx="2362762" cy="1417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системы дополнительного образования, отдыха, оздоровления и занятости детей и подростков 34 343,2 тыс.рублей</a:t>
          </a:r>
          <a:endParaRPr lang="ru-RU" sz="1200" kern="1200" dirty="0"/>
        </a:p>
      </dsp:txBody>
      <dsp:txXfrm>
        <a:off x="3960438" y="1440159"/>
        <a:ext cx="2362762" cy="1417657"/>
      </dsp:txXfrm>
    </dsp:sp>
    <dsp:sp modelId="{146B9B24-1A38-49BC-9FE3-BFA93EDBCEA3}">
      <dsp:nvSpPr>
        <dsp:cNvPr id="0" name=""/>
        <dsp:cNvSpPr/>
      </dsp:nvSpPr>
      <dsp:spPr>
        <a:xfrm>
          <a:off x="3960438" y="4"/>
          <a:ext cx="2362762" cy="14176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Развитие и поддержка педагогических кадров 5375 тыс.рублей</a:t>
          </a:r>
          <a:endParaRPr lang="ru-RU" sz="140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3960438" y="4"/>
        <a:ext cx="2362762" cy="1417657"/>
      </dsp:txXfrm>
    </dsp:sp>
    <dsp:sp modelId="{DC848399-1B4F-419B-B8D3-C46B00BBC144}">
      <dsp:nvSpPr>
        <dsp:cNvPr id="0" name=""/>
        <dsp:cNvSpPr/>
      </dsp:nvSpPr>
      <dsp:spPr>
        <a:xfrm>
          <a:off x="2808308" y="2902822"/>
          <a:ext cx="2362762" cy="14176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Мероприятия муниципальной программы "Развитие образования Партизанского муниципального района"  30139,1 тыс.рублей</a:t>
          </a:r>
          <a:endParaRPr lang="ru-RU" sz="1200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2808308" y="2902822"/>
        <a:ext cx="2362762" cy="14176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3CCA81-880E-45B0-8534-6DF07C966F9F}">
      <dsp:nvSpPr>
        <dsp:cNvPr id="0" name=""/>
        <dsp:cNvSpPr/>
      </dsp:nvSpPr>
      <dsp:spPr>
        <a:xfrm>
          <a:off x="23671" y="159795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системы дополнительного образования в области культуры Партизанского муниципального района 13363,8 тыс.рублей   </a:t>
          </a:r>
          <a:endParaRPr lang="ru-RU" sz="1800" kern="1200" dirty="0"/>
        </a:p>
      </dsp:txBody>
      <dsp:txXfrm>
        <a:off x="23671" y="159795"/>
        <a:ext cx="2902148" cy="1741289"/>
      </dsp:txXfrm>
    </dsp:sp>
    <dsp:sp modelId="{2CB84E20-EC27-4AEB-992D-DA2DA7217ED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6150002"/>
            <a:satOff val="0"/>
            <a:lumOff val="-6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учреждений культуры Партизанского муниципального района 29136,2 тыс.рублей</a:t>
          </a:r>
          <a:endParaRPr lang="ru-RU" sz="1800" kern="1200" dirty="0"/>
        </a:p>
      </dsp:txBody>
      <dsp:txXfrm>
        <a:off x="3193107" y="145603"/>
        <a:ext cx="2902148" cy="1741289"/>
      </dsp:txXfrm>
    </dsp:sp>
    <dsp:sp modelId="{33587275-33FF-422A-92B8-414C92054329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Мероприятия муниципальной программы "Развитие культуры Партизанского муниципального района" 24022,7 тыс.рублей</a:t>
          </a:r>
          <a:endParaRPr lang="ru-RU" sz="1800" kern="1200" dirty="0"/>
        </a:p>
      </dsp:txBody>
      <dsp:txXfrm>
        <a:off x="1596925" y="2177107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7F09C-14E2-417B-929B-F95E31A45341}">
      <dsp:nvSpPr>
        <dsp:cNvPr id="0" name=""/>
        <dsp:cNvSpPr/>
      </dsp:nvSpPr>
      <dsp:spPr>
        <a:xfrm>
          <a:off x="0" y="2377626"/>
          <a:ext cx="3157810" cy="1192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поддержка из бюджета Партизанского муниципального района социальной направленности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77626"/>
        <a:ext cx="3157810" cy="1192812"/>
      </dsp:txXfrm>
    </dsp:sp>
    <dsp:sp modelId="{C86B9A26-7CFA-4C65-BC5D-BD5A4285573B}">
      <dsp:nvSpPr>
        <dsp:cNvPr id="0" name=""/>
        <dsp:cNvSpPr/>
      </dsp:nvSpPr>
      <dsp:spPr>
        <a:xfrm rot="17283863">
          <a:off x="2463802" y="2006093"/>
          <a:ext cx="2011866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2011866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17283863">
        <a:off x="3419439" y="1967386"/>
        <a:ext cx="100593" cy="100593"/>
      </dsp:txXfrm>
    </dsp:sp>
    <dsp:sp modelId="{E9CDBC5B-E93B-4AE8-805E-BC5CB2DB2901}">
      <dsp:nvSpPr>
        <dsp:cNvPr id="0" name=""/>
        <dsp:cNvSpPr/>
      </dsp:nvSpPr>
      <dsp:spPr>
        <a:xfrm>
          <a:off x="3781661" y="636720"/>
          <a:ext cx="4892883" cy="849226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Субсидии Партизанской районной общественной организации ветеранов войны, труда, Вооруженных Сил и правоохранительных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органов  в сумме 250,0 тыс.рублей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1661" y="636720"/>
        <a:ext cx="4892883" cy="849226"/>
      </dsp:txXfrm>
    </dsp:sp>
    <dsp:sp modelId="{CF5BD6AC-C543-46F9-B803-6A901E73B631}">
      <dsp:nvSpPr>
        <dsp:cNvPr id="0" name=""/>
        <dsp:cNvSpPr/>
      </dsp:nvSpPr>
      <dsp:spPr>
        <a:xfrm rot="18702143">
          <a:off x="2985857" y="2578913"/>
          <a:ext cx="1027386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1027386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702143">
        <a:off x="3473866" y="2564819"/>
        <a:ext cx="51369" cy="51369"/>
      </dsp:txXfrm>
    </dsp:sp>
    <dsp:sp modelId="{A061316A-59CB-4A2B-BD8F-F63ED1F0DD6D}">
      <dsp:nvSpPr>
        <dsp:cNvPr id="0" name=""/>
        <dsp:cNvSpPr/>
      </dsp:nvSpPr>
      <dsp:spPr>
        <a:xfrm>
          <a:off x="3841291" y="1682799"/>
          <a:ext cx="4792188" cy="104835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Субсидии социально-ориентированной некоммерческой организации "Общество инвалидов Партизанского района Приморской краевой организации общероссийской общественной организации "Всероссийское общество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инвалидов« в сумме 250,0 тыс.рублей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1682799"/>
        <a:ext cx="4792188" cy="1048352"/>
      </dsp:txXfrm>
    </dsp:sp>
    <dsp:sp modelId="{AF52FB19-69B1-454F-906C-CB903657D810}">
      <dsp:nvSpPr>
        <dsp:cNvPr id="0" name=""/>
        <dsp:cNvSpPr/>
      </dsp:nvSpPr>
      <dsp:spPr>
        <a:xfrm rot="1458070">
          <a:off x="3124586" y="3116752"/>
          <a:ext cx="749927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749927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458070">
        <a:off x="3480802" y="3109594"/>
        <a:ext cx="37496" cy="37496"/>
      </dsp:txXfrm>
    </dsp:sp>
    <dsp:sp modelId="{64A6A419-F01B-4324-A736-E83F3743A7DF}">
      <dsp:nvSpPr>
        <dsp:cNvPr id="0" name=""/>
        <dsp:cNvSpPr/>
      </dsp:nvSpPr>
      <dsp:spPr>
        <a:xfrm>
          <a:off x="3841291" y="2858421"/>
          <a:ext cx="4747559" cy="848463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жильем молодых семей Партизанского муниципального района   в сумме 1 500,0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2858421"/>
        <a:ext cx="4747559" cy="848463"/>
      </dsp:txXfrm>
    </dsp:sp>
    <dsp:sp modelId="{3A71D4C4-CEA7-4347-B146-801ACB5E6341}">
      <dsp:nvSpPr>
        <dsp:cNvPr id="0" name=""/>
        <dsp:cNvSpPr/>
      </dsp:nvSpPr>
      <dsp:spPr>
        <a:xfrm rot="3718794">
          <a:off x="2772105" y="3604619"/>
          <a:ext cx="1454890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1454890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718794">
        <a:off x="3463178" y="3579837"/>
        <a:ext cx="72744" cy="72744"/>
      </dsp:txXfrm>
    </dsp:sp>
    <dsp:sp modelId="{99414B97-23BA-4C0A-9356-F24084A2C28A}">
      <dsp:nvSpPr>
        <dsp:cNvPr id="0" name=""/>
        <dsp:cNvSpPr/>
      </dsp:nvSpPr>
      <dsp:spPr>
        <a:xfrm>
          <a:off x="3841291" y="3834154"/>
          <a:ext cx="4772011" cy="848463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Субсидии общественной-политической газете Партизанского района «Золотая Долина» в сумме 2 330,3 тыс.рублей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3834154"/>
        <a:ext cx="4772011" cy="848463"/>
      </dsp:txXfrm>
    </dsp:sp>
    <dsp:sp modelId="{42E93AD8-5E0B-478F-AC48-561AFD3FB86C}">
      <dsp:nvSpPr>
        <dsp:cNvPr id="0" name=""/>
        <dsp:cNvSpPr/>
      </dsp:nvSpPr>
      <dsp:spPr>
        <a:xfrm rot="4435549">
          <a:off x="2265304" y="4148435"/>
          <a:ext cx="2468493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2468493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4435549">
        <a:off x="3437838" y="4098313"/>
        <a:ext cx="123424" cy="123424"/>
      </dsp:txXfrm>
    </dsp:sp>
    <dsp:sp modelId="{5163E4A5-2E4D-4A53-9F91-77E7D2830750}">
      <dsp:nvSpPr>
        <dsp:cNvPr id="0" name=""/>
        <dsp:cNvSpPr/>
      </dsp:nvSpPr>
      <dsp:spPr>
        <a:xfrm>
          <a:off x="3841291" y="4809886"/>
          <a:ext cx="4758640" cy="107226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 Партизанского муниципального района, в том числе молодых семей и молодых специалистов                в сумме 1069,7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4809886"/>
        <a:ext cx="4758640" cy="10722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52099"/>
          <a:ext cx="5988992" cy="29849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1 091 073,26 тыс.рублей (89,4%)</a:t>
          </a:r>
          <a:endParaRPr lang="ru-RU" sz="1800" b="1" kern="1200" dirty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52099"/>
        <a:ext cx="5988992" cy="2984904"/>
      </dsp:txXfrm>
    </dsp:sp>
    <dsp:sp modelId="{B2F430F6-A5FF-4650-892D-A1CC762059F0}">
      <dsp:nvSpPr>
        <dsp:cNvPr id="0" name=""/>
        <dsp:cNvSpPr/>
      </dsp:nvSpPr>
      <dsp:spPr>
        <a:xfrm>
          <a:off x="220303" y="3541693"/>
          <a:ext cx="4112230" cy="1365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2021 году планируется осуществлять в рамках 22 муниципальных программ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541693"/>
        <a:ext cx="4112230" cy="1365035"/>
      </dsp:txXfrm>
    </dsp:sp>
    <dsp:sp modelId="{5914EB7D-8A5B-4060-AAF1-418D36193991}">
      <dsp:nvSpPr>
        <dsp:cNvPr id="0" name=""/>
        <dsp:cNvSpPr/>
      </dsp:nvSpPr>
      <dsp:spPr>
        <a:xfrm>
          <a:off x="2296211" y="1646083"/>
          <a:ext cx="3205939" cy="19952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360000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129 567 тыс.рублей            ( 10,6%)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1646083"/>
        <a:ext cx="3205939" cy="19952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754741" y="1750052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915325" y="289188"/>
          <a:ext cx="2298040" cy="135665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1 220 640,27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300" b="1" kern="1200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5325" y="289188"/>
        <a:ext cx="2298040" cy="135665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B98515-1D67-4048-ACAF-36E2DA1600C8}">
      <dsp:nvSpPr>
        <dsp:cNvPr id="0" name=""/>
        <dsp:cNvSpPr/>
      </dsp:nvSpPr>
      <dsp:spPr>
        <a:xfrm>
          <a:off x="0" y="649490"/>
          <a:ext cx="2536039" cy="15216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 "Развитие муниципальной службы в администрации Партизанского муниципального района на 2016-2021 годы»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554,8  тыс.руб.</a:t>
          </a:r>
        </a:p>
      </dsp:txBody>
      <dsp:txXfrm>
        <a:off x="0" y="649490"/>
        <a:ext cx="2536039" cy="1521624"/>
      </dsp:txXfrm>
    </dsp:sp>
    <dsp:sp modelId="{787C0336-BCA0-4E38-AB23-3F92D9F62272}">
      <dsp:nvSpPr>
        <dsp:cNvPr id="0" name=""/>
        <dsp:cNvSpPr/>
      </dsp:nvSpPr>
      <dsp:spPr>
        <a:xfrm>
          <a:off x="5579287" y="2388098"/>
          <a:ext cx="2536039" cy="1521624"/>
        </a:xfrm>
        <a:prstGeom prst="rect">
          <a:avLst/>
        </a:prstGeom>
        <a:solidFill>
          <a:schemeClr val="accent3">
            <a:hueOff val="2460001"/>
            <a:satOff val="0"/>
            <a:lumOff val="-2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"Информационное общество Партизанского муниципального района на 2021-2023 годы"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2530,3 тыс.руб.</a:t>
          </a:r>
        </a:p>
      </dsp:txBody>
      <dsp:txXfrm>
        <a:off x="5579287" y="2388098"/>
        <a:ext cx="2536039" cy="1521624"/>
      </dsp:txXfrm>
    </dsp:sp>
    <dsp:sp modelId="{D677B149-AED9-4E65-8DC8-E297D2D653A7}">
      <dsp:nvSpPr>
        <dsp:cNvPr id="0" name=""/>
        <dsp:cNvSpPr/>
      </dsp:nvSpPr>
      <dsp:spPr>
        <a:xfrm>
          <a:off x="5579287" y="649490"/>
          <a:ext cx="2536039" cy="152162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культуры Партизанского муниципального района на 2021-2070 годы"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66 772,73 тыс.руб.</a:t>
          </a:r>
        </a:p>
      </dsp:txBody>
      <dsp:txXfrm>
        <a:off x="5579287" y="649490"/>
        <a:ext cx="2536039" cy="1521624"/>
      </dsp:txXfrm>
    </dsp:sp>
    <dsp:sp modelId="{F9AE9BBE-F509-4AEA-85E2-A3FDABB271DC}">
      <dsp:nvSpPr>
        <dsp:cNvPr id="0" name=""/>
        <dsp:cNvSpPr/>
      </dsp:nvSpPr>
      <dsp:spPr>
        <a:xfrm>
          <a:off x="2776380" y="659909"/>
          <a:ext cx="2536039" cy="1521624"/>
        </a:xfrm>
        <a:prstGeom prst="rect">
          <a:avLst/>
        </a:prstGeom>
        <a:solidFill>
          <a:schemeClr val="accent3">
            <a:hueOff val="7380003"/>
            <a:satOff val="0"/>
            <a:lumOff val="-7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образования Партизанского муниципального района" на 2018-2022 годы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678 175,76 тыс.руб.</a:t>
          </a:r>
        </a:p>
      </dsp:txBody>
      <dsp:txXfrm>
        <a:off x="2776380" y="659909"/>
        <a:ext cx="2536039" cy="1521624"/>
      </dsp:txXfrm>
    </dsp:sp>
    <dsp:sp modelId="{06E69EC2-69B6-4527-ABCE-352AB99ECA48}">
      <dsp:nvSpPr>
        <dsp:cNvPr id="0" name=""/>
        <dsp:cNvSpPr/>
      </dsp:nvSpPr>
      <dsp:spPr>
        <a:xfrm>
          <a:off x="40094" y="2388093"/>
          <a:ext cx="2536039" cy="1521624"/>
        </a:xfrm>
        <a:prstGeom prst="rect">
          <a:avLst/>
        </a:prstGeom>
        <a:solidFill>
          <a:schemeClr val="accent3">
            <a:hueOff val="9840004"/>
            <a:satOff val="0"/>
            <a:lumOff val="-9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"Защита населения и территории от чрезвычайных ситуаций, обеспечение пожарной безопасности Партизанского муниципального района"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на 2021-2023 годы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/>
            <a:t>38972,58 тыс.руб.</a:t>
          </a:r>
        </a:p>
      </dsp:txBody>
      <dsp:txXfrm>
        <a:off x="40094" y="2388093"/>
        <a:ext cx="2536039" cy="1521624"/>
      </dsp:txXfrm>
    </dsp:sp>
    <dsp:sp modelId="{1BA3C46E-53AC-4307-901D-EBD71BC1A8AD}">
      <dsp:nvSpPr>
        <dsp:cNvPr id="0" name=""/>
        <dsp:cNvSpPr/>
      </dsp:nvSpPr>
      <dsp:spPr>
        <a:xfrm>
          <a:off x="2848404" y="2388093"/>
          <a:ext cx="2536039" cy="1521624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"Социальная поддержка населения Партизанского муниципального района" на 2021-2025 годы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3940,72 тыс.руб.</a:t>
          </a:r>
          <a:endParaRPr lang="ru-RU" sz="1100" kern="1200" baseline="0" dirty="0"/>
        </a:p>
      </dsp:txBody>
      <dsp:txXfrm>
        <a:off x="2848404" y="2388093"/>
        <a:ext cx="2536039" cy="152162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C281E-53F6-4D17-80F3-B6E505FCF8BB}">
      <dsp:nvSpPr>
        <dsp:cNvPr id="0" name=""/>
        <dsp:cNvSpPr/>
      </dsp:nvSpPr>
      <dsp:spPr>
        <a:xfrm>
          <a:off x="0" y="228302"/>
          <a:ext cx="2603003" cy="15618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транспортного комплекса Партизанского муниципального района"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на 2021-2025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47616,0 тыс.руб.</a:t>
          </a:r>
          <a:endParaRPr lang="ru-RU" sz="1200" kern="1200" baseline="0" dirty="0"/>
        </a:p>
      </dsp:txBody>
      <dsp:txXfrm>
        <a:off x="0" y="228302"/>
        <a:ext cx="2603003" cy="1561802"/>
      </dsp:txXfrm>
    </dsp:sp>
    <dsp:sp modelId="{4A0ADD89-B593-4A29-AED2-A063F8B781B6}">
      <dsp:nvSpPr>
        <dsp:cNvPr id="0" name=""/>
        <dsp:cNvSpPr/>
      </dsp:nvSpPr>
      <dsp:spPr>
        <a:xfrm>
          <a:off x="2863304" y="228302"/>
          <a:ext cx="2603003" cy="1561802"/>
        </a:xfrm>
        <a:prstGeom prst="rect">
          <a:avLst/>
        </a:prstGeom>
        <a:solidFill>
          <a:schemeClr val="accent3">
            <a:hueOff val="2050001"/>
            <a:satOff val="0"/>
            <a:lumOff val="-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"Экономическое развитие Партизанского муниципального района на 2021-2025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29650,79 тыс.руб.</a:t>
          </a:r>
          <a:endParaRPr lang="ru-RU" sz="1200" kern="1200" dirty="0"/>
        </a:p>
      </dsp:txBody>
      <dsp:txXfrm>
        <a:off x="2863304" y="228302"/>
        <a:ext cx="2603003" cy="1561802"/>
      </dsp:txXfrm>
    </dsp:sp>
    <dsp:sp modelId="{275DF7D3-F3E3-4380-ABD1-700C8D8AF260}">
      <dsp:nvSpPr>
        <dsp:cNvPr id="0" name=""/>
        <dsp:cNvSpPr/>
      </dsp:nvSpPr>
      <dsp:spPr>
        <a:xfrm>
          <a:off x="5726608" y="228302"/>
          <a:ext cx="2603003" cy="1561802"/>
        </a:xfrm>
        <a:prstGeom prst="rect">
          <a:avLst/>
        </a:prstGeom>
        <a:solidFill>
          <a:schemeClr val="accent3">
            <a:hueOff val="4100002"/>
            <a:satOff val="0"/>
            <a:lumOff val="-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"Улучшение условий труда в муниципальных учреждениях Партизанского муниципального района на 2019-2021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216,6 тыс.руб.</a:t>
          </a:r>
          <a:endParaRPr lang="ru-RU" sz="1200" kern="1200" baseline="0" dirty="0"/>
        </a:p>
      </dsp:txBody>
      <dsp:txXfrm>
        <a:off x="5726608" y="228302"/>
        <a:ext cx="2603003" cy="1561802"/>
      </dsp:txXfrm>
    </dsp:sp>
    <dsp:sp modelId="{3159DB14-7BA5-4107-9285-8AF88AB25965}">
      <dsp:nvSpPr>
        <dsp:cNvPr id="0" name=""/>
        <dsp:cNvSpPr/>
      </dsp:nvSpPr>
      <dsp:spPr>
        <a:xfrm>
          <a:off x="0" y="2050404"/>
          <a:ext cx="2603003" cy="1561802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"Реализация Стратегии государственной молодежной политики на территории Партизанского муниципального района" на 2021-2023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325 тыс.руб.</a:t>
          </a:r>
          <a:endParaRPr lang="ru-RU" sz="1200" kern="1200" dirty="0"/>
        </a:p>
      </dsp:txBody>
      <dsp:txXfrm>
        <a:off x="0" y="2050404"/>
        <a:ext cx="2603003" cy="1561802"/>
      </dsp:txXfrm>
    </dsp:sp>
    <dsp:sp modelId="{674D9D2B-6EB9-4644-BD67-30712A6CFACA}">
      <dsp:nvSpPr>
        <dsp:cNvPr id="0" name=""/>
        <dsp:cNvSpPr/>
      </dsp:nvSpPr>
      <dsp:spPr>
        <a:xfrm>
          <a:off x="2863304" y="2050404"/>
          <a:ext cx="2603003" cy="1561802"/>
        </a:xfrm>
        <a:prstGeom prst="rect">
          <a:avLst/>
        </a:prstGeom>
        <a:solidFill>
          <a:schemeClr val="accent3">
            <a:hueOff val="8200003"/>
            <a:satOff val="0"/>
            <a:lumOff val="-8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"Доступная среда" на 2019-2021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453 тыс.руб.</a:t>
          </a:r>
          <a:endParaRPr lang="ru-RU" sz="1200" kern="1200" baseline="0" dirty="0"/>
        </a:p>
      </dsp:txBody>
      <dsp:txXfrm>
        <a:off x="2863304" y="2050404"/>
        <a:ext cx="2603003" cy="1561802"/>
      </dsp:txXfrm>
    </dsp:sp>
    <dsp:sp modelId="{09E0D36D-1278-42A3-9FB9-3E5B0613BC91}">
      <dsp:nvSpPr>
        <dsp:cNvPr id="0" name=""/>
        <dsp:cNvSpPr/>
      </dsp:nvSpPr>
      <dsp:spPr>
        <a:xfrm>
          <a:off x="5720803" y="2032975"/>
          <a:ext cx="2603003" cy="1561802"/>
        </a:xfrm>
        <a:prstGeom prst="rect">
          <a:avLst/>
        </a:prstGeom>
        <a:solidFill>
          <a:schemeClr val="accent3">
            <a:hueOff val="10250003"/>
            <a:satOff val="0"/>
            <a:lumOff val="-10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Муниципальная программа "Развитие физической культуры и спорта на территории Партизанского муниципального района" на 2021-2024 годы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5629,29 тыс.руб.</a:t>
          </a:r>
          <a:endParaRPr lang="ru-RU" sz="1300" kern="1200" dirty="0"/>
        </a:p>
      </dsp:txBody>
      <dsp:txXfrm>
        <a:off x="5720803" y="2032975"/>
        <a:ext cx="2603003" cy="1561802"/>
      </dsp:txXfrm>
    </dsp:sp>
    <dsp:sp modelId="{08D06CC5-A088-4F7F-813B-F88017EB770B}">
      <dsp:nvSpPr>
        <dsp:cNvPr id="0" name=""/>
        <dsp:cNvSpPr/>
      </dsp:nvSpPr>
      <dsp:spPr>
        <a:xfrm>
          <a:off x="2863304" y="3872507"/>
          <a:ext cx="2603003" cy="1561802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«Строительство </a:t>
          </a:r>
          <a:r>
            <a:rPr lang="ru-RU" sz="1200" kern="1200" dirty="0" err="1" smtClean="0"/>
            <a:t>Новолитовской</a:t>
          </a:r>
          <a:r>
            <a:rPr lang="ru-RU" sz="1200" kern="1200" dirty="0" smtClean="0"/>
            <a:t>  общеобразовательной школы на 220 учащихся с блоком 4-х дошкольных групп, Партизанский район, Приморский край»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2012-2021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161 290,32 тыс.руб. </a:t>
          </a:r>
          <a:endParaRPr lang="ru-RU" sz="1200" kern="1200" dirty="0"/>
        </a:p>
      </dsp:txBody>
      <dsp:txXfrm>
        <a:off x="2863304" y="3872507"/>
        <a:ext cx="2603003" cy="156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0.60762</cdr:x>
      <cdr:y>0.60986</cdr:y>
    </cdr:from>
    <cdr:to>
      <cdr:x>1</cdr:x>
      <cdr:y>0.92414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56077" y="4020037"/>
          <a:ext cx="3587922" cy="20717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A63F4C-FB45-4E03-A157-EF2F7697DA27}" type="datetimeFigureOut">
              <a:rPr lang="ru-RU"/>
              <a:pPr>
                <a:defRPr/>
              </a:pPr>
              <a:t>22.01.2021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C5A2AA-79C9-496D-B0F9-8FE17A899B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AE9DD-1BAE-4D63-AEC1-F8DADC1AC93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5638-7DAB-4B39-AD7E-8C0F2B6C3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0A6E-1B41-43FC-87E9-06319EF8F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A30E-980C-4540-BC3D-B07B2D70A8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EFDE-106C-4087-8E9A-9742465FB0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F4A8C1-A1E3-40AA-8A3D-B48942959F51}" type="datetimeFigureOut">
              <a:rPr lang="de-DE"/>
              <a:pPr>
                <a:defRPr/>
              </a:pPr>
              <a:t>22.01.2021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2FC1-6806-4900-8199-9F322D3726F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A42B-FA4E-4626-BC51-469E492B7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8339-2EB9-4AC2-8822-FE107D4BB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E90D-FF8A-4A58-B486-A961E8941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89D3-43EC-4A67-B03C-75D2F7ADA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5B2D-06D4-4E31-8F85-6066FB390C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5D9B-80FE-47D2-955A-C34188469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3B31-D351-4E3B-9730-7A073D9A1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D5FF7-D8F7-4E92-B99E-BD24B7963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FEC299-12C3-4F38-8FAF-937CDA1FF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53.gif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microsoft.com/office/2007/relationships/diagramDrawing" Target="../diagrams/drawing3.xml"/><Relationship Id="rId5" Type="http://schemas.openxmlformats.org/officeDocument/2006/relationships/image" Target="../media/image55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4.jpeg"/><Relationship Id="rId9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ebudget.primorsky.ru/Show/Content/2300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Fin650@primorsky.r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2" y="3573017"/>
            <a:ext cx="6984503" cy="20403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 бюджету Партизанского муниципального района на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2021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год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 плановый период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2022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2023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5202002"/>
              </p:ext>
            </p:extLst>
          </p:nvPr>
        </p:nvGraphicFramePr>
        <p:xfrm>
          <a:off x="0" y="266219"/>
          <a:ext cx="9143999" cy="659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92100"/>
            <a:ext cx="8115328" cy="8508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Партизанского муниципального района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960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налоговых и неналоговых доходов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2017 – 2023 годы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8150" y="2209800"/>
          <a:ext cx="8189913" cy="3330575"/>
        </p:xfrm>
        <a:graphic>
          <a:graphicData uri="http://schemas.openxmlformats.org/presentationml/2006/ole">
            <p:oleObj spid="_x0000_s99330" name="Worksheet" r:id="rId3" imgW="8488832" imgH="3451974" progId="Excel.Sheet.8">
              <p:embed/>
            </p:oleObj>
          </a:graphicData>
        </a:graphic>
      </p:graphicFrame>
      <p:pic>
        <p:nvPicPr>
          <p:cNvPr id="4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41" y="5003634"/>
            <a:ext cx="2514472" cy="171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565232162"/>
              </p:ext>
            </p:extLst>
          </p:nvPr>
        </p:nvGraphicFramePr>
        <p:xfrm>
          <a:off x="0" y="582969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00759829"/>
              </p:ext>
            </p:extLst>
          </p:nvPr>
        </p:nvGraphicFramePr>
        <p:xfrm>
          <a:off x="5796136" y="4653136"/>
          <a:ext cx="3498414" cy="21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18502454"/>
              </p:ext>
            </p:extLst>
          </p:nvPr>
        </p:nvGraphicFramePr>
        <p:xfrm>
          <a:off x="5580112" y="1124744"/>
          <a:ext cx="356388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29153322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доходов бюджета Партизанского муниципального района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в 2021-2023 годах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45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458200" cy="75247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налоговых и неналоговых доходов на 2021 год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30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1" y="4819650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307" y="2481342"/>
            <a:ext cx="304414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91" y="3191098"/>
            <a:ext cx="220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 411355,00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449458406"/>
              </p:ext>
            </p:extLst>
          </p:nvPr>
        </p:nvGraphicFramePr>
        <p:xfrm>
          <a:off x="1593633" y="937549"/>
          <a:ext cx="7550367" cy="588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2695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622532067"/>
              </p:ext>
            </p:extLst>
          </p:nvPr>
        </p:nvGraphicFramePr>
        <p:xfrm>
          <a:off x="1134319" y="1064872"/>
          <a:ext cx="7911031" cy="575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2" y="3565003"/>
            <a:ext cx="4263343" cy="2558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76381" y="1607297"/>
            <a:ext cx="5819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налоговых и неналоговых доходов НДФЛ занимает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77,8 %.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НДФЛ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на 2021 год – 43,7900821%.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418541"/>
            <a:ext cx="970510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 на доходы физических лиц в структуре налоговых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и неналоговых доходов на 2021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90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доходы физических лиц в бюджет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Партизанского муниципального района (тыс. рублей)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8938" y="3035300"/>
          <a:ext cx="8640762" cy="2024063"/>
        </p:xfrm>
        <a:graphic>
          <a:graphicData uri="http://schemas.openxmlformats.org/presentationml/2006/ole">
            <p:oleObj spid="_x0000_s100354" name="Worksheet" r:id="rId3" imgW="8867851" imgH="2076602" progId="Excel.Sheet.8">
              <p:embed/>
            </p:oleObj>
          </a:graphicData>
        </a:graphic>
      </p:graphicFrame>
      <p:pic>
        <p:nvPicPr>
          <p:cNvPr id="4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0" t="3003" r="5453" b="12746"/>
          <a:stretch/>
        </p:blipFill>
        <p:spPr bwMode="auto">
          <a:xfrm>
            <a:off x="16790" y="5006609"/>
            <a:ext cx="2054880" cy="1851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71472" y="595361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</a:t>
            </a:r>
            <a:endParaRPr lang="ru-RU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8147" y="500042"/>
            <a:ext cx="591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Единый сельскохозяйственный налог</a:t>
            </a:r>
            <a:endParaRPr lang="ru-RU" sz="20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980728"/>
            <a:ext cx="3960440" cy="259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единого сельскохозяйственного налога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годов осуществлен на основе прогноза главного администратора МИФНС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950,0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950,0 тыс. рублей,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950,0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57" y="1142984"/>
            <a:ext cx="2284529" cy="178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4000504"/>
            <a:ext cx="8467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0571"/>
            <a:ext cx="185735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57422" y="4500571"/>
            <a:ext cx="6826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налога, взимаемого в связи с применением патентной системы налогообложения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осуществлен на основании прогноза главного администратора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ФНС №8</a:t>
            </a:r>
          </a:p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</a:p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215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Y:\БЮДЖЕТ ДЛЯ ГРАЖДАН\Фото\9880c821bdbf8aaf75e475bdb5d5582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5"/>
            <a:ext cx="2573478" cy="2043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087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5681" y="138896"/>
            <a:ext cx="4482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Государственная пошлина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165654675"/>
              </p:ext>
            </p:extLst>
          </p:nvPr>
        </p:nvGraphicFramePr>
        <p:xfrm>
          <a:off x="104174" y="1928802"/>
          <a:ext cx="8754106" cy="481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173" y="642919"/>
            <a:ext cx="8896983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поступлений государственной пошлины по делам, рассматриваемым в судах общей юрисдикции, мировыми судьями  в бюджет района на 2021 год </a:t>
            </a:r>
          </a:p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4085 тыс. рублей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7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поступлений неналоговых доходов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2017-2023 годы (тыс. рублей)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54100" y="1700213"/>
          <a:ext cx="7334250" cy="3986212"/>
        </p:xfrm>
        <a:graphic>
          <a:graphicData uri="http://schemas.openxmlformats.org/presentationml/2006/ole">
            <p:oleObj spid="_x0000_s145410" name="Worksheet" r:id="rId3" imgW="8753551" imgH="42291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597" y="1085644"/>
            <a:ext cx="9051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межселенных территорий и сельских поселений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администратором доходов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20 000,0 тыс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сумме 15 000,0 тыс. рублей,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в сумме 10 000,0 тыс. 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747" y="3357562"/>
            <a:ext cx="9028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запланированы на основании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автотранспорта и нежилых зданий. Прогнозируемые поступления 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составят в 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2000,0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067" y="324359"/>
            <a:ext cx="87851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государственной и муниципальной собственности</a:t>
            </a:r>
          </a:p>
          <a:p>
            <a:endParaRPr lang="ru-RU" dirty="0"/>
          </a:p>
        </p:txBody>
      </p:sp>
      <p:pic>
        <p:nvPicPr>
          <p:cNvPr id="8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1" y="4357694"/>
            <a:ext cx="3929090" cy="1982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14282" y="428625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сумме 1000,0 тыс. рублей,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в сумме 480,0 тыс. рублей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42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pPr>
              <a:defRPr/>
            </a:pPr>
            <a:fld id="{4ACB15E6-E510-4187-929F-6376E6CC7B9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755577" y="1089024"/>
            <a:ext cx="799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Уважаемые жители Партизанского муниципального района!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85738" y="1922463"/>
            <a:ext cx="8785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очередную трехлетку формировался в очень непростых условиях в связи с распространением новой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инфекции. В работе над ним мы ориентировались на основные направления бюджетной и налоговой политики как Российской Федерации, так и Приморского края. В основе бюджета – прогноз социально-экономического развития Партизанского муниципального района на 2021- 2023 годы.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При подготовке проекта бюджета учтены итоги реализации бюджетной и налоговой политики в 2019-2020 годах, основные направления бюджетной, налоговой политики РФ на 2021 год и на плановый период 2022 и 2023 годов.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Партизанского муниципального района на 2021 год и плановый период 2022 и 2023 годов, который  создан специально для того, чтобы каждый житель Партизанского района был осведомлен, как формируется и расходуется бюджет Партизанского муниципального района, 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03" y="114040"/>
            <a:ext cx="8686800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Платежи при пользовании природными ресурсами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5538" y="1148322"/>
            <a:ext cx="4039563" cy="24006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запланирован 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625,0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сумме 625,0 тыс. рублей, на 2023 год в сумме 625,0 тыс. рублей.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платы за негативное воздействие на окружающую среду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по данным главного администратора доходов -  Управления Федеральной службы по надзору в сфере природопользования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Приморскому краю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827371"/>
            <a:ext cx="2431367" cy="153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5970"/>
            <a:ext cx="4032448" cy="342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15969"/>
            <a:ext cx="3304728" cy="2822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738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Доходы от продажи материальных и нематериальных активов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64" y="1714487"/>
            <a:ext cx="8368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запланированы в бюджете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2 500,0 тыс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числе: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963" y="2714619"/>
            <a:ext cx="8368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(приватизации) объектов недвижимости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рассчитаны на основании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рассрочке платежей приобретенных нежилых зданий индивидуальными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предпринимателями в объеме 100,0 тыс. рублей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58" y="4786322"/>
            <a:ext cx="2924519" cy="19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1964" y="3786190"/>
            <a:ext cx="547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физическим и юридическим лицам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бюджет района на основании данных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администратора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2 500,0 тыс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25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186766" cy="120807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налоговых и неналоговых, межбюджетных трансфертов в бюджет Партизанского муниципального района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2017 – 2023 годах (тыс. рублей)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доходов и расходов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2017 – 2023 годах (тыс. рублей)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F536-2E19-4179-96A1-3B052FD370D9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696436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033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40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406400"/>
            <a:ext cx="17414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TextBox 1"/>
          <p:cNvSpPr txBox="1">
            <a:spLocks noChangeArrowheads="1"/>
          </p:cNvSpPr>
          <p:nvPr/>
        </p:nvSpPr>
        <p:spPr bwMode="auto">
          <a:xfrm>
            <a:off x="928662" y="500043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2120F-59A2-4FDD-9946-F445BF77C38C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975" y="185738"/>
            <a:ext cx="8224867" cy="70788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Объем безвозмездных поступлений в бюджет Партизанского муниципального района на 2021 год</a:t>
            </a:r>
          </a:p>
        </p:txBody>
      </p:sp>
      <p:graphicFrame>
        <p:nvGraphicFramePr>
          <p:cNvPr id="24617" name="Group 41"/>
          <p:cNvGraphicFramePr>
            <a:graphicFrameLocks noGrp="1"/>
          </p:cNvGraphicFramePr>
          <p:nvPr/>
        </p:nvGraphicFramePr>
        <p:xfrm>
          <a:off x="3386138" y="1331913"/>
          <a:ext cx="5408612" cy="1694180"/>
        </p:xfrm>
        <a:graphic>
          <a:graphicData uri="http://schemas.openxmlformats.org/drawingml/2006/table">
            <a:tbl>
              <a:tblPr/>
              <a:tblGrid>
                <a:gridCol w="3321050"/>
                <a:gridCol w="208756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2021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276706,85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506484,09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24804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807994,94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138" y="4216400"/>
            <a:ext cx="3884612" cy="2195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0131" y="1435805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11" name="Диаграмма 10"/>
          <p:cNvGraphicFramePr/>
          <p:nvPr/>
        </p:nvGraphicFramePr>
        <p:xfrm>
          <a:off x="214282" y="3714752"/>
          <a:ext cx="414340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A2403-EC08-411B-8FBE-D24EB45AD091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88640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3" y="188640"/>
            <a:ext cx="3672408" cy="224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0757" y="45180"/>
            <a:ext cx="8082486" cy="6567767"/>
            <a:chOff x="327999" y="45180"/>
            <a:chExt cx="8082486" cy="6567767"/>
          </a:xfrm>
        </p:grpSpPr>
        <p:sp>
          <p:nvSpPr>
            <p:cNvPr id="7" name="Полилиния 6"/>
            <p:cNvSpPr/>
            <p:nvPr/>
          </p:nvSpPr>
          <p:spPr>
            <a:xfrm>
              <a:off x="327999" y="2415701"/>
              <a:ext cx="1266577" cy="1373340"/>
            </a:xfrm>
            <a:custGeom>
              <a:avLst/>
              <a:gdLst>
                <a:gd name="connsiteX0" fmla="*/ 0 w 1266577"/>
                <a:gd name="connsiteY0" fmla="*/ 126658 h 1373340"/>
                <a:gd name="connsiteX1" fmla="*/ 37097 w 1266577"/>
                <a:gd name="connsiteY1" fmla="*/ 37097 h 1373340"/>
                <a:gd name="connsiteX2" fmla="*/ 126658 w 1266577"/>
                <a:gd name="connsiteY2" fmla="*/ 0 h 1373340"/>
                <a:gd name="connsiteX3" fmla="*/ 1139919 w 1266577"/>
                <a:gd name="connsiteY3" fmla="*/ 0 h 1373340"/>
                <a:gd name="connsiteX4" fmla="*/ 1229480 w 1266577"/>
                <a:gd name="connsiteY4" fmla="*/ 37097 h 1373340"/>
                <a:gd name="connsiteX5" fmla="*/ 1266577 w 1266577"/>
                <a:gd name="connsiteY5" fmla="*/ 126658 h 1373340"/>
                <a:gd name="connsiteX6" fmla="*/ 1266577 w 1266577"/>
                <a:gd name="connsiteY6" fmla="*/ 1246682 h 1373340"/>
                <a:gd name="connsiteX7" fmla="*/ 1229480 w 1266577"/>
                <a:gd name="connsiteY7" fmla="*/ 1336243 h 1373340"/>
                <a:gd name="connsiteX8" fmla="*/ 1139919 w 1266577"/>
                <a:gd name="connsiteY8" fmla="*/ 1373340 h 1373340"/>
                <a:gd name="connsiteX9" fmla="*/ 126658 w 1266577"/>
                <a:gd name="connsiteY9" fmla="*/ 1373340 h 1373340"/>
                <a:gd name="connsiteX10" fmla="*/ 37097 w 1266577"/>
                <a:gd name="connsiteY10" fmla="*/ 1336243 h 1373340"/>
                <a:gd name="connsiteX11" fmla="*/ 0 w 1266577"/>
                <a:gd name="connsiteY11" fmla="*/ 1246682 h 1373340"/>
                <a:gd name="connsiteX12" fmla="*/ 0 w 1266577"/>
                <a:gd name="connsiteY12" fmla="*/ 126658 h 13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6577" h="1373340">
                  <a:moveTo>
                    <a:pt x="0" y="126658"/>
                  </a:moveTo>
                  <a:cubicBezTo>
                    <a:pt x="0" y="93066"/>
                    <a:pt x="13344" y="60850"/>
                    <a:pt x="37097" y="37097"/>
                  </a:cubicBezTo>
                  <a:cubicBezTo>
                    <a:pt x="60850" y="13344"/>
                    <a:pt x="93066" y="0"/>
                    <a:pt x="126658" y="0"/>
                  </a:cubicBezTo>
                  <a:lnTo>
                    <a:pt x="1139919" y="0"/>
                  </a:lnTo>
                  <a:cubicBezTo>
                    <a:pt x="1173511" y="0"/>
                    <a:pt x="1205727" y="13344"/>
                    <a:pt x="1229480" y="37097"/>
                  </a:cubicBezTo>
                  <a:cubicBezTo>
                    <a:pt x="1253233" y="60850"/>
                    <a:pt x="1266577" y="93066"/>
                    <a:pt x="1266577" y="126658"/>
                  </a:cubicBezTo>
                  <a:lnTo>
                    <a:pt x="1266577" y="1246682"/>
                  </a:lnTo>
                  <a:cubicBezTo>
                    <a:pt x="1266577" y="1280274"/>
                    <a:pt x="1253233" y="1312490"/>
                    <a:pt x="1229480" y="1336243"/>
                  </a:cubicBezTo>
                  <a:cubicBezTo>
                    <a:pt x="1205727" y="1359996"/>
                    <a:pt x="1173511" y="1373340"/>
                    <a:pt x="1139919" y="1373340"/>
                  </a:cubicBezTo>
                  <a:lnTo>
                    <a:pt x="126658" y="1373340"/>
                  </a:lnTo>
                  <a:cubicBezTo>
                    <a:pt x="93066" y="1373340"/>
                    <a:pt x="60850" y="1359996"/>
                    <a:pt x="37097" y="1336243"/>
                  </a:cubicBezTo>
                  <a:cubicBezTo>
                    <a:pt x="13344" y="1312490"/>
                    <a:pt x="0" y="1280274"/>
                    <a:pt x="0" y="1246682"/>
                  </a:cubicBezTo>
                  <a:lnTo>
                    <a:pt x="0" y="1266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987" tIns="45987" rIns="45987" bIns="459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 rot="16882603">
              <a:off x="394574" y="1631413"/>
              <a:ext cx="2989762" cy="10898"/>
            </a:xfrm>
            <a:custGeom>
              <a:avLst/>
              <a:gdLst>
                <a:gd name="connsiteX0" fmla="*/ 0 w 2989762"/>
                <a:gd name="connsiteY0" fmla="*/ 5449 h 10898"/>
                <a:gd name="connsiteX1" fmla="*/ 2989762 w 2989762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762" h="10898">
                  <a:moveTo>
                    <a:pt x="0" y="5449"/>
                  </a:moveTo>
                  <a:lnTo>
                    <a:pt x="2989762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2837" tIns="-69295" rIns="1432836" bIns="-6929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84334" y="45180"/>
              <a:ext cx="5980165" cy="252345"/>
            </a:xfrm>
            <a:custGeom>
              <a:avLst/>
              <a:gdLst>
                <a:gd name="connsiteX0" fmla="*/ 0 w 5980165"/>
                <a:gd name="connsiteY0" fmla="*/ 25235 h 252345"/>
                <a:gd name="connsiteX1" fmla="*/ 7391 w 5980165"/>
                <a:gd name="connsiteY1" fmla="*/ 7391 h 252345"/>
                <a:gd name="connsiteX2" fmla="*/ 25235 w 5980165"/>
                <a:gd name="connsiteY2" fmla="*/ 0 h 252345"/>
                <a:gd name="connsiteX3" fmla="*/ 5954930 w 5980165"/>
                <a:gd name="connsiteY3" fmla="*/ 0 h 252345"/>
                <a:gd name="connsiteX4" fmla="*/ 5972774 w 5980165"/>
                <a:gd name="connsiteY4" fmla="*/ 7391 h 252345"/>
                <a:gd name="connsiteX5" fmla="*/ 5980165 w 5980165"/>
                <a:gd name="connsiteY5" fmla="*/ 25235 h 252345"/>
                <a:gd name="connsiteX6" fmla="*/ 5980165 w 5980165"/>
                <a:gd name="connsiteY6" fmla="*/ 227110 h 252345"/>
                <a:gd name="connsiteX7" fmla="*/ 5972774 w 5980165"/>
                <a:gd name="connsiteY7" fmla="*/ 244954 h 252345"/>
                <a:gd name="connsiteX8" fmla="*/ 5954930 w 5980165"/>
                <a:gd name="connsiteY8" fmla="*/ 252345 h 252345"/>
                <a:gd name="connsiteX9" fmla="*/ 25235 w 5980165"/>
                <a:gd name="connsiteY9" fmla="*/ 252345 h 252345"/>
                <a:gd name="connsiteX10" fmla="*/ 7391 w 5980165"/>
                <a:gd name="connsiteY10" fmla="*/ 244954 h 252345"/>
                <a:gd name="connsiteX11" fmla="*/ 0 w 5980165"/>
                <a:gd name="connsiteY11" fmla="*/ 227110 h 252345"/>
                <a:gd name="connsiteX12" fmla="*/ 0 w 5980165"/>
                <a:gd name="connsiteY12" fmla="*/ 25235 h 25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165" h="252345">
                  <a:moveTo>
                    <a:pt x="0" y="25235"/>
                  </a:moveTo>
                  <a:cubicBezTo>
                    <a:pt x="0" y="18542"/>
                    <a:pt x="2659" y="12124"/>
                    <a:pt x="7391" y="7391"/>
                  </a:cubicBezTo>
                  <a:cubicBezTo>
                    <a:pt x="12123" y="2659"/>
                    <a:pt x="18542" y="0"/>
                    <a:pt x="25235" y="0"/>
                  </a:cubicBezTo>
                  <a:lnTo>
                    <a:pt x="5954930" y="0"/>
                  </a:lnTo>
                  <a:cubicBezTo>
                    <a:pt x="5961623" y="0"/>
                    <a:pt x="5968041" y="2659"/>
                    <a:pt x="5972774" y="7391"/>
                  </a:cubicBezTo>
                  <a:cubicBezTo>
                    <a:pt x="5977506" y="12123"/>
                    <a:pt x="5980165" y="18542"/>
                    <a:pt x="5980165" y="25235"/>
                  </a:cubicBezTo>
                  <a:lnTo>
                    <a:pt x="5980165" y="227110"/>
                  </a:lnTo>
                  <a:cubicBezTo>
                    <a:pt x="5980165" y="233803"/>
                    <a:pt x="5977506" y="240221"/>
                    <a:pt x="5972774" y="244954"/>
                  </a:cubicBezTo>
                  <a:cubicBezTo>
                    <a:pt x="5968042" y="249686"/>
                    <a:pt x="5961623" y="252345"/>
                    <a:pt x="5954930" y="252345"/>
                  </a:cubicBezTo>
                  <a:lnTo>
                    <a:pt x="25235" y="252345"/>
                  </a:lnTo>
                  <a:cubicBezTo>
                    <a:pt x="18542" y="252345"/>
                    <a:pt x="12124" y="249686"/>
                    <a:pt x="7391" y="244954"/>
                  </a:cubicBezTo>
                  <a:cubicBezTo>
                    <a:pt x="2659" y="240222"/>
                    <a:pt x="0" y="233803"/>
                    <a:pt x="0" y="227110"/>
                  </a:cubicBezTo>
                  <a:lnTo>
                    <a:pt x="0" y="2523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6" tIns="14376" rIns="14376" bIns="1437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 государственную регистрацию актов гражданского состояния  1361,2 тыс. рублей 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16959944">
              <a:off x="545560" y="1785995"/>
              <a:ext cx="2687245" cy="10898"/>
            </a:xfrm>
            <a:custGeom>
              <a:avLst/>
              <a:gdLst>
                <a:gd name="connsiteX0" fmla="*/ 0 w 2687245"/>
                <a:gd name="connsiteY0" fmla="*/ 5449 h 10898"/>
                <a:gd name="connsiteX1" fmla="*/ 2687245 w 2687245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7245" h="10898">
                  <a:moveTo>
                    <a:pt x="0" y="5449"/>
                  </a:moveTo>
                  <a:lnTo>
                    <a:pt x="2687245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9141" tIns="-61732" rIns="1289141" bIns="-6173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183789" y="317198"/>
              <a:ext cx="5945885" cy="326638"/>
            </a:xfrm>
            <a:custGeom>
              <a:avLst/>
              <a:gdLst>
                <a:gd name="connsiteX0" fmla="*/ 0 w 5945885"/>
                <a:gd name="connsiteY0" fmla="*/ 32664 h 326638"/>
                <a:gd name="connsiteX1" fmla="*/ 9567 w 5945885"/>
                <a:gd name="connsiteY1" fmla="*/ 9567 h 326638"/>
                <a:gd name="connsiteX2" fmla="*/ 32664 w 5945885"/>
                <a:gd name="connsiteY2" fmla="*/ 0 h 326638"/>
                <a:gd name="connsiteX3" fmla="*/ 5913221 w 5945885"/>
                <a:gd name="connsiteY3" fmla="*/ 0 h 326638"/>
                <a:gd name="connsiteX4" fmla="*/ 5936318 w 5945885"/>
                <a:gd name="connsiteY4" fmla="*/ 9567 h 326638"/>
                <a:gd name="connsiteX5" fmla="*/ 5945885 w 5945885"/>
                <a:gd name="connsiteY5" fmla="*/ 32664 h 326638"/>
                <a:gd name="connsiteX6" fmla="*/ 5945885 w 5945885"/>
                <a:gd name="connsiteY6" fmla="*/ 293974 h 326638"/>
                <a:gd name="connsiteX7" fmla="*/ 5936318 w 5945885"/>
                <a:gd name="connsiteY7" fmla="*/ 317071 h 326638"/>
                <a:gd name="connsiteX8" fmla="*/ 5913221 w 5945885"/>
                <a:gd name="connsiteY8" fmla="*/ 326638 h 326638"/>
                <a:gd name="connsiteX9" fmla="*/ 32664 w 5945885"/>
                <a:gd name="connsiteY9" fmla="*/ 326638 h 326638"/>
                <a:gd name="connsiteX10" fmla="*/ 9567 w 5945885"/>
                <a:gd name="connsiteY10" fmla="*/ 317071 h 326638"/>
                <a:gd name="connsiteX11" fmla="*/ 0 w 5945885"/>
                <a:gd name="connsiteY11" fmla="*/ 293974 h 326638"/>
                <a:gd name="connsiteX12" fmla="*/ 0 w 5945885"/>
                <a:gd name="connsiteY12" fmla="*/ 32664 h 32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45885" h="326638">
                  <a:moveTo>
                    <a:pt x="0" y="32664"/>
                  </a:moveTo>
                  <a:cubicBezTo>
                    <a:pt x="0" y="24001"/>
                    <a:pt x="3441" y="15693"/>
                    <a:pt x="9567" y="9567"/>
                  </a:cubicBezTo>
                  <a:cubicBezTo>
                    <a:pt x="15693" y="3441"/>
                    <a:pt x="24001" y="0"/>
                    <a:pt x="32664" y="0"/>
                  </a:cubicBezTo>
                  <a:lnTo>
                    <a:pt x="5913221" y="0"/>
                  </a:lnTo>
                  <a:cubicBezTo>
                    <a:pt x="5921884" y="0"/>
                    <a:pt x="5930192" y="3441"/>
                    <a:pt x="5936318" y="9567"/>
                  </a:cubicBezTo>
                  <a:cubicBezTo>
                    <a:pt x="5942444" y="15693"/>
                    <a:pt x="5945885" y="24001"/>
                    <a:pt x="5945885" y="32664"/>
                  </a:cubicBezTo>
                  <a:lnTo>
                    <a:pt x="5945885" y="293974"/>
                  </a:lnTo>
                  <a:cubicBezTo>
                    <a:pt x="5945885" y="302637"/>
                    <a:pt x="5942444" y="310945"/>
                    <a:pt x="5936318" y="317071"/>
                  </a:cubicBezTo>
                  <a:cubicBezTo>
                    <a:pt x="5930192" y="323197"/>
                    <a:pt x="5921884" y="326638"/>
                    <a:pt x="5913221" y="326638"/>
                  </a:cubicBezTo>
                  <a:lnTo>
                    <a:pt x="32664" y="326638"/>
                  </a:lnTo>
                  <a:cubicBezTo>
                    <a:pt x="24001" y="326638"/>
                    <a:pt x="15693" y="323197"/>
                    <a:pt x="9567" y="317071"/>
                  </a:cubicBezTo>
                  <a:cubicBezTo>
                    <a:pt x="3441" y="310945"/>
                    <a:pt x="0" y="302637"/>
                    <a:pt x="0" y="293974"/>
                  </a:cubicBezTo>
                  <a:lnTo>
                    <a:pt x="0" y="3266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52" tIns="16552" rIns="16552" bIns="1655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</a:t>
              </a: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осуществление первичного воинского учета на территориях, где отсутствуют военные комиссариаты 1707,8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17077874">
              <a:off x="756647" y="2012157"/>
              <a:ext cx="2242241" cy="10898"/>
            </a:xfrm>
            <a:custGeom>
              <a:avLst/>
              <a:gdLst>
                <a:gd name="connsiteX0" fmla="*/ 0 w 2242241"/>
                <a:gd name="connsiteY0" fmla="*/ 5449 h 10898"/>
                <a:gd name="connsiteX1" fmla="*/ 2242241 w 2242241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2241" h="10898">
                  <a:moveTo>
                    <a:pt x="0" y="5449"/>
                  </a:moveTo>
                  <a:lnTo>
                    <a:pt x="2242241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7764" tIns="-50607" rIns="1077764" bIns="-5060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160960" y="720478"/>
              <a:ext cx="6017370" cy="424727"/>
            </a:xfrm>
            <a:custGeom>
              <a:avLst/>
              <a:gdLst>
                <a:gd name="connsiteX0" fmla="*/ 0 w 6017370"/>
                <a:gd name="connsiteY0" fmla="*/ 42473 h 424727"/>
                <a:gd name="connsiteX1" fmla="*/ 12440 w 6017370"/>
                <a:gd name="connsiteY1" fmla="*/ 12440 h 424727"/>
                <a:gd name="connsiteX2" fmla="*/ 42473 w 6017370"/>
                <a:gd name="connsiteY2" fmla="*/ 0 h 424727"/>
                <a:gd name="connsiteX3" fmla="*/ 5974897 w 6017370"/>
                <a:gd name="connsiteY3" fmla="*/ 0 h 424727"/>
                <a:gd name="connsiteX4" fmla="*/ 6004930 w 6017370"/>
                <a:gd name="connsiteY4" fmla="*/ 12440 h 424727"/>
                <a:gd name="connsiteX5" fmla="*/ 6017370 w 6017370"/>
                <a:gd name="connsiteY5" fmla="*/ 42473 h 424727"/>
                <a:gd name="connsiteX6" fmla="*/ 6017370 w 6017370"/>
                <a:gd name="connsiteY6" fmla="*/ 382254 h 424727"/>
                <a:gd name="connsiteX7" fmla="*/ 6004930 w 6017370"/>
                <a:gd name="connsiteY7" fmla="*/ 412287 h 424727"/>
                <a:gd name="connsiteX8" fmla="*/ 5974897 w 6017370"/>
                <a:gd name="connsiteY8" fmla="*/ 424727 h 424727"/>
                <a:gd name="connsiteX9" fmla="*/ 42473 w 6017370"/>
                <a:gd name="connsiteY9" fmla="*/ 424727 h 424727"/>
                <a:gd name="connsiteX10" fmla="*/ 12440 w 6017370"/>
                <a:gd name="connsiteY10" fmla="*/ 412287 h 424727"/>
                <a:gd name="connsiteX11" fmla="*/ 0 w 6017370"/>
                <a:gd name="connsiteY11" fmla="*/ 382254 h 424727"/>
                <a:gd name="connsiteX12" fmla="*/ 0 w 6017370"/>
                <a:gd name="connsiteY12" fmla="*/ 42473 h 42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7370" h="424727">
                  <a:moveTo>
                    <a:pt x="0" y="42473"/>
                  </a:moveTo>
                  <a:cubicBezTo>
                    <a:pt x="0" y="31208"/>
                    <a:pt x="4475" y="20405"/>
                    <a:pt x="12440" y="12440"/>
                  </a:cubicBezTo>
                  <a:cubicBezTo>
                    <a:pt x="20405" y="4475"/>
                    <a:pt x="31208" y="0"/>
                    <a:pt x="42473" y="0"/>
                  </a:cubicBezTo>
                  <a:lnTo>
                    <a:pt x="5974897" y="0"/>
                  </a:lnTo>
                  <a:cubicBezTo>
                    <a:pt x="5986162" y="0"/>
                    <a:pt x="5996965" y="4475"/>
                    <a:pt x="6004930" y="12440"/>
                  </a:cubicBezTo>
                  <a:cubicBezTo>
                    <a:pt x="6012895" y="20405"/>
                    <a:pt x="6017370" y="31208"/>
                    <a:pt x="6017370" y="42473"/>
                  </a:cubicBezTo>
                  <a:lnTo>
                    <a:pt x="6017370" y="382254"/>
                  </a:lnTo>
                  <a:cubicBezTo>
                    <a:pt x="6017370" y="393519"/>
                    <a:pt x="6012895" y="404322"/>
                    <a:pt x="6004930" y="412287"/>
                  </a:cubicBezTo>
                  <a:cubicBezTo>
                    <a:pt x="5996965" y="420252"/>
                    <a:pt x="5986162" y="424727"/>
                    <a:pt x="5974897" y="424727"/>
                  </a:cubicBezTo>
                  <a:lnTo>
                    <a:pt x="42473" y="424727"/>
                  </a:lnTo>
                  <a:cubicBezTo>
                    <a:pt x="31208" y="424727"/>
                    <a:pt x="20405" y="420252"/>
                    <a:pt x="12440" y="412287"/>
                  </a:cubicBezTo>
                  <a:cubicBezTo>
                    <a:pt x="4475" y="404322"/>
                    <a:pt x="0" y="393519"/>
                    <a:pt x="0" y="382254"/>
                  </a:cubicBezTo>
                  <a:lnTo>
                    <a:pt x="0" y="4247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25" tIns="19425" rIns="19425" bIns="194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реализацию дошкольного, общего и дополнительного образования в муниципальных общеобразовательных учреждениях по основным общеобразовательным программам  275655,7 тыс. 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7281742">
              <a:off x="944256" y="2201355"/>
              <a:ext cx="1883620" cy="10898"/>
            </a:xfrm>
            <a:custGeom>
              <a:avLst/>
              <a:gdLst>
                <a:gd name="connsiteX0" fmla="*/ 0 w 1883620"/>
                <a:gd name="connsiteY0" fmla="*/ 5449 h 10898"/>
                <a:gd name="connsiteX1" fmla="*/ 1883620 w 1883620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3620" h="10898">
                  <a:moveTo>
                    <a:pt x="0" y="5449"/>
                  </a:moveTo>
                  <a:lnTo>
                    <a:pt x="1883620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7419" tIns="-41643" rIns="907419" bIns="-4164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177555" y="1152862"/>
              <a:ext cx="6042787" cy="316750"/>
            </a:xfrm>
            <a:custGeom>
              <a:avLst/>
              <a:gdLst>
                <a:gd name="connsiteX0" fmla="*/ 0 w 6042787"/>
                <a:gd name="connsiteY0" fmla="*/ 31675 h 316750"/>
                <a:gd name="connsiteX1" fmla="*/ 9277 w 6042787"/>
                <a:gd name="connsiteY1" fmla="*/ 9277 h 316750"/>
                <a:gd name="connsiteX2" fmla="*/ 31675 w 6042787"/>
                <a:gd name="connsiteY2" fmla="*/ 0 h 316750"/>
                <a:gd name="connsiteX3" fmla="*/ 6011112 w 6042787"/>
                <a:gd name="connsiteY3" fmla="*/ 0 h 316750"/>
                <a:gd name="connsiteX4" fmla="*/ 6033510 w 6042787"/>
                <a:gd name="connsiteY4" fmla="*/ 9277 h 316750"/>
                <a:gd name="connsiteX5" fmla="*/ 6042787 w 6042787"/>
                <a:gd name="connsiteY5" fmla="*/ 31675 h 316750"/>
                <a:gd name="connsiteX6" fmla="*/ 6042787 w 6042787"/>
                <a:gd name="connsiteY6" fmla="*/ 285075 h 316750"/>
                <a:gd name="connsiteX7" fmla="*/ 6033510 w 6042787"/>
                <a:gd name="connsiteY7" fmla="*/ 307473 h 316750"/>
                <a:gd name="connsiteX8" fmla="*/ 6011112 w 6042787"/>
                <a:gd name="connsiteY8" fmla="*/ 316750 h 316750"/>
                <a:gd name="connsiteX9" fmla="*/ 31675 w 6042787"/>
                <a:gd name="connsiteY9" fmla="*/ 316750 h 316750"/>
                <a:gd name="connsiteX10" fmla="*/ 9277 w 6042787"/>
                <a:gd name="connsiteY10" fmla="*/ 307473 h 316750"/>
                <a:gd name="connsiteX11" fmla="*/ 0 w 6042787"/>
                <a:gd name="connsiteY11" fmla="*/ 285075 h 316750"/>
                <a:gd name="connsiteX12" fmla="*/ 0 w 6042787"/>
                <a:gd name="connsiteY12" fmla="*/ 31675 h 31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2787" h="316750">
                  <a:moveTo>
                    <a:pt x="0" y="31675"/>
                  </a:moveTo>
                  <a:cubicBezTo>
                    <a:pt x="0" y="23274"/>
                    <a:pt x="3337" y="15218"/>
                    <a:pt x="9277" y="9277"/>
                  </a:cubicBezTo>
                  <a:cubicBezTo>
                    <a:pt x="15217" y="3337"/>
                    <a:pt x="23274" y="0"/>
                    <a:pt x="31675" y="0"/>
                  </a:cubicBezTo>
                  <a:lnTo>
                    <a:pt x="6011112" y="0"/>
                  </a:lnTo>
                  <a:cubicBezTo>
                    <a:pt x="6019513" y="0"/>
                    <a:pt x="6027569" y="3337"/>
                    <a:pt x="6033510" y="9277"/>
                  </a:cubicBezTo>
                  <a:cubicBezTo>
                    <a:pt x="6039450" y="15217"/>
                    <a:pt x="6042787" y="23274"/>
                    <a:pt x="6042787" y="31675"/>
                  </a:cubicBezTo>
                  <a:lnTo>
                    <a:pt x="6042787" y="285075"/>
                  </a:lnTo>
                  <a:cubicBezTo>
                    <a:pt x="6042787" y="293476"/>
                    <a:pt x="6039450" y="301532"/>
                    <a:pt x="6033510" y="307473"/>
                  </a:cubicBezTo>
                  <a:cubicBezTo>
                    <a:pt x="6027570" y="313413"/>
                    <a:pt x="6019513" y="316750"/>
                    <a:pt x="6011112" y="316750"/>
                  </a:cubicBezTo>
                  <a:lnTo>
                    <a:pt x="31675" y="316750"/>
                  </a:lnTo>
                  <a:cubicBezTo>
                    <a:pt x="23274" y="316750"/>
                    <a:pt x="15218" y="313413"/>
                    <a:pt x="9277" y="307473"/>
                  </a:cubicBezTo>
                  <a:cubicBezTo>
                    <a:pt x="3337" y="301533"/>
                    <a:pt x="0" y="293476"/>
                    <a:pt x="0" y="285075"/>
                  </a:cubicBezTo>
                  <a:lnTo>
                    <a:pt x="0" y="3167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62" tIns="16262" rIns="16262" bIns="1626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Единая субвенция местным бюджетам из краевого бюджета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1998,5 тыс. 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17542047">
              <a:off x="1123610" y="2393832"/>
              <a:ext cx="1520585" cy="10898"/>
            </a:xfrm>
            <a:custGeom>
              <a:avLst/>
              <a:gdLst>
                <a:gd name="connsiteX0" fmla="*/ 0 w 1520585"/>
                <a:gd name="connsiteY0" fmla="*/ 5449 h 10898"/>
                <a:gd name="connsiteX1" fmla="*/ 1520585 w 1520585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0585" h="10898">
                  <a:moveTo>
                    <a:pt x="0" y="5449"/>
                  </a:moveTo>
                  <a:lnTo>
                    <a:pt x="1520585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4977" tIns="-32567" rIns="734978" bIns="-3256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173228" y="1528941"/>
              <a:ext cx="6040279" cy="334499"/>
            </a:xfrm>
            <a:custGeom>
              <a:avLst/>
              <a:gdLst>
                <a:gd name="connsiteX0" fmla="*/ 0 w 6040279"/>
                <a:gd name="connsiteY0" fmla="*/ 33450 h 334499"/>
                <a:gd name="connsiteX1" fmla="*/ 9797 w 6040279"/>
                <a:gd name="connsiteY1" fmla="*/ 9797 h 334499"/>
                <a:gd name="connsiteX2" fmla="*/ 33450 w 6040279"/>
                <a:gd name="connsiteY2" fmla="*/ 0 h 334499"/>
                <a:gd name="connsiteX3" fmla="*/ 6006829 w 6040279"/>
                <a:gd name="connsiteY3" fmla="*/ 0 h 334499"/>
                <a:gd name="connsiteX4" fmla="*/ 6030482 w 6040279"/>
                <a:gd name="connsiteY4" fmla="*/ 9797 h 334499"/>
                <a:gd name="connsiteX5" fmla="*/ 6040279 w 6040279"/>
                <a:gd name="connsiteY5" fmla="*/ 33450 h 334499"/>
                <a:gd name="connsiteX6" fmla="*/ 6040279 w 6040279"/>
                <a:gd name="connsiteY6" fmla="*/ 301049 h 334499"/>
                <a:gd name="connsiteX7" fmla="*/ 6030482 w 6040279"/>
                <a:gd name="connsiteY7" fmla="*/ 324702 h 334499"/>
                <a:gd name="connsiteX8" fmla="*/ 6006829 w 6040279"/>
                <a:gd name="connsiteY8" fmla="*/ 334499 h 334499"/>
                <a:gd name="connsiteX9" fmla="*/ 33450 w 6040279"/>
                <a:gd name="connsiteY9" fmla="*/ 334499 h 334499"/>
                <a:gd name="connsiteX10" fmla="*/ 9797 w 6040279"/>
                <a:gd name="connsiteY10" fmla="*/ 324702 h 334499"/>
                <a:gd name="connsiteX11" fmla="*/ 0 w 6040279"/>
                <a:gd name="connsiteY11" fmla="*/ 301049 h 334499"/>
                <a:gd name="connsiteX12" fmla="*/ 0 w 6040279"/>
                <a:gd name="connsiteY12" fmla="*/ 33450 h 33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0279" h="334499">
                  <a:moveTo>
                    <a:pt x="0" y="33450"/>
                  </a:moveTo>
                  <a:cubicBezTo>
                    <a:pt x="0" y="24579"/>
                    <a:pt x="3524" y="16070"/>
                    <a:pt x="9797" y="9797"/>
                  </a:cubicBezTo>
                  <a:cubicBezTo>
                    <a:pt x="16070" y="3524"/>
                    <a:pt x="24578" y="0"/>
                    <a:pt x="33450" y="0"/>
                  </a:cubicBezTo>
                  <a:lnTo>
                    <a:pt x="6006829" y="0"/>
                  </a:lnTo>
                  <a:cubicBezTo>
                    <a:pt x="6015700" y="0"/>
                    <a:pt x="6024209" y="3524"/>
                    <a:pt x="6030482" y="9797"/>
                  </a:cubicBezTo>
                  <a:cubicBezTo>
                    <a:pt x="6036755" y="16070"/>
                    <a:pt x="6040279" y="24578"/>
                    <a:pt x="6040279" y="33450"/>
                  </a:cubicBezTo>
                  <a:lnTo>
                    <a:pt x="6040279" y="301049"/>
                  </a:lnTo>
                  <a:cubicBezTo>
                    <a:pt x="6040279" y="309920"/>
                    <a:pt x="6036755" y="318429"/>
                    <a:pt x="6030482" y="324702"/>
                  </a:cubicBezTo>
                  <a:cubicBezTo>
                    <a:pt x="6024209" y="330975"/>
                    <a:pt x="6015701" y="334499"/>
                    <a:pt x="6006829" y="334499"/>
                  </a:cubicBezTo>
                  <a:lnTo>
                    <a:pt x="33450" y="334499"/>
                  </a:lnTo>
                  <a:cubicBezTo>
                    <a:pt x="24579" y="334499"/>
                    <a:pt x="16070" y="330975"/>
                    <a:pt x="9797" y="324702"/>
                  </a:cubicBezTo>
                  <a:cubicBezTo>
                    <a:pt x="3524" y="318429"/>
                    <a:pt x="0" y="309921"/>
                    <a:pt x="0" y="301049"/>
                  </a:cubicBezTo>
                  <a:lnTo>
                    <a:pt x="0" y="3345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2" tIns="16782" rIns="16782" bIns="1678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осуществление отдельных государственных полномочий по расчету и предоставлению дотаций на выравнивание бюджетной обеспеченности бюджетам поселений, входящих в их состав 24988,3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18008785">
              <a:off x="1311830" y="2605742"/>
              <a:ext cx="1136011" cy="10898"/>
            </a:xfrm>
            <a:custGeom>
              <a:avLst/>
              <a:gdLst>
                <a:gd name="connsiteX0" fmla="*/ 0 w 1136011"/>
                <a:gd name="connsiteY0" fmla="*/ 5449 h 10898"/>
                <a:gd name="connsiteX1" fmla="*/ 1136011 w 1136011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6011" h="10898">
                  <a:moveTo>
                    <a:pt x="0" y="5449"/>
                  </a:moveTo>
                  <a:lnTo>
                    <a:pt x="1136011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305" tIns="-22951" rIns="552305" bIns="-229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165094" y="1931813"/>
              <a:ext cx="6012137" cy="376396"/>
            </a:xfrm>
            <a:custGeom>
              <a:avLst/>
              <a:gdLst>
                <a:gd name="connsiteX0" fmla="*/ 0 w 6012137"/>
                <a:gd name="connsiteY0" fmla="*/ 37640 h 376396"/>
                <a:gd name="connsiteX1" fmla="*/ 11025 w 6012137"/>
                <a:gd name="connsiteY1" fmla="*/ 11025 h 376396"/>
                <a:gd name="connsiteX2" fmla="*/ 37641 w 6012137"/>
                <a:gd name="connsiteY2" fmla="*/ 1 h 376396"/>
                <a:gd name="connsiteX3" fmla="*/ 5974497 w 6012137"/>
                <a:gd name="connsiteY3" fmla="*/ 0 h 376396"/>
                <a:gd name="connsiteX4" fmla="*/ 6001112 w 6012137"/>
                <a:gd name="connsiteY4" fmla="*/ 11025 h 376396"/>
                <a:gd name="connsiteX5" fmla="*/ 6012136 w 6012137"/>
                <a:gd name="connsiteY5" fmla="*/ 37641 h 376396"/>
                <a:gd name="connsiteX6" fmla="*/ 6012137 w 6012137"/>
                <a:gd name="connsiteY6" fmla="*/ 338756 h 376396"/>
                <a:gd name="connsiteX7" fmla="*/ 6001112 w 6012137"/>
                <a:gd name="connsiteY7" fmla="*/ 365372 h 376396"/>
                <a:gd name="connsiteX8" fmla="*/ 5974496 w 6012137"/>
                <a:gd name="connsiteY8" fmla="*/ 376396 h 376396"/>
                <a:gd name="connsiteX9" fmla="*/ 37640 w 6012137"/>
                <a:gd name="connsiteY9" fmla="*/ 376396 h 376396"/>
                <a:gd name="connsiteX10" fmla="*/ 11024 w 6012137"/>
                <a:gd name="connsiteY10" fmla="*/ 365371 h 376396"/>
                <a:gd name="connsiteX11" fmla="*/ 0 w 6012137"/>
                <a:gd name="connsiteY11" fmla="*/ 338755 h 376396"/>
                <a:gd name="connsiteX12" fmla="*/ 0 w 6012137"/>
                <a:gd name="connsiteY12" fmla="*/ 37640 h 37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2137" h="376396">
                  <a:moveTo>
                    <a:pt x="0" y="37640"/>
                  </a:moveTo>
                  <a:cubicBezTo>
                    <a:pt x="0" y="27657"/>
                    <a:pt x="3966" y="18083"/>
                    <a:pt x="11025" y="11025"/>
                  </a:cubicBezTo>
                  <a:cubicBezTo>
                    <a:pt x="18084" y="3966"/>
                    <a:pt x="27658" y="1"/>
                    <a:pt x="37641" y="1"/>
                  </a:cubicBezTo>
                  <a:lnTo>
                    <a:pt x="5974497" y="0"/>
                  </a:lnTo>
                  <a:cubicBezTo>
                    <a:pt x="5984480" y="0"/>
                    <a:pt x="5994054" y="3966"/>
                    <a:pt x="6001112" y="11025"/>
                  </a:cubicBezTo>
                  <a:cubicBezTo>
                    <a:pt x="6008171" y="18084"/>
                    <a:pt x="6012136" y="27658"/>
                    <a:pt x="6012136" y="37641"/>
                  </a:cubicBezTo>
                  <a:cubicBezTo>
                    <a:pt x="6012136" y="138013"/>
                    <a:pt x="6012137" y="238384"/>
                    <a:pt x="6012137" y="338756"/>
                  </a:cubicBezTo>
                  <a:cubicBezTo>
                    <a:pt x="6012137" y="348739"/>
                    <a:pt x="6008171" y="358313"/>
                    <a:pt x="6001112" y="365372"/>
                  </a:cubicBezTo>
                  <a:cubicBezTo>
                    <a:pt x="5994053" y="372431"/>
                    <a:pt x="5984479" y="376396"/>
                    <a:pt x="5974496" y="376396"/>
                  </a:cubicBezTo>
                  <a:lnTo>
                    <a:pt x="37640" y="376396"/>
                  </a:lnTo>
                  <a:cubicBezTo>
                    <a:pt x="27657" y="376396"/>
                    <a:pt x="18083" y="372430"/>
                    <a:pt x="11024" y="365371"/>
                  </a:cubicBezTo>
                  <a:cubicBezTo>
                    <a:pt x="3965" y="358312"/>
                    <a:pt x="0" y="348738"/>
                    <a:pt x="0" y="338755"/>
                  </a:cubicBezTo>
                  <a:lnTo>
                    <a:pt x="0" y="3764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9" tIns="18009" rIns="18009" bIns="1800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осуществление отдельных государственных полномочий по государственному управлению охраной труда  794,9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18976859">
              <a:off x="1484106" y="2821555"/>
              <a:ext cx="796868" cy="10898"/>
            </a:xfrm>
            <a:custGeom>
              <a:avLst/>
              <a:gdLst>
                <a:gd name="connsiteX0" fmla="*/ 0 w 796868"/>
                <a:gd name="connsiteY0" fmla="*/ 5449 h 10898"/>
                <a:gd name="connsiteX1" fmla="*/ 796868 w 796868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868" h="10898">
                  <a:moveTo>
                    <a:pt x="0" y="5449"/>
                  </a:moveTo>
                  <a:lnTo>
                    <a:pt x="796868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211" tIns="-14473" rIns="391213" bIns="-1447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170503" y="2370811"/>
              <a:ext cx="5979628" cy="361652"/>
            </a:xfrm>
            <a:custGeom>
              <a:avLst/>
              <a:gdLst>
                <a:gd name="connsiteX0" fmla="*/ 0 w 5979628"/>
                <a:gd name="connsiteY0" fmla="*/ 36165 h 361652"/>
                <a:gd name="connsiteX1" fmla="*/ 10593 w 5979628"/>
                <a:gd name="connsiteY1" fmla="*/ 10592 h 361652"/>
                <a:gd name="connsiteX2" fmla="*/ 36166 w 5979628"/>
                <a:gd name="connsiteY2" fmla="*/ 0 h 361652"/>
                <a:gd name="connsiteX3" fmla="*/ 5943463 w 5979628"/>
                <a:gd name="connsiteY3" fmla="*/ 0 h 361652"/>
                <a:gd name="connsiteX4" fmla="*/ 5969036 w 5979628"/>
                <a:gd name="connsiteY4" fmla="*/ 10593 h 361652"/>
                <a:gd name="connsiteX5" fmla="*/ 5979628 w 5979628"/>
                <a:gd name="connsiteY5" fmla="*/ 36166 h 361652"/>
                <a:gd name="connsiteX6" fmla="*/ 5979628 w 5979628"/>
                <a:gd name="connsiteY6" fmla="*/ 325487 h 361652"/>
                <a:gd name="connsiteX7" fmla="*/ 5969036 w 5979628"/>
                <a:gd name="connsiteY7" fmla="*/ 351060 h 361652"/>
                <a:gd name="connsiteX8" fmla="*/ 5943463 w 5979628"/>
                <a:gd name="connsiteY8" fmla="*/ 361652 h 361652"/>
                <a:gd name="connsiteX9" fmla="*/ 36165 w 5979628"/>
                <a:gd name="connsiteY9" fmla="*/ 361652 h 361652"/>
                <a:gd name="connsiteX10" fmla="*/ 10592 w 5979628"/>
                <a:gd name="connsiteY10" fmla="*/ 351059 h 361652"/>
                <a:gd name="connsiteX11" fmla="*/ 0 w 5979628"/>
                <a:gd name="connsiteY11" fmla="*/ 325486 h 361652"/>
                <a:gd name="connsiteX12" fmla="*/ 0 w 5979628"/>
                <a:gd name="connsiteY12" fmla="*/ 36165 h 36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9628" h="361652">
                  <a:moveTo>
                    <a:pt x="0" y="36165"/>
                  </a:moveTo>
                  <a:cubicBezTo>
                    <a:pt x="0" y="26573"/>
                    <a:pt x="3810" y="17375"/>
                    <a:pt x="10593" y="10592"/>
                  </a:cubicBezTo>
                  <a:cubicBezTo>
                    <a:pt x="17375" y="3810"/>
                    <a:pt x="26574" y="0"/>
                    <a:pt x="36166" y="0"/>
                  </a:cubicBezTo>
                  <a:lnTo>
                    <a:pt x="5943463" y="0"/>
                  </a:lnTo>
                  <a:cubicBezTo>
                    <a:pt x="5953055" y="0"/>
                    <a:pt x="5962253" y="3810"/>
                    <a:pt x="5969036" y="10593"/>
                  </a:cubicBezTo>
                  <a:cubicBezTo>
                    <a:pt x="5975818" y="17375"/>
                    <a:pt x="5979628" y="26574"/>
                    <a:pt x="5979628" y="36166"/>
                  </a:cubicBezTo>
                  <a:lnTo>
                    <a:pt x="5979628" y="325487"/>
                  </a:lnTo>
                  <a:cubicBezTo>
                    <a:pt x="5979628" y="335079"/>
                    <a:pt x="5975818" y="344277"/>
                    <a:pt x="5969036" y="351060"/>
                  </a:cubicBezTo>
                  <a:cubicBezTo>
                    <a:pt x="5962254" y="357842"/>
                    <a:pt x="5953055" y="361652"/>
                    <a:pt x="5943463" y="361652"/>
                  </a:cubicBezTo>
                  <a:lnTo>
                    <a:pt x="36165" y="361652"/>
                  </a:lnTo>
                  <a:cubicBezTo>
                    <a:pt x="26573" y="361652"/>
                    <a:pt x="17375" y="357842"/>
                    <a:pt x="10592" y="351059"/>
                  </a:cubicBezTo>
                  <a:cubicBezTo>
                    <a:pt x="3810" y="344277"/>
                    <a:pt x="0" y="335078"/>
                    <a:pt x="0" y="325486"/>
                  </a:cubicBezTo>
                  <a:lnTo>
                    <a:pt x="0" y="3616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77" tIns="17577" rIns="17577" bIns="1757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на проведение Всероссийской переписи населения 2021 года                    1361,2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 rot="20711864">
              <a:off x="1584272" y="3017592"/>
              <a:ext cx="621016" cy="10898"/>
            </a:xfrm>
            <a:custGeom>
              <a:avLst/>
              <a:gdLst>
                <a:gd name="connsiteX0" fmla="*/ 0 w 621016"/>
                <a:gd name="connsiteY0" fmla="*/ 5449 h 10898"/>
                <a:gd name="connsiteX1" fmla="*/ 621016 w 621016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016" h="10898">
                  <a:moveTo>
                    <a:pt x="0" y="5449"/>
                  </a:moveTo>
                  <a:lnTo>
                    <a:pt x="621016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7682" tIns="-10077" rIns="307683" bIns="-100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209001" y="2787910"/>
              <a:ext cx="5949695" cy="425066"/>
            </a:xfrm>
            <a:custGeom>
              <a:avLst/>
              <a:gdLst>
                <a:gd name="connsiteX0" fmla="*/ 0 w 5963714"/>
                <a:gd name="connsiteY0" fmla="*/ 31160 h 311602"/>
                <a:gd name="connsiteX1" fmla="*/ 9127 w 5963714"/>
                <a:gd name="connsiteY1" fmla="*/ 9127 h 311602"/>
                <a:gd name="connsiteX2" fmla="*/ 31160 w 5963714"/>
                <a:gd name="connsiteY2" fmla="*/ 0 h 311602"/>
                <a:gd name="connsiteX3" fmla="*/ 5932554 w 5963714"/>
                <a:gd name="connsiteY3" fmla="*/ 0 h 311602"/>
                <a:gd name="connsiteX4" fmla="*/ 5954587 w 5963714"/>
                <a:gd name="connsiteY4" fmla="*/ 9127 h 311602"/>
                <a:gd name="connsiteX5" fmla="*/ 5963714 w 5963714"/>
                <a:gd name="connsiteY5" fmla="*/ 31160 h 311602"/>
                <a:gd name="connsiteX6" fmla="*/ 5963714 w 5963714"/>
                <a:gd name="connsiteY6" fmla="*/ 280442 h 311602"/>
                <a:gd name="connsiteX7" fmla="*/ 5954587 w 5963714"/>
                <a:gd name="connsiteY7" fmla="*/ 302475 h 311602"/>
                <a:gd name="connsiteX8" fmla="*/ 5932554 w 5963714"/>
                <a:gd name="connsiteY8" fmla="*/ 311602 h 311602"/>
                <a:gd name="connsiteX9" fmla="*/ 31160 w 5963714"/>
                <a:gd name="connsiteY9" fmla="*/ 311602 h 311602"/>
                <a:gd name="connsiteX10" fmla="*/ 9127 w 5963714"/>
                <a:gd name="connsiteY10" fmla="*/ 302475 h 311602"/>
                <a:gd name="connsiteX11" fmla="*/ 0 w 5963714"/>
                <a:gd name="connsiteY11" fmla="*/ 280442 h 311602"/>
                <a:gd name="connsiteX12" fmla="*/ 0 w 5963714"/>
                <a:gd name="connsiteY12" fmla="*/ 31160 h 3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63714" h="311602">
                  <a:moveTo>
                    <a:pt x="0" y="31160"/>
                  </a:moveTo>
                  <a:cubicBezTo>
                    <a:pt x="0" y="22896"/>
                    <a:pt x="3283" y="14970"/>
                    <a:pt x="9127" y="9127"/>
                  </a:cubicBezTo>
                  <a:cubicBezTo>
                    <a:pt x="14971" y="3283"/>
                    <a:pt x="22896" y="0"/>
                    <a:pt x="31160" y="0"/>
                  </a:cubicBezTo>
                  <a:lnTo>
                    <a:pt x="5932554" y="0"/>
                  </a:lnTo>
                  <a:cubicBezTo>
                    <a:pt x="5940818" y="0"/>
                    <a:pt x="5948744" y="3283"/>
                    <a:pt x="5954587" y="9127"/>
                  </a:cubicBezTo>
                  <a:cubicBezTo>
                    <a:pt x="5960431" y="14971"/>
                    <a:pt x="5963714" y="22896"/>
                    <a:pt x="5963714" y="31160"/>
                  </a:cubicBezTo>
                  <a:lnTo>
                    <a:pt x="5963714" y="280442"/>
                  </a:lnTo>
                  <a:cubicBezTo>
                    <a:pt x="5963714" y="288706"/>
                    <a:pt x="5960431" y="296632"/>
                    <a:pt x="5954587" y="302475"/>
                  </a:cubicBezTo>
                  <a:cubicBezTo>
                    <a:pt x="5948743" y="308319"/>
                    <a:pt x="5940818" y="311602"/>
                    <a:pt x="5932554" y="311602"/>
                  </a:cubicBezTo>
                  <a:lnTo>
                    <a:pt x="31160" y="311602"/>
                  </a:lnTo>
                  <a:cubicBezTo>
                    <a:pt x="22896" y="311602"/>
                    <a:pt x="14970" y="308319"/>
                    <a:pt x="9127" y="302475"/>
                  </a:cubicBezTo>
                  <a:cubicBezTo>
                    <a:pt x="3283" y="296631"/>
                    <a:pt x="0" y="288706"/>
                    <a:pt x="0" y="280442"/>
                  </a:cubicBezTo>
                  <a:lnTo>
                    <a:pt x="0" y="3116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12" tIns="16112" rIns="16112" bIns="1611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образований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 32475,1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 rot="1476798">
              <a:off x="1564574" y="3234450"/>
              <a:ext cx="660412" cy="10898"/>
            </a:xfrm>
            <a:custGeom>
              <a:avLst/>
              <a:gdLst>
                <a:gd name="connsiteX0" fmla="*/ 0 w 660412"/>
                <a:gd name="connsiteY0" fmla="*/ 5449 h 10898"/>
                <a:gd name="connsiteX1" fmla="*/ 660412 w 660412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0412" h="10898">
                  <a:moveTo>
                    <a:pt x="0" y="5449"/>
                  </a:moveTo>
                  <a:lnTo>
                    <a:pt x="660412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396" tIns="-11062" rIns="326396" bIns="-110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209002" y="3284984"/>
              <a:ext cx="6011528" cy="391785"/>
            </a:xfrm>
            <a:custGeom>
              <a:avLst/>
              <a:gdLst>
                <a:gd name="connsiteX0" fmla="*/ 0 w 6011528"/>
                <a:gd name="connsiteY0" fmla="*/ 39179 h 391785"/>
                <a:gd name="connsiteX1" fmla="*/ 11475 w 6011528"/>
                <a:gd name="connsiteY1" fmla="*/ 11475 h 391785"/>
                <a:gd name="connsiteX2" fmla="*/ 39179 w 6011528"/>
                <a:gd name="connsiteY2" fmla="*/ 0 h 391785"/>
                <a:gd name="connsiteX3" fmla="*/ 5972349 w 6011528"/>
                <a:gd name="connsiteY3" fmla="*/ 0 h 391785"/>
                <a:gd name="connsiteX4" fmla="*/ 6000053 w 6011528"/>
                <a:gd name="connsiteY4" fmla="*/ 11475 h 391785"/>
                <a:gd name="connsiteX5" fmla="*/ 6011528 w 6011528"/>
                <a:gd name="connsiteY5" fmla="*/ 39179 h 391785"/>
                <a:gd name="connsiteX6" fmla="*/ 6011528 w 6011528"/>
                <a:gd name="connsiteY6" fmla="*/ 352606 h 391785"/>
                <a:gd name="connsiteX7" fmla="*/ 6000053 w 6011528"/>
                <a:gd name="connsiteY7" fmla="*/ 380310 h 391785"/>
                <a:gd name="connsiteX8" fmla="*/ 5972349 w 6011528"/>
                <a:gd name="connsiteY8" fmla="*/ 391785 h 391785"/>
                <a:gd name="connsiteX9" fmla="*/ 39179 w 6011528"/>
                <a:gd name="connsiteY9" fmla="*/ 391785 h 391785"/>
                <a:gd name="connsiteX10" fmla="*/ 11475 w 6011528"/>
                <a:gd name="connsiteY10" fmla="*/ 380310 h 391785"/>
                <a:gd name="connsiteX11" fmla="*/ 0 w 6011528"/>
                <a:gd name="connsiteY11" fmla="*/ 352606 h 391785"/>
                <a:gd name="connsiteX12" fmla="*/ 0 w 6011528"/>
                <a:gd name="connsiteY12" fmla="*/ 39179 h 39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1528" h="391785">
                  <a:moveTo>
                    <a:pt x="0" y="39179"/>
                  </a:moveTo>
                  <a:cubicBezTo>
                    <a:pt x="0" y="28788"/>
                    <a:pt x="4128" y="18823"/>
                    <a:pt x="11475" y="11475"/>
                  </a:cubicBezTo>
                  <a:cubicBezTo>
                    <a:pt x="18823" y="4128"/>
                    <a:pt x="28788" y="0"/>
                    <a:pt x="39179" y="0"/>
                  </a:cubicBezTo>
                  <a:lnTo>
                    <a:pt x="5972349" y="0"/>
                  </a:lnTo>
                  <a:cubicBezTo>
                    <a:pt x="5982740" y="0"/>
                    <a:pt x="5992705" y="4128"/>
                    <a:pt x="6000053" y="11475"/>
                  </a:cubicBezTo>
                  <a:cubicBezTo>
                    <a:pt x="6007400" y="18823"/>
                    <a:pt x="6011528" y="28788"/>
                    <a:pt x="6011528" y="39179"/>
                  </a:cubicBezTo>
                  <a:lnTo>
                    <a:pt x="6011528" y="352606"/>
                  </a:lnTo>
                  <a:cubicBezTo>
                    <a:pt x="6011528" y="362997"/>
                    <a:pt x="6007400" y="372962"/>
                    <a:pt x="6000053" y="380310"/>
                  </a:cubicBezTo>
                  <a:cubicBezTo>
                    <a:pt x="5992706" y="387657"/>
                    <a:pt x="5982740" y="391785"/>
                    <a:pt x="5972349" y="391785"/>
                  </a:cubicBezTo>
                  <a:lnTo>
                    <a:pt x="39179" y="391785"/>
                  </a:lnTo>
                  <a:cubicBezTo>
                    <a:pt x="28788" y="391785"/>
                    <a:pt x="18823" y="387657"/>
                    <a:pt x="11475" y="380310"/>
                  </a:cubicBezTo>
                  <a:cubicBezTo>
                    <a:pt x="4128" y="372963"/>
                    <a:pt x="0" y="362997"/>
                    <a:pt x="0" y="352606"/>
                  </a:cubicBezTo>
                  <a:lnTo>
                    <a:pt x="0" y="3917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60" tIns="18460" rIns="18460" bIns="184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  102766,2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 rot="2989346">
              <a:off x="1418422" y="3476219"/>
              <a:ext cx="992860" cy="10898"/>
            </a:xfrm>
            <a:custGeom>
              <a:avLst/>
              <a:gdLst>
                <a:gd name="connsiteX0" fmla="*/ 0 w 992860"/>
                <a:gd name="connsiteY0" fmla="*/ 5449 h 10898"/>
                <a:gd name="connsiteX1" fmla="*/ 992860 w 992860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2860" h="10898">
                  <a:moveTo>
                    <a:pt x="0" y="5449"/>
                  </a:moveTo>
                  <a:lnTo>
                    <a:pt x="992860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4308" tIns="-19374" rIns="484308" bIns="-1937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235129" y="3686393"/>
              <a:ext cx="6175356" cy="349143"/>
            </a:xfrm>
            <a:custGeom>
              <a:avLst/>
              <a:gdLst>
                <a:gd name="connsiteX0" fmla="*/ 0 w 6175356"/>
                <a:gd name="connsiteY0" fmla="*/ 34914 h 349143"/>
                <a:gd name="connsiteX1" fmla="*/ 10226 w 6175356"/>
                <a:gd name="connsiteY1" fmla="*/ 10226 h 349143"/>
                <a:gd name="connsiteX2" fmla="*/ 34914 w 6175356"/>
                <a:gd name="connsiteY2" fmla="*/ 0 h 349143"/>
                <a:gd name="connsiteX3" fmla="*/ 6140442 w 6175356"/>
                <a:gd name="connsiteY3" fmla="*/ 0 h 349143"/>
                <a:gd name="connsiteX4" fmla="*/ 6165130 w 6175356"/>
                <a:gd name="connsiteY4" fmla="*/ 10226 h 349143"/>
                <a:gd name="connsiteX5" fmla="*/ 6175356 w 6175356"/>
                <a:gd name="connsiteY5" fmla="*/ 34914 h 349143"/>
                <a:gd name="connsiteX6" fmla="*/ 6175356 w 6175356"/>
                <a:gd name="connsiteY6" fmla="*/ 314229 h 349143"/>
                <a:gd name="connsiteX7" fmla="*/ 6165130 w 6175356"/>
                <a:gd name="connsiteY7" fmla="*/ 338917 h 349143"/>
                <a:gd name="connsiteX8" fmla="*/ 6140442 w 6175356"/>
                <a:gd name="connsiteY8" fmla="*/ 349143 h 349143"/>
                <a:gd name="connsiteX9" fmla="*/ 34914 w 6175356"/>
                <a:gd name="connsiteY9" fmla="*/ 349143 h 349143"/>
                <a:gd name="connsiteX10" fmla="*/ 10226 w 6175356"/>
                <a:gd name="connsiteY10" fmla="*/ 338917 h 349143"/>
                <a:gd name="connsiteX11" fmla="*/ 0 w 6175356"/>
                <a:gd name="connsiteY11" fmla="*/ 314229 h 349143"/>
                <a:gd name="connsiteX12" fmla="*/ 0 w 6175356"/>
                <a:gd name="connsiteY12" fmla="*/ 34914 h 34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5356" h="349143">
                  <a:moveTo>
                    <a:pt x="0" y="34914"/>
                  </a:moveTo>
                  <a:cubicBezTo>
                    <a:pt x="0" y="25654"/>
                    <a:pt x="3678" y="16774"/>
                    <a:pt x="10226" y="10226"/>
                  </a:cubicBezTo>
                  <a:cubicBezTo>
                    <a:pt x="16774" y="3678"/>
                    <a:pt x="25654" y="0"/>
                    <a:pt x="34914" y="0"/>
                  </a:cubicBezTo>
                  <a:lnTo>
                    <a:pt x="6140442" y="0"/>
                  </a:lnTo>
                  <a:cubicBezTo>
                    <a:pt x="6149702" y="0"/>
                    <a:pt x="6158582" y="3678"/>
                    <a:pt x="6165130" y="10226"/>
                  </a:cubicBezTo>
                  <a:cubicBezTo>
                    <a:pt x="6171678" y="16774"/>
                    <a:pt x="6175356" y="25654"/>
                    <a:pt x="6175356" y="34914"/>
                  </a:cubicBezTo>
                  <a:lnTo>
                    <a:pt x="6175356" y="314229"/>
                  </a:lnTo>
                  <a:cubicBezTo>
                    <a:pt x="6175356" y="323489"/>
                    <a:pt x="6171678" y="332369"/>
                    <a:pt x="6165130" y="338917"/>
                  </a:cubicBezTo>
                  <a:cubicBezTo>
                    <a:pt x="6158582" y="345465"/>
                    <a:pt x="6149702" y="349143"/>
                    <a:pt x="6140442" y="349143"/>
                  </a:cubicBezTo>
                  <a:lnTo>
                    <a:pt x="34914" y="349143"/>
                  </a:lnTo>
                  <a:cubicBezTo>
                    <a:pt x="25654" y="349143"/>
                    <a:pt x="16774" y="345465"/>
                    <a:pt x="10226" y="338917"/>
                  </a:cubicBezTo>
                  <a:cubicBezTo>
                    <a:pt x="3678" y="332369"/>
                    <a:pt x="0" y="323489"/>
                    <a:pt x="0" y="314229"/>
                  </a:cubicBezTo>
                  <a:lnTo>
                    <a:pt x="0" y="3491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11" tIns="17211" rIns="17211" bIns="1721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организацию и обеспечение оздоровления и отдыха детей Приморского края (за исключением организации отдыха детей в каникулярное время) 3246,6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rot="3730693">
              <a:off x="1228629" y="3703820"/>
              <a:ext cx="1372446" cy="10898"/>
            </a:xfrm>
            <a:custGeom>
              <a:avLst/>
              <a:gdLst>
                <a:gd name="connsiteX0" fmla="*/ 0 w 1372446"/>
                <a:gd name="connsiteY0" fmla="*/ 5449 h 10898"/>
                <a:gd name="connsiteX1" fmla="*/ 1372446 w 1372446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2446" h="10898">
                  <a:moveTo>
                    <a:pt x="0" y="5449"/>
                  </a:moveTo>
                  <a:lnTo>
                    <a:pt x="1372446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4612" tIns="-28863" rIns="664611" bIns="-2886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235129" y="4092137"/>
              <a:ext cx="6156149" cy="448061"/>
            </a:xfrm>
            <a:custGeom>
              <a:avLst/>
              <a:gdLst>
                <a:gd name="connsiteX0" fmla="*/ 0 w 6156149"/>
                <a:gd name="connsiteY0" fmla="*/ 44806 h 448061"/>
                <a:gd name="connsiteX1" fmla="*/ 13123 w 6156149"/>
                <a:gd name="connsiteY1" fmla="*/ 13123 h 448061"/>
                <a:gd name="connsiteX2" fmla="*/ 44806 w 6156149"/>
                <a:gd name="connsiteY2" fmla="*/ 0 h 448061"/>
                <a:gd name="connsiteX3" fmla="*/ 6111343 w 6156149"/>
                <a:gd name="connsiteY3" fmla="*/ 0 h 448061"/>
                <a:gd name="connsiteX4" fmla="*/ 6143026 w 6156149"/>
                <a:gd name="connsiteY4" fmla="*/ 13123 h 448061"/>
                <a:gd name="connsiteX5" fmla="*/ 6156149 w 6156149"/>
                <a:gd name="connsiteY5" fmla="*/ 44806 h 448061"/>
                <a:gd name="connsiteX6" fmla="*/ 6156149 w 6156149"/>
                <a:gd name="connsiteY6" fmla="*/ 403255 h 448061"/>
                <a:gd name="connsiteX7" fmla="*/ 6143026 w 6156149"/>
                <a:gd name="connsiteY7" fmla="*/ 434938 h 448061"/>
                <a:gd name="connsiteX8" fmla="*/ 6111343 w 6156149"/>
                <a:gd name="connsiteY8" fmla="*/ 448061 h 448061"/>
                <a:gd name="connsiteX9" fmla="*/ 44806 w 6156149"/>
                <a:gd name="connsiteY9" fmla="*/ 448061 h 448061"/>
                <a:gd name="connsiteX10" fmla="*/ 13123 w 6156149"/>
                <a:gd name="connsiteY10" fmla="*/ 434938 h 448061"/>
                <a:gd name="connsiteX11" fmla="*/ 0 w 6156149"/>
                <a:gd name="connsiteY11" fmla="*/ 403255 h 448061"/>
                <a:gd name="connsiteX12" fmla="*/ 0 w 6156149"/>
                <a:gd name="connsiteY12" fmla="*/ 44806 h 44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6149" h="448061">
                  <a:moveTo>
                    <a:pt x="0" y="44806"/>
                  </a:moveTo>
                  <a:cubicBezTo>
                    <a:pt x="0" y="32923"/>
                    <a:pt x="4721" y="21526"/>
                    <a:pt x="13123" y="13123"/>
                  </a:cubicBezTo>
                  <a:cubicBezTo>
                    <a:pt x="21526" y="4720"/>
                    <a:pt x="32922" y="0"/>
                    <a:pt x="44806" y="0"/>
                  </a:cubicBezTo>
                  <a:lnTo>
                    <a:pt x="6111343" y="0"/>
                  </a:lnTo>
                  <a:cubicBezTo>
                    <a:pt x="6123226" y="0"/>
                    <a:pt x="6134623" y="4721"/>
                    <a:pt x="6143026" y="13123"/>
                  </a:cubicBezTo>
                  <a:cubicBezTo>
                    <a:pt x="6151429" y="21526"/>
                    <a:pt x="6156149" y="32922"/>
                    <a:pt x="6156149" y="44806"/>
                  </a:cubicBezTo>
                  <a:lnTo>
                    <a:pt x="6156149" y="403255"/>
                  </a:lnTo>
                  <a:cubicBezTo>
                    <a:pt x="6156149" y="415138"/>
                    <a:pt x="6151428" y="426535"/>
                    <a:pt x="6143026" y="434938"/>
                  </a:cubicBezTo>
                  <a:cubicBezTo>
                    <a:pt x="6134623" y="443341"/>
                    <a:pt x="6123227" y="448061"/>
                    <a:pt x="6111343" y="448061"/>
                  </a:cubicBezTo>
                  <a:lnTo>
                    <a:pt x="44806" y="448061"/>
                  </a:lnTo>
                  <a:cubicBezTo>
                    <a:pt x="32923" y="448061"/>
                    <a:pt x="21526" y="443340"/>
                    <a:pt x="13123" y="434938"/>
                  </a:cubicBezTo>
                  <a:cubicBezTo>
                    <a:pt x="4720" y="426535"/>
                    <a:pt x="0" y="415139"/>
                    <a:pt x="0" y="403255"/>
                  </a:cubicBezTo>
                  <a:lnTo>
                    <a:pt x="0" y="4480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08" tIns="20108" rIns="20108" bIns="2010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 5375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4240238">
              <a:off x="1000926" y="3934269"/>
              <a:ext cx="1774734" cy="10898"/>
            </a:xfrm>
            <a:custGeom>
              <a:avLst/>
              <a:gdLst>
                <a:gd name="connsiteX0" fmla="*/ 0 w 1774734"/>
                <a:gd name="connsiteY0" fmla="*/ 5449 h 10898"/>
                <a:gd name="connsiteX1" fmla="*/ 1774734 w 1774734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4734" h="10898">
                  <a:moveTo>
                    <a:pt x="0" y="5449"/>
                  </a:moveTo>
                  <a:lnTo>
                    <a:pt x="1774734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5698" tIns="-38919" rIns="855699" bIns="-389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182010" y="4570244"/>
              <a:ext cx="6156149" cy="413645"/>
            </a:xfrm>
            <a:custGeom>
              <a:avLst/>
              <a:gdLst>
                <a:gd name="connsiteX0" fmla="*/ 0 w 6156149"/>
                <a:gd name="connsiteY0" fmla="*/ 41365 h 413645"/>
                <a:gd name="connsiteX1" fmla="*/ 12116 w 6156149"/>
                <a:gd name="connsiteY1" fmla="*/ 12116 h 413645"/>
                <a:gd name="connsiteX2" fmla="*/ 41366 w 6156149"/>
                <a:gd name="connsiteY2" fmla="*/ 1 h 413645"/>
                <a:gd name="connsiteX3" fmla="*/ 6114784 w 6156149"/>
                <a:gd name="connsiteY3" fmla="*/ 0 h 413645"/>
                <a:gd name="connsiteX4" fmla="*/ 6144033 w 6156149"/>
                <a:gd name="connsiteY4" fmla="*/ 12116 h 413645"/>
                <a:gd name="connsiteX5" fmla="*/ 6156148 w 6156149"/>
                <a:gd name="connsiteY5" fmla="*/ 41366 h 413645"/>
                <a:gd name="connsiteX6" fmla="*/ 6156149 w 6156149"/>
                <a:gd name="connsiteY6" fmla="*/ 372280 h 413645"/>
                <a:gd name="connsiteX7" fmla="*/ 6144033 w 6156149"/>
                <a:gd name="connsiteY7" fmla="*/ 401529 h 413645"/>
                <a:gd name="connsiteX8" fmla="*/ 6114784 w 6156149"/>
                <a:gd name="connsiteY8" fmla="*/ 413645 h 413645"/>
                <a:gd name="connsiteX9" fmla="*/ 41365 w 6156149"/>
                <a:gd name="connsiteY9" fmla="*/ 413645 h 413645"/>
                <a:gd name="connsiteX10" fmla="*/ 12116 w 6156149"/>
                <a:gd name="connsiteY10" fmla="*/ 401529 h 413645"/>
                <a:gd name="connsiteX11" fmla="*/ 0 w 6156149"/>
                <a:gd name="connsiteY11" fmla="*/ 372280 h 413645"/>
                <a:gd name="connsiteX12" fmla="*/ 0 w 6156149"/>
                <a:gd name="connsiteY12" fmla="*/ 41365 h 41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6149" h="413645">
                  <a:moveTo>
                    <a:pt x="0" y="41365"/>
                  </a:moveTo>
                  <a:cubicBezTo>
                    <a:pt x="0" y="30394"/>
                    <a:pt x="4358" y="19873"/>
                    <a:pt x="12116" y="12116"/>
                  </a:cubicBezTo>
                  <a:cubicBezTo>
                    <a:pt x="19873" y="4359"/>
                    <a:pt x="30395" y="0"/>
                    <a:pt x="41366" y="1"/>
                  </a:cubicBezTo>
                  <a:lnTo>
                    <a:pt x="6114784" y="0"/>
                  </a:lnTo>
                  <a:cubicBezTo>
                    <a:pt x="6125755" y="0"/>
                    <a:pt x="6136276" y="4358"/>
                    <a:pt x="6144033" y="12116"/>
                  </a:cubicBezTo>
                  <a:cubicBezTo>
                    <a:pt x="6151790" y="19873"/>
                    <a:pt x="6156149" y="30395"/>
                    <a:pt x="6156148" y="41366"/>
                  </a:cubicBezTo>
                  <a:cubicBezTo>
                    <a:pt x="6156148" y="151671"/>
                    <a:pt x="6156149" y="261975"/>
                    <a:pt x="6156149" y="372280"/>
                  </a:cubicBezTo>
                  <a:cubicBezTo>
                    <a:pt x="6156149" y="383251"/>
                    <a:pt x="6151791" y="393772"/>
                    <a:pt x="6144033" y="401529"/>
                  </a:cubicBezTo>
                  <a:cubicBezTo>
                    <a:pt x="6136276" y="409286"/>
                    <a:pt x="6125754" y="413645"/>
                    <a:pt x="6114784" y="413645"/>
                  </a:cubicBezTo>
                  <a:lnTo>
                    <a:pt x="41365" y="413645"/>
                  </a:lnTo>
                  <a:cubicBezTo>
                    <a:pt x="30394" y="413645"/>
                    <a:pt x="19873" y="409287"/>
                    <a:pt x="12116" y="401529"/>
                  </a:cubicBezTo>
                  <a:cubicBezTo>
                    <a:pt x="4359" y="393772"/>
                    <a:pt x="0" y="383250"/>
                    <a:pt x="0" y="372280"/>
                  </a:cubicBezTo>
                  <a:lnTo>
                    <a:pt x="0" y="4136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00" tIns="19100" rIns="19100" bIns="1910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реализацию государственных полномочий органов опеки и попечительства в отношении несовершеннолетних 2798,8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4381370">
              <a:off x="799852" y="4170482"/>
              <a:ext cx="2244953" cy="10898"/>
            </a:xfrm>
            <a:custGeom>
              <a:avLst/>
              <a:gdLst>
                <a:gd name="connsiteX0" fmla="*/ 0 w 2244953"/>
                <a:gd name="connsiteY0" fmla="*/ 5449 h 10898"/>
                <a:gd name="connsiteX1" fmla="*/ 2244953 w 2244953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4953" h="10898">
                  <a:moveTo>
                    <a:pt x="0" y="5449"/>
                  </a:moveTo>
                  <a:lnTo>
                    <a:pt x="2244953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053" tIns="-50675" rIns="1079052" bIns="-5067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250082" y="5003946"/>
              <a:ext cx="6101331" cy="491091"/>
            </a:xfrm>
            <a:custGeom>
              <a:avLst/>
              <a:gdLst>
                <a:gd name="connsiteX0" fmla="*/ 0 w 6101331"/>
                <a:gd name="connsiteY0" fmla="*/ 49109 h 491091"/>
                <a:gd name="connsiteX1" fmla="*/ 14384 w 6101331"/>
                <a:gd name="connsiteY1" fmla="*/ 14384 h 491091"/>
                <a:gd name="connsiteX2" fmla="*/ 49109 w 6101331"/>
                <a:gd name="connsiteY2" fmla="*/ 0 h 491091"/>
                <a:gd name="connsiteX3" fmla="*/ 6052222 w 6101331"/>
                <a:gd name="connsiteY3" fmla="*/ 0 h 491091"/>
                <a:gd name="connsiteX4" fmla="*/ 6086947 w 6101331"/>
                <a:gd name="connsiteY4" fmla="*/ 14384 h 491091"/>
                <a:gd name="connsiteX5" fmla="*/ 6101331 w 6101331"/>
                <a:gd name="connsiteY5" fmla="*/ 49109 h 491091"/>
                <a:gd name="connsiteX6" fmla="*/ 6101331 w 6101331"/>
                <a:gd name="connsiteY6" fmla="*/ 441982 h 491091"/>
                <a:gd name="connsiteX7" fmla="*/ 6086947 w 6101331"/>
                <a:gd name="connsiteY7" fmla="*/ 476707 h 491091"/>
                <a:gd name="connsiteX8" fmla="*/ 6052222 w 6101331"/>
                <a:gd name="connsiteY8" fmla="*/ 491091 h 491091"/>
                <a:gd name="connsiteX9" fmla="*/ 49109 w 6101331"/>
                <a:gd name="connsiteY9" fmla="*/ 491091 h 491091"/>
                <a:gd name="connsiteX10" fmla="*/ 14384 w 6101331"/>
                <a:gd name="connsiteY10" fmla="*/ 476707 h 491091"/>
                <a:gd name="connsiteX11" fmla="*/ 0 w 6101331"/>
                <a:gd name="connsiteY11" fmla="*/ 441982 h 491091"/>
                <a:gd name="connsiteX12" fmla="*/ 0 w 6101331"/>
                <a:gd name="connsiteY12" fmla="*/ 49109 h 49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331" h="491091">
                  <a:moveTo>
                    <a:pt x="0" y="49109"/>
                  </a:moveTo>
                  <a:cubicBezTo>
                    <a:pt x="0" y="36084"/>
                    <a:pt x="5174" y="23593"/>
                    <a:pt x="14384" y="14384"/>
                  </a:cubicBezTo>
                  <a:cubicBezTo>
                    <a:pt x="23594" y="5174"/>
                    <a:pt x="36085" y="0"/>
                    <a:pt x="49109" y="0"/>
                  </a:cubicBezTo>
                  <a:lnTo>
                    <a:pt x="6052222" y="0"/>
                  </a:lnTo>
                  <a:cubicBezTo>
                    <a:pt x="6065247" y="0"/>
                    <a:pt x="6077738" y="5174"/>
                    <a:pt x="6086947" y="14384"/>
                  </a:cubicBezTo>
                  <a:cubicBezTo>
                    <a:pt x="6096157" y="23594"/>
                    <a:pt x="6101331" y="36085"/>
                    <a:pt x="6101331" y="49109"/>
                  </a:cubicBezTo>
                  <a:lnTo>
                    <a:pt x="6101331" y="441982"/>
                  </a:lnTo>
                  <a:cubicBezTo>
                    <a:pt x="6101331" y="455007"/>
                    <a:pt x="6096157" y="467498"/>
                    <a:pt x="6086947" y="476707"/>
                  </a:cubicBezTo>
                  <a:cubicBezTo>
                    <a:pt x="6077737" y="485917"/>
                    <a:pt x="6065246" y="491091"/>
                    <a:pt x="6052222" y="491091"/>
                  </a:cubicBezTo>
                  <a:lnTo>
                    <a:pt x="49109" y="491091"/>
                  </a:lnTo>
                  <a:cubicBezTo>
                    <a:pt x="36084" y="491091"/>
                    <a:pt x="23593" y="485917"/>
                    <a:pt x="14384" y="476707"/>
                  </a:cubicBezTo>
                  <a:cubicBezTo>
                    <a:pt x="5174" y="467497"/>
                    <a:pt x="0" y="455006"/>
                    <a:pt x="0" y="441982"/>
                  </a:cubicBezTo>
                  <a:lnTo>
                    <a:pt x="0" y="4910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9" tIns="21369" rIns="21369" bIns="213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7539,7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 rot="4651503">
              <a:off x="528385" y="4424774"/>
              <a:ext cx="2719921" cy="10898"/>
            </a:xfrm>
            <a:custGeom>
              <a:avLst/>
              <a:gdLst>
                <a:gd name="connsiteX0" fmla="*/ 0 w 2719921"/>
                <a:gd name="connsiteY0" fmla="*/ 5449 h 10898"/>
                <a:gd name="connsiteX1" fmla="*/ 2719921 w 2719921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9921" h="10898">
                  <a:moveTo>
                    <a:pt x="0" y="5449"/>
                  </a:moveTo>
                  <a:lnTo>
                    <a:pt x="2719921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4662" tIns="-62549" rIns="1304662" bIns="-6255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182114" y="5547700"/>
              <a:ext cx="6124770" cy="420752"/>
            </a:xfrm>
            <a:custGeom>
              <a:avLst/>
              <a:gdLst>
                <a:gd name="connsiteX0" fmla="*/ 0 w 6124770"/>
                <a:gd name="connsiteY0" fmla="*/ 42075 h 420752"/>
                <a:gd name="connsiteX1" fmla="*/ 12324 w 6124770"/>
                <a:gd name="connsiteY1" fmla="*/ 12323 h 420752"/>
                <a:gd name="connsiteX2" fmla="*/ 42076 w 6124770"/>
                <a:gd name="connsiteY2" fmla="*/ 0 h 420752"/>
                <a:gd name="connsiteX3" fmla="*/ 6082695 w 6124770"/>
                <a:gd name="connsiteY3" fmla="*/ 0 h 420752"/>
                <a:gd name="connsiteX4" fmla="*/ 6112447 w 6124770"/>
                <a:gd name="connsiteY4" fmla="*/ 12324 h 420752"/>
                <a:gd name="connsiteX5" fmla="*/ 6124770 w 6124770"/>
                <a:gd name="connsiteY5" fmla="*/ 42076 h 420752"/>
                <a:gd name="connsiteX6" fmla="*/ 6124770 w 6124770"/>
                <a:gd name="connsiteY6" fmla="*/ 378677 h 420752"/>
                <a:gd name="connsiteX7" fmla="*/ 6112447 w 6124770"/>
                <a:gd name="connsiteY7" fmla="*/ 408429 h 420752"/>
                <a:gd name="connsiteX8" fmla="*/ 6082695 w 6124770"/>
                <a:gd name="connsiteY8" fmla="*/ 420752 h 420752"/>
                <a:gd name="connsiteX9" fmla="*/ 42075 w 6124770"/>
                <a:gd name="connsiteY9" fmla="*/ 420752 h 420752"/>
                <a:gd name="connsiteX10" fmla="*/ 12323 w 6124770"/>
                <a:gd name="connsiteY10" fmla="*/ 408428 h 420752"/>
                <a:gd name="connsiteX11" fmla="*/ 0 w 6124770"/>
                <a:gd name="connsiteY11" fmla="*/ 378676 h 420752"/>
                <a:gd name="connsiteX12" fmla="*/ 0 w 6124770"/>
                <a:gd name="connsiteY12" fmla="*/ 42075 h 4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4770" h="420752">
                  <a:moveTo>
                    <a:pt x="0" y="42075"/>
                  </a:moveTo>
                  <a:cubicBezTo>
                    <a:pt x="0" y="30916"/>
                    <a:pt x="4433" y="20214"/>
                    <a:pt x="12324" y="12323"/>
                  </a:cubicBezTo>
                  <a:cubicBezTo>
                    <a:pt x="20215" y="4432"/>
                    <a:pt x="30917" y="0"/>
                    <a:pt x="42076" y="0"/>
                  </a:cubicBezTo>
                  <a:lnTo>
                    <a:pt x="6082695" y="0"/>
                  </a:lnTo>
                  <a:cubicBezTo>
                    <a:pt x="6093854" y="0"/>
                    <a:pt x="6104556" y="4433"/>
                    <a:pt x="6112447" y="12324"/>
                  </a:cubicBezTo>
                  <a:cubicBezTo>
                    <a:pt x="6120338" y="20215"/>
                    <a:pt x="6124770" y="30917"/>
                    <a:pt x="6124770" y="42076"/>
                  </a:cubicBezTo>
                  <a:lnTo>
                    <a:pt x="6124770" y="378677"/>
                  </a:lnTo>
                  <a:cubicBezTo>
                    <a:pt x="6124770" y="389836"/>
                    <a:pt x="6120337" y="400538"/>
                    <a:pt x="6112447" y="408429"/>
                  </a:cubicBezTo>
                  <a:cubicBezTo>
                    <a:pt x="6104556" y="416320"/>
                    <a:pt x="6093854" y="420752"/>
                    <a:pt x="6082695" y="420752"/>
                  </a:cubicBezTo>
                  <a:lnTo>
                    <a:pt x="42075" y="420752"/>
                  </a:lnTo>
                  <a:cubicBezTo>
                    <a:pt x="30916" y="420752"/>
                    <a:pt x="20214" y="416319"/>
                    <a:pt x="12323" y="408428"/>
                  </a:cubicBezTo>
                  <a:cubicBezTo>
                    <a:pt x="4432" y="400537"/>
                    <a:pt x="0" y="389835"/>
                    <a:pt x="0" y="378676"/>
                  </a:cubicBezTo>
                  <a:lnTo>
                    <a:pt x="0" y="4207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08" tIns="19308" rIns="19308" bIns="1930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19248,2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 rot="4721393">
              <a:off x="267973" y="4715124"/>
              <a:ext cx="3300499" cy="10898"/>
            </a:xfrm>
            <a:custGeom>
              <a:avLst/>
              <a:gdLst>
                <a:gd name="connsiteX0" fmla="*/ 0 w 3300499"/>
                <a:gd name="connsiteY0" fmla="*/ 5449 h 10898"/>
                <a:gd name="connsiteX1" fmla="*/ 3300499 w 3300499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0499" h="10898">
                  <a:moveTo>
                    <a:pt x="0" y="5449"/>
                  </a:moveTo>
                  <a:lnTo>
                    <a:pt x="3300499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0436" tIns="-77064" rIns="1580438" bIns="-7706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241868" y="6064602"/>
              <a:ext cx="6124770" cy="548345"/>
            </a:xfrm>
            <a:custGeom>
              <a:avLst/>
              <a:gdLst>
                <a:gd name="connsiteX0" fmla="*/ 0 w 6124770"/>
                <a:gd name="connsiteY0" fmla="*/ 54835 h 548345"/>
                <a:gd name="connsiteX1" fmla="*/ 16061 w 6124770"/>
                <a:gd name="connsiteY1" fmla="*/ 16061 h 548345"/>
                <a:gd name="connsiteX2" fmla="*/ 54835 w 6124770"/>
                <a:gd name="connsiteY2" fmla="*/ 0 h 548345"/>
                <a:gd name="connsiteX3" fmla="*/ 6069935 w 6124770"/>
                <a:gd name="connsiteY3" fmla="*/ 0 h 548345"/>
                <a:gd name="connsiteX4" fmla="*/ 6108709 w 6124770"/>
                <a:gd name="connsiteY4" fmla="*/ 16061 h 548345"/>
                <a:gd name="connsiteX5" fmla="*/ 6124770 w 6124770"/>
                <a:gd name="connsiteY5" fmla="*/ 54835 h 548345"/>
                <a:gd name="connsiteX6" fmla="*/ 6124770 w 6124770"/>
                <a:gd name="connsiteY6" fmla="*/ 493510 h 548345"/>
                <a:gd name="connsiteX7" fmla="*/ 6108709 w 6124770"/>
                <a:gd name="connsiteY7" fmla="*/ 532284 h 548345"/>
                <a:gd name="connsiteX8" fmla="*/ 6069935 w 6124770"/>
                <a:gd name="connsiteY8" fmla="*/ 548345 h 548345"/>
                <a:gd name="connsiteX9" fmla="*/ 54835 w 6124770"/>
                <a:gd name="connsiteY9" fmla="*/ 548345 h 548345"/>
                <a:gd name="connsiteX10" fmla="*/ 16061 w 6124770"/>
                <a:gd name="connsiteY10" fmla="*/ 532284 h 548345"/>
                <a:gd name="connsiteX11" fmla="*/ 0 w 6124770"/>
                <a:gd name="connsiteY11" fmla="*/ 493510 h 548345"/>
                <a:gd name="connsiteX12" fmla="*/ 0 w 6124770"/>
                <a:gd name="connsiteY12" fmla="*/ 54835 h 5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4770" h="548345">
                  <a:moveTo>
                    <a:pt x="0" y="54835"/>
                  </a:moveTo>
                  <a:cubicBezTo>
                    <a:pt x="0" y="40292"/>
                    <a:pt x="5777" y="26344"/>
                    <a:pt x="16061" y="16061"/>
                  </a:cubicBezTo>
                  <a:cubicBezTo>
                    <a:pt x="26345" y="5777"/>
                    <a:pt x="40292" y="0"/>
                    <a:pt x="54835" y="0"/>
                  </a:cubicBezTo>
                  <a:lnTo>
                    <a:pt x="6069935" y="0"/>
                  </a:lnTo>
                  <a:cubicBezTo>
                    <a:pt x="6084478" y="0"/>
                    <a:pt x="6098426" y="5777"/>
                    <a:pt x="6108709" y="16061"/>
                  </a:cubicBezTo>
                  <a:cubicBezTo>
                    <a:pt x="6118993" y="26345"/>
                    <a:pt x="6124770" y="40292"/>
                    <a:pt x="6124770" y="54835"/>
                  </a:cubicBezTo>
                  <a:lnTo>
                    <a:pt x="6124770" y="493510"/>
                  </a:lnTo>
                  <a:cubicBezTo>
                    <a:pt x="6124770" y="508053"/>
                    <a:pt x="6118993" y="522001"/>
                    <a:pt x="6108709" y="532284"/>
                  </a:cubicBezTo>
                  <a:cubicBezTo>
                    <a:pt x="6098425" y="542568"/>
                    <a:pt x="6084478" y="548345"/>
                    <a:pt x="6069935" y="548345"/>
                  </a:cubicBezTo>
                  <a:lnTo>
                    <a:pt x="54835" y="548345"/>
                  </a:lnTo>
                  <a:cubicBezTo>
                    <a:pt x="40292" y="548345"/>
                    <a:pt x="26344" y="542568"/>
                    <a:pt x="16061" y="532284"/>
                  </a:cubicBezTo>
                  <a:cubicBezTo>
                    <a:pt x="5777" y="522000"/>
                    <a:pt x="0" y="508053"/>
                    <a:pt x="0" y="493510"/>
                  </a:cubicBezTo>
                  <a:lnTo>
                    <a:pt x="0" y="5483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3045" tIns="23045" rIns="23045" bIns="2304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районов </a:t>
              </a:r>
              <a:r>
                <a:rPr lang="ru-RU" sz="11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социальной поддержке детей, оставшихся без попечения родителей, и лиц, принявших на воспитание в семью детей, оставшихся без попечения родителей 26606,3 тыс.рублей</a:t>
              </a:r>
              <a:endParaRPr lang="ru-RU" sz="11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БЮДЖЕТА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458200" cy="264320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какие цели расходуются средства бюджета?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 и др.) и органов местного самоуправления;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социальную поддержку населения, развитие физкультуры и спорта;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дорожное хозяйство (дорожные фонды) и жилищно-коммунального хозяйство;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E6DD-82BE-4EF9-BD54-D5671104E1C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53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Партизанского муниципального района,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</a:p>
        </p:txBody>
      </p:sp>
      <p:pic>
        <p:nvPicPr>
          <p:cNvPr id="1946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62650"/>
            <a:ext cx="803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5938838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5981700"/>
            <a:ext cx="7461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75" y="5981700"/>
            <a:ext cx="7953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9113" y="5926138"/>
            <a:ext cx="8842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1050" y="5915025"/>
            <a:ext cx="10779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80963"/>
            <a:ext cx="8288338" cy="9382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расходов бюджета Партизанского муниципального район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2021 год</a:t>
            </a:r>
          </a:p>
        </p:txBody>
      </p:sp>
      <p:pic>
        <p:nvPicPr>
          <p:cNvPr id="20483" name="Picture 7" descr="Физ-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3" y="1203325"/>
            <a:ext cx="717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1211263"/>
            <a:ext cx="719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00" y="1192213"/>
            <a:ext cx="7207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МБ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3688" y="1193800"/>
            <a:ext cx="687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на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75" y="1192213"/>
            <a:ext cx="647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5" descr="на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75" y="1201738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6" descr="ОБРАЗОВА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6750" y="1193800"/>
            <a:ext cx="717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Общегос-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225" y="1177925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СМ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2775" y="1227138"/>
            <a:ext cx="6477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9" descr="Соц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0775" y="1193800"/>
            <a:ext cx="7889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21"/>
          <p:cNvSpPr txBox="1">
            <a:spLocks noChangeArrowheads="1"/>
          </p:cNvSpPr>
          <p:nvPr/>
        </p:nvSpPr>
        <p:spPr bwMode="auto">
          <a:xfrm>
            <a:off x="90488" y="1920875"/>
            <a:ext cx="1079500" cy="3683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20494" name="Text Box 26"/>
          <p:cNvSpPr txBox="1">
            <a:spLocks noChangeArrowheads="1"/>
          </p:cNvSpPr>
          <p:nvPr/>
        </p:nvSpPr>
        <p:spPr bwMode="auto">
          <a:xfrm>
            <a:off x="676275" y="24336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5" name="Text Box 28"/>
          <p:cNvSpPr txBox="1">
            <a:spLocks noChangeArrowheads="1"/>
          </p:cNvSpPr>
          <p:nvPr/>
        </p:nvSpPr>
        <p:spPr bwMode="auto">
          <a:xfrm>
            <a:off x="1608138" y="1925638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0496" name="Text Box 33"/>
          <p:cNvSpPr txBox="1">
            <a:spLocks noChangeArrowheads="1"/>
          </p:cNvSpPr>
          <p:nvPr/>
        </p:nvSpPr>
        <p:spPr bwMode="auto">
          <a:xfrm>
            <a:off x="2276475" y="2501900"/>
            <a:ext cx="1214438" cy="5064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0497" name="Text Box 36"/>
          <p:cNvSpPr txBox="1">
            <a:spLocks noChangeArrowheads="1"/>
          </p:cNvSpPr>
          <p:nvPr/>
        </p:nvSpPr>
        <p:spPr bwMode="auto">
          <a:xfrm>
            <a:off x="3057525" y="1933575"/>
            <a:ext cx="1006475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0498" name="Text Box 39"/>
          <p:cNvSpPr txBox="1">
            <a:spLocks noChangeArrowheads="1"/>
          </p:cNvSpPr>
          <p:nvPr/>
        </p:nvSpPr>
        <p:spPr bwMode="auto">
          <a:xfrm>
            <a:off x="3854450" y="2501900"/>
            <a:ext cx="114935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0499" name="Text Box 42"/>
          <p:cNvSpPr txBox="1">
            <a:spLocks noChangeArrowheads="1"/>
          </p:cNvSpPr>
          <p:nvPr/>
        </p:nvSpPr>
        <p:spPr bwMode="auto">
          <a:xfrm>
            <a:off x="4816475" y="1944688"/>
            <a:ext cx="1150938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0500" name="Text Box 43"/>
          <p:cNvSpPr txBox="1">
            <a:spLocks noChangeArrowheads="1"/>
          </p:cNvSpPr>
          <p:nvPr/>
        </p:nvSpPr>
        <p:spPr bwMode="auto">
          <a:xfrm>
            <a:off x="5729288" y="2525713"/>
            <a:ext cx="115093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0501" name="Text Box 46"/>
          <p:cNvSpPr txBox="1">
            <a:spLocks noChangeArrowheads="1"/>
          </p:cNvSpPr>
          <p:nvPr/>
        </p:nvSpPr>
        <p:spPr bwMode="auto">
          <a:xfrm>
            <a:off x="6700838" y="1995488"/>
            <a:ext cx="129698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0502" name="Text Box 50"/>
          <p:cNvSpPr txBox="1">
            <a:spLocks noChangeArrowheads="1"/>
          </p:cNvSpPr>
          <p:nvPr/>
        </p:nvSpPr>
        <p:spPr bwMode="auto">
          <a:xfrm>
            <a:off x="7769225" y="2530475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60043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том числе, выделяются: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общее образование;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7205" y="4269065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Полный  перечень разделов и подразделов классификации расходов  бюджетов  приведен в статье 21 Бюджетного кодекса Российской      Федерации</a:t>
            </a:r>
          </a:p>
          <a:p>
            <a:pPr>
              <a:defRPr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9588" y="1681163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1425" y="1681163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1952625" y="1677988"/>
            <a:ext cx="0" cy="255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6238" y="1714500"/>
            <a:ext cx="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3490913" y="1716088"/>
            <a:ext cx="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4352925" y="1716088"/>
            <a:ext cx="0" cy="79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300663" y="1730375"/>
            <a:ext cx="0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280150" y="1684338"/>
            <a:ext cx="0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6" idx="2"/>
          </p:cNvCxnSpPr>
          <p:nvPr/>
        </p:nvCxnSpPr>
        <p:spPr>
          <a:xfrm>
            <a:off x="7304088" y="1719263"/>
            <a:ext cx="0" cy="20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31200" y="1671638"/>
            <a:ext cx="15875" cy="858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534400" y="6364288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24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92100"/>
            <a:ext cx="8786874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принципы формирования бюджета Партизанского муниципального района на 2021 год и на плановый период 2022 и 2023 годов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проведение эффективной бюджетной политики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формирование устойчивой собственной доходной базы и создание стимулов по ее наращиванию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сбалансированности бюджета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программно-целевой метод бюджетного планирования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в полном объеме социальных обязательств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92100"/>
            <a:ext cx="7972452" cy="113663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ДИНАМИКА РАСХОДОВ БЮДЖЕТА ПАРТИЗАНСКОГО МУНИЦИПАЛЬНОГО РАЙОНА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ЗА 2017-2023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ГОДЫ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                                                           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тыс.рублей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2870200"/>
          <a:ext cx="4038600" cy="1985963"/>
        </p:xfrm>
        <a:graphic>
          <a:graphicData uri="http://schemas.openxmlformats.org/presentationml/2006/ole">
            <p:oleObj spid="_x0000_s23554" name="Диаграмма" r:id="rId3" imgW="8229600" imgH="4047934" progId="MSGraph.Chart.8">
              <p:embed followColorScheme="full"/>
            </p:oleObj>
          </a:graphicData>
        </a:graphic>
      </p:graphicFrame>
      <p:graphicFrame>
        <p:nvGraphicFramePr>
          <p:cNvPr id="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3075" y="1384300"/>
          <a:ext cx="83185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100"/>
            <a:ext cx="8401080" cy="1279512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Расходы районного бюджета Партизанского муниципального района в 2021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1 220 640,27 тыс.рублей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Социально-ориентированный бюджет –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бюджет для граждан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</p:nvPr>
        </p:nvGraphicFramePr>
        <p:xfrm>
          <a:off x="642910" y="2071678"/>
          <a:ext cx="82153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2" name="Picture 8" descr="https://image.jimcdn.com/app/cms/image/transf/dimension=271x10000:format=gif/path/sd39ba6097db72266/image/i09330b25bfa59522/version/1460131807/im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2060848"/>
            <a:ext cx="2581275" cy="1371601"/>
          </a:xfrm>
          <a:prstGeom prst="rect">
            <a:avLst/>
          </a:prstGeom>
          <a:noFill/>
        </p:spPr>
      </p:pic>
      <p:pic>
        <p:nvPicPr>
          <p:cNvPr id="175110" name="Picture 6" descr="http://ostrogadm.ru/photosnews/1120/s52839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653136"/>
            <a:ext cx="2880320" cy="1728192"/>
          </a:xfrm>
          <a:prstGeom prst="rect">
            <a:avLst/>
          </a:prstGeom>
          <a:noFill/>
        </p:spPr>
      </p:pic>
      <p:pic>
        <p:nvPicPr>
          <p:cNvPr id="175108" name="Picture 4" descr="https://otvetprost.com/files/detskij_sad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3333803" cy="2088233"/>
          </a:xfrm>
          <a:prstGeom prst="rect">
            <a:avLst/>
          </a:prstGeom>
          <a:noFill/>
        </p:spPr>
      </p:pic>
      <p:pic>
        <p:nvPicPr>
          <p:cNvPr id="175106" name="Picture 2" descr="http://shoolkochetovka.narod.ru/dop.ob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7"/>
            <a:ext cx="2695979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1187624" y="115888"/>
            <a:ext cx="7488832" cy="144090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Муниципальная программа "Развитие образования Партизанского муниципального района"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 2018-2022 годы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683568" y="1988840"/>
          <a:ext cx="7560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rubtsovsk.org/sites/default/files/users/publicator/2020/02/8a94a952b03fad4848c26c4ec9d40a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61048"/>
            <a:ext cx="2880320" cy="1914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Муниципальная программа "Развитие культуры Партизанского муниципального района"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 2021-2027 годы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403648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8180" name="Picture 4" descr="http://s53.radikal.ru/i140/0910/6f/30988ebcbf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861048"/>
            <a:ext cx="2794339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42852"/>
          <a:ext cx="8738885" cy="658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://go3.imgsmail.ru/imgpreview?key=41a7fbc48e47d22c&amp;mb=imgdb_preview_159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1429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eoonly.ru/wp-content/uploads/2011/10/dengi1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00504"/>
            <a:ext cx="3211514" cy="2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C4881-B020-4CF6-B4C2-5659176A0A15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775" y="403225"/>
            <a:ext cx="8947150" cy="461665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Партизанского муниципального района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54000" y="1190625"/>
            <a:ext cx="407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15747" y="1139035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531779" y="893131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Муниципальные программы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Партизанского муниципального района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2021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</a:t>
            </a: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905000"/>
          <a:ext cx="8115328" cy="459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100"/>
            <a:ext cx="8258204" cy="650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357188"/>
          <a:ext cx="8329612" cy="56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285750"/>
          <a:ext cx="8329612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46" y="151792"/>
            <a:ext cx="8458200" cy="744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286520"/>
            <a:ext cx="400024" cy="476250"/>
          </a:xfrm>
        </p:spPr>
        <p:txBody>
          <a:bodyPr/>
          <a:lstStyle/>
          <a:p>
            <a:pPr>
              <a:defRPr/>
            </a:pPr>
            <a:fld id="{A6A3F976-D785-4B4A-B14F-7768225F85D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625" y="857250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1500188"/>
            <a:ext cx="8501063" cy="500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063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3357563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625" y="264318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625" y="407193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625" y="4714875"/>
            <a:ext cx="8501063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625" y="5143500"/>
            <a:ext cx="84296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25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5DA02-8388-48FA-B54D-E6F175F97D53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12738" y="150813"/>
            <a:ext cx="8564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Непрограммные направления деятельности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Партизанского муниципального района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39552" y="1556792"/>
            <a:ext cx="772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направления финансирования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908720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129 567 тыс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04864"/>
            <a:ext cx="264481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представительного органа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24944"/>
            <a:ext cx="194421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7 620,9 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1041431" cy="7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4005064"/>
            <a:ext cx="2304256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администрацией Партизанского муниципального района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996952"/>
            <a:ext cx="21431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64 762,7 тыс.рублей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01008"/>
            <a:ext cx="997094" cy="9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72200" y="2204864"/>
            <a:ext cx="19162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060848"/>
            <a:ext cx="928694" cy="8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79912" y="2204864"/>
            <a:ext cx="235745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2996952"/>
            <a:ext cx="178677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4437112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переданных полномочий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1920" y="5229200"/>
            <a:ext cx="216024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4293096"/>
            <a:ext cx="244441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 полномочий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9769" y="5301208"/>
            <a:ext cx="186980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57 190,3 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5229200"/>
            <a:ext cx="199195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2 987,2 тыс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Основные параметры социально-экономического развития Партизанского муниципального района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5"/>
          <a:ext cx="8856983" cy="536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824"/>
                <a:gridCol w="977719"/>
                <a:gridCol w="1092744"/>
                <a:gridCol w="1035232"/>
                <a:gridCol w="1035232"/>
                <a:gridCol w="1035232"/>
              </a:tblGrid>
              <a:tr h="11158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прогноз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633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тыс.человек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29,420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29,414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29,399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29,445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29,484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520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в среднем за год, в % к предыдущему периоду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266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организаций, рублей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31604,4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32452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34257,3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35876,6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37103,9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230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занятых в экономике, тыс.человек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тыс.человек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0,216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0,545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0,401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0,308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0,279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520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Реальные располагаемые денежные доходы населения, в % к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520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Величина прожиточного минимума (в среднем на душу населения), руб. в месяц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13270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14113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14560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14880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6632"/>
          <a:ext cx="8784975" cy="6552733"/>
        </p:xfrm>
        <a:graphic>
          <a:graphicData uri="http://schemas.openxmlformats.org/drawingml/2006/table">
            <a:tbl>
              <a:tblPr/>
              <a:tblGrid>
                <a:gridCol w="6064401"/>
                <a:gridCol w="742293"/>
                <a:gridCol w="745795"/>
                <a:gridCol w="616243"/>
                <a:gridCol w="616243"/>
              </a:tblGrid>
              <a:tr h="30244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bg2"/>
                          </a:solidFill>
                          <a:latin typeface="Tahoma" pitchFamily="34" charset="0"/>
                          <a:cs typeface="Tahoma" pitchFamily="34" charset="0"/>
                        </a:rPr>
                        <a:t>Расходы бюджета Партизанского муниципального района в расчете на 1 человека</a:t>
                      </a: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bg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Сумма     (тыс.рублей)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(факт)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(план)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39,62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41,52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32,43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33,21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3,97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3,50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3,48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3,48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5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1,64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1,66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1,29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1,25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1,26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5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</a:t>
                      </a:r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пожарная безопасность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1,66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7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2,78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7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Жилищное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88640"/>
          <a:ext cx="8715436" cy="6260591"/>
        </p:xfrm>
        <a:graphic>
          <a:graphicData uri="http://schemas.openxmlformats.org/drawingml/2006/table">
            <a:tbl>
              <a:tblPr/>
              <a:tblGrid>
                <a:gridCol w="6074502"/>
                <a:gridCol w="659357"/>
                <a:gridCol w="747037"/>
                <a:gridCol w="617270"/>
                <a:gridCol w="617270"/>
              </a:tblGrid>
              <a:tr h="25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24,32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28,63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22,73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23,62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5,77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5,78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5,87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6,11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16,14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20,41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14,56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15,18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2,20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1,81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8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2,43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2,28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2,29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1,85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1,83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1,71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Периодическая печать и издательство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3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smtClean="0">
                          <a:solidFill>
                            <a:schemeClr val="bg2"/>
                          </a:solidFill>
                          <a:latin typeface="Times New Roman"/>
                        </a:rPr>
                        <a:t>0,95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Поддержка местных инициатив в 2021 году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(Инициативное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бюджетирование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3529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Что можно предложить </a:t>
            </a:r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строительство (реконструкция), ремонт и благоустройство объектов инфраструктуры муниципальной собственности, в том числе: благоустройство придомовой территории, приобретение (установка) детских и спортивных площадок, уличных тренажеров и спортивного инвентаря, хоккейных и спортивных коробок, горок, автомобильных парковок и остановок, столбов, фонарей для освещения улиц, колодцев, скважин, памятных знаков и мемориальных досок, сцены, пешеходных мостов и дорожек (тротуаров), малых архитектурных форм, громкоговорителей, средств видеонаблюдения и связи, ограждений, лотков для отвода сточных вод, благоустройство кладбищ, парковых зон и скверов.</a:t>
            </a:r>
          </a:p>
          <a:p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Требования к проектам</a:t>
            </a:r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проект должен быть направлен на решение вопросов местного значения Партизанского муниципального района;</a:t>
            </a:r>
          </a:p>
          <a:p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паспорт проекта должен быть составлен по форме согласно приложению № 1 к Порядку проведения конкурса проектов, инициируемых жителями муниципальных образований Приморского края, по решению вопросов местного значения;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проект должен быть реализован в течение финансового года - </a:t>
            </a:r>
            <a:r>
              <a:rPr lang="ru-RU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года</a:t>
            </a:r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предоставления гранта.</a:t>
            </a:r>
          </a:p>
          <a:p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Ссылка на постановление </a:t>
            </a:r>
            <a:r>
              <a:rPr lang="en-US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2"/>
              </a:rPr>
              <a:t>https://ebudget.primorsky.ru/Show/Content/2300</a:t>
            </a:r>
            <a:endParaRPr lang="ru-RU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Порядки подачи заявок по сельским поселениям, входящим в состав Партизанского муниципального района, находятся на сайте администрации Партизанского муниципального района во вкладке «Поддержка местных инициатив»</a:t>
            </a:r>
          </a:p>
          <a:p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Как подать заявку</a:t>
            </a:r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на сайте министерства финансов Приморского края перейти на вкладку «Инициативное </a:t>
            </a:r>
            <a:r>
              <a:rPr lang="ru-RU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бюджетирование</a:t>
            </a:r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»/ «Твой проект» и подать заявку на реализацию проекта.</a:t>
            </a:r>
          </a:p>
          <a:p>
            <a:endParaRPr lang="ru-RU" sz="1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sz="1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08921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5448300" cy="576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3203848" cy="42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3" y="4048020"/>
            <a:ext cx="3203848" cy="280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7" name="Picture 5" descr="https://misanec.ru/wp-content/uploads/2016/09/dvorovaya-territor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6632"/>
            <a:ext cx="3203848" cy="1842213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7504" y="0"/>
            <a:ext cx="8445624" cy="836712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Реализация инициативных </a:t>
            </a:r>
            <a:b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проектов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92100"/>
            <a:ext cx="5338936" cy="2272804"/>
          </a:xfrm>
        </p:spPr>
        <p:txBody>
          <a:bodyPr/>
          <a:lstStyle/>
          <a:p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Рейтинге муниципальных образований Приморского края по уровню открытости бюджетных данных (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этап) в 2020 году у Партизанского муниципального района 1 место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результатам комплексной оценки качества управления бюджетным процессом за 2019 год Партизанскому муниципальному району присвоена  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Степень качества управления бюджетным процессом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144" y="3140968"/>
            <a:ext cx="300833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116" y="260649"/>
            <a:ext cx="26453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4875"/>
            <a:ext cx="8496300" cy="617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Текст 2"/>
          <p:cNvSpPr>
            <a:spLocks noGrp="1"/>
          </p:cNvSpPr>
          <p:nvPr>
            <p:ph type="body" sz="quarter" idx="13"/>
          </p:nvPr>
        </p:nvSpPr>
        <p:spPr>
          <a:xfrm>
            <a:off x="428596" y="500042"/>
            <a:ext cx="8391554" cy="1001701"/>
          </a:xfrm>
        </p:spPr>
        <p:txBody>
          <a:bodyPr/>
          <a:lstStyle/>
          <a:p>
            <a:pPr algn="ctr" eaLnBrk="1" hangingPunct="1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000" dirty="0" smtClean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Финансовое управление администрации Партизанского муниципального района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Адрес: 692962  Приморский край, Партизанский район,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с.Владимиро-Александровское,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ул. Комсомольская, 45А.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тел./факс 8(42365) 21-1-58; 21- 4 -12 </a:t>
            </a:r>
          </a:p>
          <a:p>
            <a:pPr eaLnBrk="1" hangingPunct="1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hlinkClick r:id="rId2"/>
              </a:rPr>
              <a:t>Fin650@primorsky.ru</a:t>
            </a:r>
            <a:endParaRPr lang="ru-RU" dirty="0" smtClean="0"/>
          </a:p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7C944E9-549C-42E9-8965-DA4FCAE49DAE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72528" y="6215082"/>
            <a:ext cx="328586" cy="476250"/>
          </a:xfrm>
        </p:spPr>
        <p:txBody>
          <a:bodyPr/>
          <a:lstStyle/>
          <a:p>
            <a:pPr>
              <a:defRPr/>
            </a:pPr>
            <a:fld id="{99560E3F-4EC2-493C-B145-E0066AD63C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85725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Что такое бюджет? Какие бывают бюджеты?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34853" y="1024240"/>
            <a:ext cx="3935393" cy="9029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публично-правовых образований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организаций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263" y="4321175"/>
            <a:ext cx="2376487" cy="17494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Российской Федерации </a:t>
            </a:r>
            <a:r>
              <a:rPr lang="ru-RU" sz="1400" dirty="0">
                <a:solidFill>
                  <a:schemeClr val="tx1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2450" y="4341813"/>
            <a:ext cx="3032125" cy="19447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Субъектов Российской Федерации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038" y="4357688"/>
            <a:ext cx="2479675" cy="17478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Муниципальных образований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2150" y="3495675"/>
            <a:ext cx="4763" cy="84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502150" y="3495675"/>
            <a:ext cx="3133725" cy="862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flipH="1">
            <a:off x="1638300" y="3495675"/>
            <a:ext cx="2863850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0"/>
          </p:cNvCxnSpPr>
          <p:nvPr/>
        </p:nvCxnSpPr>
        <p:spPr>
          <a:xfrm>
            <a:off x="4502150" y="1927225"/>
            <a:ext cx="0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9" idx="0"/>
          </p:cNvCxnSpPr>
          <p:nvPr/>
        </p:nvCxnSpPr>
        <p:spPr>
          <a:xfrm>
            <a:off x="4502150" y="1927225"/>
            <a:ext cx="2740025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8" idx="0"/>
          </p:cNvCxnSpPr>
          <p:nvPr/>
        </p:nvCxnSpPr>
        <p:spPr>
          <a:xfrm flipH="1">
            <a:off x="1671638" y="1927225"/>
            <a:ext cx="2830512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ая прямоугольная выноска 42"/>
          <p:cNvSpPr/>
          <p:nvPr/>
        </p:nvSpPr>
        <p:spPr>
          <a:xfrm>
            <a:off x="107950" y="1539875"/>
            <a:ext cx="2392363" cy="496888"/>
          </a:xfrm>
          <a:prstGeom prst="wedgeRoundRectCallout">
            <a:avLst>
              <a:gd name="adj1" fmla="val 50709"/>
              <a:gd name="adj2" fmla="val -110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Со старонормандского </a:t>
            </a:r>
            <a:r>
              <a:rPr lang="en-US" sz="1200" dirty="0">
                <a:solidFill>
                  <a:schemeClr val="tx1"/>
                </a:solidFill>
              </a:rPr>
              <a:t>buogette – </a:t>
            </a:r>
            <a:r>
              <a:rPr lang="ru-RU" sz="1200" dirty="0">
                <a:solidFill>
                  <a:schemeClr val="tx1"/>
                </a:solidFill>
              </a:rPr>
              <a:t>сумка, кошелек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177800"/>
            <a:ext cx="8362950" cy="6762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Этапы составления и утверждения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3" y="39989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DD7E0E"/>
                </a:solidFill>
                <a:latin typeface="+mn-lt"/>
                <a:ea typeface="+mj-ea"/>
                <a:cs typeface="Tahoma" pitchFamily="34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3317" name="Содержимое 2"/>
          <p:cNvSpPr txBox="1">
            <a:spLocks/>
          </p:cNvSpPr>
          <p:nvPr/>
        </p:nvSpPr>
        <p:spPr bwMode="auto">
          <a:xfrm>
            <a:off x="280988" y="5026025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Партизанского  муниципального района</a:t>
            </a:r>
          </a:p>
        </p:txBody>
      </p:sp>
      <p:sp>
        <p:nvSpPr>
          <p:cNvPr id="13318" name="Содержимое 2"/>
          <p:cNvSpPr txBox="1">
            <a:spLocks/>
          </p:cNvSpPr>
          <p:nvPr/>
        </p:nvSpPr>
        <p:spPr bwMode="auto">
          <a:xfrm>
            <a:off x="254000" y="5614988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 algn="just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Партизанского муниципального района </a:t>
            </a:r>
          </a:p>
        </p:txBody>
      </p:sp>
      <p:sp>
        <p:nvSpPr>
          <p:cNvPr id="13319" name="Содержимое 2"/>
          <p:cNvSpPr txBox="1">
            <a:spLocks/>
          </p:cNvSpPr>
          <p:nvPr/>
        </p:nvSpPr>
        <p:spPr bwMode="auto">
          <a:xfrm>
            <a:off x="271463" y="614680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Муниципальные программы Партизанского муниципального района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772160" y="1056641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/>
                </a:rPr>
                <a:t>Составление проекта бюджета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2250" y="2030413"/>
            <a:ext cx="2968625" cy="1501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</a:rPr>
              <a:t>Формирование проекта бюджета района регламентируется Постановлением администрации Партизанского муниципального района от 14.06.2012 № 88 «О порядке составления проекта муниципального правового акта Думы Партизанского муниципального района о бюджете Партизанского муниципального района на очередной финансовый год и плановый период»</a:t>
            </a:r>
          </a:p>
        </p:txBody>
      </p:sp>
      <p:grpSp>
        <p:nvGrpSpPr>
          <p:cNvPr id="5" name="Группа 20"/>
          <p:cNvGrpSpPr/>
          <p:nvPr/>
        </p:nvGrpSpPr>
        <p:grpSpPr>
          <a:xfrm>
            <a:off x="3698047" y="1039356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Century Schoolbook"/>
                </a:rPr>
                <a:t>Рассмотрение проекта бюджета</a:t>
              </a:r>
            </a:p>
          </p:txBody>
        </p:sp>
      </p:grpSp>
      <p:sp>
        <p:nvSpPr>
          <p:cNvPr id="13323" name="TextBox 7"/>
          <p:cNvSpPr txBox="1">
            <a:spLocks noChangeArrowheads="1"/>
          </p:cNvSpPr>
          <p:nvPr/>
        </p:nvSpPr>
        <p:spPr bwMode="auto">
          <a:xfrm>
            <a:off x="3343275" y="2030413"/>
            <a:ext cx="2914650" cy="1501775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Партизанского муниципального района  представляет проект бюджета района на рассмотрение Думы Партизанского муниципального района до 15 ноября текущего года. Председатель Думы района направляет проект решения о бюджете района в ревизионную комиссию для подготовки заключения. Дума района рассматривает проект решения о бюджете района в трех чтениях.</a:t>
            </a:r>
          </a:p>
        </p:txBody>
      </p:sp>
      <p:grpSp>
        <p:nvGrpSpPr>
          <p:cNvPr id="6" name="Группа 24"/>
          <p:cNvGrpSpPr/>
          <p:nvPr/>
        </p:nvGrpSpPr>
        <p:grpSpPr>
          <a:xfrm>
            <a:off x="6675119" y="1039356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gradFill rotWithShape="1">
              <a:gsLst>
                <a:gs pos="0">
                  <a:srgbClr val="AEBAD5">
                    <a:hueOff val="-277017"/>
                    <a:satOff val="-26528"/>
                    <a:lumOff val="-26667"/>
                    <a:alphaOff val="0"/>
                    <a:shade val="63000"/>
                    <a:satMod val="165000"/>
                  </a:srgbClr>
                </a:gs>
                <a:gs pos="30000">
                  <a:srgbClr val="AEBAD5">
                    <a:hueOff val="-277017"/>
                    <a:satOff val="-26528"/>
                    <a:lumOff val="-26667"/>
                    <a:alphaOff val="0"/>
                    <a:shade val="58000"/>
                    <a:satMod val="165000"/>
                  </a:srgbClr>
                </a:gs>
                <a:gs pos="75000">
                  <a:srgbClr val="AEBAD5">
                    <a:hueOff val="-277017"/>
                    <a:satOff val="-26528"/>
                    <a:lumOff val="-26667"/>
                    <a:alphaOff val="0"/>
                    <a:shade val="30000"/>
                    <a:satMod val="175000"/>
                  </a:srgbClr>
                </a:gs>
                <a:gs pos="100000">
                  <a:srgbClr val="AEBAD5">
                    <a:hueOff val="-277017"/>
                    <a:satOff val="-26528"/>
                    <a:lumOff val="-26667"/>
                    <a:alphaOff val="0"/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entury Schoolbook"/>
                </a:rPr>
                <a:t>Утверждение проекта бюджета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475" y="2030413"/>
            <a:ext cx="2630488" cy="1501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бюджета района утверждается Думой Партизанского муниципального района в форме решения Думы. Принятое Думой Партизанского муниципального района решение, подлежит обнародованию путем опубликования его в газете «Золотая Долина» и размещению на официальном сайте администрации Партизанского муниципального района.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pPr>
              <a:defRPr/>
            </a:pPr>
            <a:fld id="{4925ABC1-BCDE-47C2-BF1C-97135AF53CB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92100"/>
            <a:ext cx="7829576" cy="4222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Партизанский муниципальный район</a:t>
            </a: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307974" y="6094413"/>
            <a:ext cx="8621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 сельских поселений (Владимиро-Александровское, Екатериновское, 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Золотодолинское, Новицкое, Новолитовское, Сергеевское)</a:t>
            </a: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6170613" y="850900"/>
            <a:ext cx="2744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Численность населения       </a:t>
            </a:r>
            <a:r>
              <a:rPr lang="ru-RU" sz="1600" b="1" dirty="0" smtClean="0">
                <a:solidFill>
                  <a:schemeClr val="bg2"/>
                </a:solidFill>
              </a:rPr>
              <a:t>29,4 </a:t>
            </a:r>
            <a:r>
              <a:rPr lang="ru-RU" sz="1600" b="1" dirty="0">
                <a:solidFill>
                  <a:schemeClr val="bg2"/>
                </a:solidFill>
              </a:rPr>
              <a:t>тыс. человек: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AF3C7B-40CD-4FAF-ADB6-88125AE4FF3B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4342" name="Picture 9" descr="2581178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431925"/>
            <a:ext cx="24907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50" y="798513"/>
            <a:ext cx="287496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27288"/>
            <a:ext cx="2408237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112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825" y="2189163"/>
            <a:ext cx="25034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5" descr="938843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438" y="4486275"/>
            <a:ext cx="24352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6" descr="12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1313" y="4343400"/>
            <a:ext cx="23939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7" descr="comp_974996_big_c4bf1a29fc2b1aa69b482df2525c7ac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125" y="3784600"/>
            <a:ext cx="24034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86520"/>
            <a:ext cx="328586" cy="476250"/>
          </a:xfrm>
        </p:spPr>
        <p:txBody>
          <a:bodyPr/>
          <a:lstStyle/>
          <a:p>
            <a:pPr>
              <a:defRPr/>
            </a:pPr>
            <a:fld id="{5381A8B8-9409-4ACC-96BD-A974218B7BC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536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2506663"/>
            <a:ext cx="1482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8" y="1319213"/>
            <a:ext cx="2212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79700" y="2363788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 rot="1584099">
            <a:off x="431800" y="3148013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3543300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&gt; Доходы = ДЕФИЦИТ</a:t>
            </a:r>
          </a:p>
        </p:txBody>
      </p:sp>
      <p:pic>
        <p:nvPicPr>
          <p:cNvPr id="15368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1033463"/>
            <a:ext cx="3151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 rot="1743136">
            <a:off x="5356225" y="27590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3000" y="3609975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&gt; Расходы = ПРОФИЦИТ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401" y="4060520"/>
            <a:ext cx="4541053" cy="9890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33912" y="4030416"/>
            <a:ext cx="4300538" cy="10161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8577292" cy="692134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ДОХОДЫ=РАСХОДЫ=СБАЛАНСИРОВАННЫЙ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15376" name="Text Box 85"/>
          <p:cNvSpPr txBox="1">
            <a:spLocks noChangeArrowheads="1"/>
          </p:cNvSpPr>
          <p:nvPr/>
        </p:nvSpPr>
        <p:spPr bwMode="auto">
          <a:xfrm>
            <a:off x="0" y="5572125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     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endParaRPr lang="ru-RU" altLang="ru-RU" sz="1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 algn="just"/>
            <a:r>
              <a:rPr lang="ru-RU" alt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В </a:t>
            </a: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</a:rPr>
              <a:t>бюджете Партизанского муниципального района муниципальный долг отсутствует.</a:t>
            </a: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2174875" y="5197475"/>
            <a:ext cx="4702175" cy="36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Муниципальный долг</a:t>
            </a:r>
          </a:p>
        </p:txBody>
      </p:sp>
      <p:pic>
        <p:nvPicPr>
          <p:cNvPr id="1537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2254250"/>
            <a:ext cx="904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923213" y="2560638"/>
            <a:ext cx="971550" cy="31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7290" y="71414"/>
            <a:ext cx="6931048" cy="358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СТРУКТУРА БЮДЖЕТА</a:t>
            </a:r>
            <a:endParaRPr lang="ru-RU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pic>
        <p:nvPicPr>
          <p:cNvPr id="20" name="Picture 2" descr="L:\J\409.Отдел_по_ управлению_госдолгом\Киселева Н\рисунки для презентаций\48277143158e32e782351d8d59f11fa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1251789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793037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характеристики бюджета Партизанского муниципального района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2021 год и плановый период 2022 и 2023 годов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(руб.)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33942" name="Group 150"/>
          <p:cNvGraphicFramePr>
            <a:graphicFrameLocks noGrp="1"/>
          </p:cNvGraphicFramePr>
          <p:nvPr>
            <p:ph type="tbl" idx="1"/>
          </p:nvPr>
        </p:nvGraphicFramePr>
        <p:xfrm>
          <a:off x="827584" y="2060848"/>
          <a:ext cx="7848872" cy="4107805"/>
        </p:xfrm>
        <a:graphic>
          <a:graphicData uri="http://schemas.openxmlformats.org/drawingml/2006/table">
            <a:tbl>
              <a:tblPr/>
              <a:tblGrid>
                <a:gridCol w="2520280"/>
                <a:gridCol w="1728192"/>
                <a:gridCol w="1800200"/>
                <a:gridCol w="1800200"/>
              </a:tblGrid>
              <a:tr h="461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0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Доходы,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1219349,94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954798,69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979269,56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411355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404148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405100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807994,94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550650,69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574169,56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Расходы,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1220640,26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954798,68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979269,56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-1290,32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Другая 5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92D050"/>
      </a:accent1>
      <a:accent2>
        <a:srgbClr val="FFFF00"/>
      </a:accent2>
      <a:accent3>
        <a:srgbClr val="FF0000"/>
      </a:accent3>
      <a:accent4>
        <a:srgbClr val="0070C0"/>
      </a:accent4>
      <a:accent5>
        <a:srgbClr val="FFC000"/>
      </a:accent5>
      <a:accent6>
        <a:srgbClr val="C00000"/>
      </a:accent6>
      <a:hlink>
        <a:srgbClr val="FFFF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8731</TotalTime>
  <Words>3773</Words>
  <Application>Microsoft Office PowerPoint</Application>
  <PresentationFormat>Экран (4:3)</PresentationFormat>
  <Paragraphs>747</Paragraphs>
  <Slides>47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Океан</vt:lpstr>
      <vt:lpstr>Worksheet</vt:lpstr>
      <vt:lpstr>Диаграмма</vt:lpstr>
      <vt:lpstr> Бюджет для граждан</vt:lpstr>
      <vt:lpstr>Слайд 2</vt:lpstr>
      <vt:lpstr>Основные принципы формирования бюджета Партизанского муниципального района на 2021 год и на плановый период 2022 и 2023 годов</vt:lpstr>
      <vt:lpstr>Основные понятия</vt:lpstr>
      <vt:lpstr>Что такое бюджет? Какие бывают бюджеты?</vt:lpstr>
      <vt:lpstr>Этапы составления и утверждения бюджета Партизанского муниципального района</vt:lpstr>
      <vt:lpstr>Партизанский муниципальный район</vt:lpstr>
      <vt:lpstr>Слайд 8</vt:lpstr>
      <vt:lpstr>Основные характеристики бюджета Партизанского муниципального района  на 2021 год и плановый период 2022 и 2023 годов                                                                          (руб.) </vt:lpstr>
      <vt:lpstr>Структура доходной части бюджета Партизанского муниципального района на 2021 год</vt:lpstr>
      <vt:lpstr>Динамика налоговых и неналоговых доходов  бюджета Партизанского муниципального района  за 2017 – 2023 годы</vt:lpstr>
      <vt:lpstr>Структура доходов бюджета Партизанского муниципального района  в 2021-2023 годах</vt:lpstr>
      <vt:lpstr>Структура налоговых и неналоговых доходов на 2021 год</vt:lpstr>
      <vt:lpstr>Слайд 14</vt:lpstr>
      <vt:lpstr>Динамика поступлений налога  на доходы физических лиц в бюджет  Партизанского муниципального района (тыс. рублей)</vt:lpstr>
      <vt:lpstr>Слайд 16</vt:lpstr>
      <vt:lpstr>Слайд 17</vt:lpstr>
      <vt:lpstr>Динамика поступлений неналоговых доходов бюджета Партизанского муниципального района  за 2017-2023 годы (тыс. рублей)</vt:lpstr>
      <vt:lpstr>Слайд 19</vt:lpstr>
      <vt:lpstr>Платежи при пользовании природными ресурсами</vt:lpstr>
      <vt:lpstr>Доходы от продажи материальных и нематериальных активов</vt:lpstr>
      <vt:lpstr>Динамика поступлений налоговых и неналоговых, межбюджетных трансфертов в бюджет Партизанского муниципального района  в 2017 – 2023 годах (тыс. рублей)</vt:lpstr>
      <vt:lpstr>Динамика доходов и расходов бюджета Партизанского муниципального района  в 2017 – 2023 годах (тыс. рублей)</vt:lpstr>
      <vt:lpstr>Слайд 24</vt:lpstr>
      <vt:lpstr>Слайд 25</vt:lpstr>
      <vt:lpstr>Слайд 26</vt:lpstr>
      <vt:lpstr>Слайд 27</vt:lpstr>
      <vt:lpstr>РАСХОДЫ БЮДЖЕТА </vt:lpstr>
      <vt:lpstr>Структура расходов бюджета Партизанского муниципального район  на 2021 год</vt:lpstr>
      <vt:lpstr>ДИНАМИКА РАСХОДОВ БЮДЖЕТА ПАРТИЗАНСКОГО МУНИЦИПАЛЬНОГО РАЙОНА  ЗА 2017-2023 ГОДЫ                                                                                в тыс.рублей</vt:lpstr>
      <vt:lpstr>Расходы районного бюджета Партизанского муниципального района в 2021 году                                                                       1 220 640,27 тыс.рублей</vt:lpstr>
      <vt:lpstr>Социально-ориентированный бюджет –  бюджет для граждан</vt:lpstr>
      <vt:lpstr>Муниципальная программа "Развитие образования Партизанского муниципального района"  на 2018-2022 годы </vt:lpstr>
      <vt:lpstr>Муниципальная программа "Развитие культуры Партизанского муниципального района"  на 2021-2027 годы </vt:lpstr>
      <vt:lpstr>Слайд 35</vt:lpstr>
      <vt:lpstr>Структура расходов Партизанского муниципального района</vt:lpstr>
      <vt:lpstr>Муниципальные программы  Партизанского муниципального района  на 2021 год                                                                                             </vt:lpstr>
      <vt:lpstr> </vt:lpstr>
      <vt:lpstr> </vt:lpstr>
      <vt:lpstr>Слайд 40</vt:lpstr>
      <vt:lpstr>Основные параметры социально-экономического развития Партизанского муниципального района</vt:lpstr>
      <vt:lpstr>Слайд 42</vt:lpstr>
      <vt:lpstr>Слайд 43</vt:lpstr>
      <vt:lpstr>Поддержка местных инициатив в 2021 году (Инициативное бюджетирование)</vt:lpstr>
      <vt:lpstr>           Реализация инициативных                         проектов</vt:lpstr>
      <vt:lpstr>                  В Рейтинге муниципальных образований Приморского края по уровню открытости бюджетных данных (II этап) в 2020 году у Партизанского муниципального района 1 место               По результатам комплексной оценки качества управления бюджетным процессом за 2019 год Партизанскому муниципальному району присвоена   II Степень качества управления бюджетным процессом</vt:lpstr>
      <vt:lpstr>КОНТАКТНАЯ ИНФОРМАЦИЯ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бюджет</dc:title>
  <dc:creator>Admin</dc:creator>
  <cp:lastModifiedBy>schinkarenko</cp:lastModifiedBy>
  <cp:revision>778</cp:revision>
  <dcterms:created xsi:type="dcterms:W3CDTF">2013-09-17T11:29:55Z</dcterms:created>
  <dcterms:modified xsi:type="dcterms:W3CDTF">2021-01-22T04:04:08Z</dcterms:modified>
</cp:coreProperties>
</file>