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6228"/>
    <a:srgbClr val="77933C"/>
    <a:srgbClr val="FFC000"/>
    <a:srgbClr val="34411B"/>
    <a:srgbClr val="4F54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6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165285.4</c:v>
                </c:pt>
                <c:pt idx="1">
                  <c:v>48591</c:v>
                </c:pt>
                <c:pt idx="2">
                  <c:v>355064.7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600118E-2"/>
          <c:y val="4.5485378167857776E-2"/>
          <c:w val="0.82451003833712522"/>
          <c:h val="0.25937032128705451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4.9269899498346335E-2"/>
                  <c:y val="-0.29975756661958197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321220,5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showVal val="1"/>
            </c:dLbl>
            <c:dLbl>
              <c:idx val="1"/>
              <c:layout>
                <c:manualLayout>
                  <c:x val="7.8586887781699463E-2"/>
                  <c:y val="-0.27207532496389292"/>
                </c:manualLayout>
              </c:layout>
              <c:tx>
                <c:rich>
                  <a:bodyPr/>
                  <a:lstStyle/>
                  <a:p>
                    <a:pPr>
                      <a:defRPr sz="1000" b="1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1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100" baseline="0" dirty="0" smtClean="0">
                        <a:latin typeface="Times New Roman" pitchFamily="18" charset="0"/>
                        <a:cs typeface="Times New Roman" pitchFamily="18" charset="0"/>
                      </a:rPr>
                      <a:t>68941,1</a:t>
                    </a:r>
                    <a:endParaRPr lang="en-US" sz="1100" baseline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showVal val="1"/>
            </c:dLbl>
            <c:numFmt formatCode="#,##0.00" sourceLinked="0"/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1321220.5</c:v>
                </c:pt>
                <c:pt idx="1">
                  <c:v>568941.1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1167360"/>
        <c:axId val="91169152"/>
        <c:axId val="0"/>
      </c:bar3DChart>
      <c:catAx>
        <c:axId val="91167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91169152"/>
        <c:crosses val="autoZero"/>
        <c:auto val="1"/>
        <c:lblAlgn val="ctr"/>
        <c:lblOffset val="100"/>
      </c:catAx>
      <c:valAx>
        <c:axId val="91169152"/>
        <c:scaling>
          <c:orientation val="minMax"/>
        </c:scaling>
        <c:delete val="1"/>
        <c:axPos val="l"/>
        <c:numFmt formatCode="#,##0.0" sourceLinked="1"/>
        <c:tickLblPos val="none"/>
        <c:crossAx val="91167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125E-2"/>
                  <c:y val="-0.35000000000000031"/>
                </c:manualLayout>
              </c:layout>
              <c:tx>
                <c:rich>
                  <a:bodyPr/>
                  <a:lstStyle/>
                  <a:p>
                    <a:pPr>
                      <a:defRPr b="1" baseline="0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1367153,60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1367153.6</c:v>
                </c:pt>
                <c:pt idx="1">
                  <c:v>557933.30000000005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4305408"/>
        <c:axId val="84306944"/>
        <c:axId val="0"/>
      </c:bar3DChart>
      <c:catAx>
        <c:axId val="84305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4306944"/>
        <c:crosses val="autoZero"/>
        <c:auto val="1"/>
        <c:lblAlgn val="ctr"/>
        <c:lblOffset val="100"/>
      </c:catAx>
      <c:valAx>
        <c:axId val="84306944"/>
        <c:scaling>
          <c:orientation val="minMax"/>
        </c:scaling>
        <c:delete val="1"/>
        <c:axPos val="l"/>
        <c:numFmt formatCode="#,##0.00" sourceLinked="1"/>
        <c:tickLblPos val="none"/>
        <c:crossAx val="843054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40,8%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301208"/>
            <a:ext cx="8424936" cy="12241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Партизанского муниципального района за 1 полугодие 2021 года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368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«Экономическое развитие ПМР на 2021-2023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29650,8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14822,5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«Улучшение условий труда в муниципальных учреждениях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2019-2021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«Реализация Стратегии государственной молодежной политики на территории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«Доступная среда на 2019-2021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 на территории ПМР на 2021-2024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5629,3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архивного дела в Партизанском муниципальном районе на 2021-2023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«Патриотическое воспитание граждан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в ПМР на 2019-2021 г.г.»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400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ЖКХ в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2021-2023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10689,9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2213,4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жильем молодых семей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6840,5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4828,6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«Устойчивое развитие сельских территорий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2021-2025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1069,7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«Строительство </a:t>
                      </a:r>
                      <a:r>
                        <a:rPr lang="ru-RU" sz="16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Новолитовской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общеобразовательной школы на 220 учащихся на 2012-2021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261127,5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34930,3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«Комплексная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безопасность образовательных учреждений ПМР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2014-2021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504,5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муниципального жилищного фонда и предоставление жилых помещений детям-сиротам ПМР на 2020-2022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50181,4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11547,5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(ОКОНЧАНИЕ)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19587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«Профилактика терроризма, экстремизма, наркомании и алкоголизма, предупреждение безнадзорности,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беспризорности и правонарушений среди несовершеннолетних на территории ПМР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2019-2021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437112"/>
            <a:ext cx="8316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Финансовое управление администрации Партизанского муниципального района</a:t>
            </a:r>
          </a:p>
          <a:p>
            <a:r>
              <a:rPr lang="ru-RU" sz="2000" b="1" dirty="0" smtClean="0"/>
              <a:t>Официальный сайт</a:t>
            </a:r>
            <a:r>
              <a:rPr lang="ru-RU" sz="2000" b="1" smtClean="0"/>
              <a:t>: </a:t>
            </a:r>
            <a:r>
              <a:rPr lang="en-US" sz="2000" b="1" smtClean="0"/>
              <a:t>http://rayon.partizansky.ru/</a:t>
            </a:r>
            <a:endParaRPr lang="ru-RU" sz="2000" b="1" dirty="0" smtClean="0"/>
          </a:p>
          <a:p>
            <a:r>
              <a:rPr lang="ru-RU" sz="2000" b="1" dirty="0" smtClean="0"/>
              <a:t>Телефон: 8 (42365) 21-4-12</a:t>
            </a:r>
          </a:p>
          <a:p>
            <a:r>
              <a:rPr lang="ru-RU" sz="2000" b="1" dirty="0" smtClean="0"/>
              <a:t>Адрес: 692962, Приморский край, Партизанский  район, </a:t>
            </a:r>
            <a:endParaRPr lang="en-US" sz="2000" b="1" dirty="0" smtClean="0"/>
          </a:p>
          <a:p>
            <a:r>
              <a:rPr lang="ru-RU" sz="2000" b="1" dirty="0" smtClean="0"/>
              <a:t>с. Владимиро</a:t>
            </a:r>
            <a:r>
              <a:rPr lang="en-US" sz="2000" b="1" dirty="0" smtClean="0"/>
              <a:t> </a:t>
            </a:r>
            <a:r>
              <a:rPr lang="ru-RU" sz="2000" b="1" dirty="0" smtClean="0"/>
              <a:t>-</a:t>
            </a:r>
            <a:r>
              <a:rPr lang="en-US" sz="2000" b="1" dirty="0" smtClean="0"/>
              <a:t> </a:t>
            </a:r>
            <a:r>
              <a:rPr lang="ru-RU" sz="2000" b="1" dirty="0" smtClean="0"/>
              <a:t>Александровское, ул. Комсомольская, 45 а</a:t>
            </a:r>
          </a:p>
          <a:p>
            <a:r>
              <a:rPr lang="ru-RU" sz="2000" b="1" dirty="0" smtClean="0"/>
              <a:t>E-mail: </a:t>
            </a:r>
            <a:r>
              <a:rPr lang="en-US" sz="2000" b="1" dirty="0" smtClean="0"/>
              <a:t>fin650valex@mail.ru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Партизанского муниципального района!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Партизанского муниципального района за 1 полугодие 2021 года.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района,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1 полугодие 2021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6"/>
                <a:gridCol w="1584176"/>
                <a:gridCol w="1800200"/>
                <a:gridCol w="187220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1 321 220,5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568 941,1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43,1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1 367 153,6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557 933,3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40,8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-45 933,1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+11 007,8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1 </a:t>
            </a:r>
            <a:r>
              <a:rPr lang="ru-RU" sz="2800" b="1" dirty="0" smtClean="0">
                <a:solidFill>
                  <a:srgbClr val="FFC000"/>
                </a:solidFill>
              </a:rPr>
              <a:t>ПОЛУГОДИЕ 2021 </a:t>
            </a:r>
            <a:r>
              <a:rPr lang="ru-RU" sz="2800" b="1" dirty="0" smtClean="0">
                <a:solidFill>
                  <a:srgbClr val="FFC000"/>
                </a:solidFill>
              </a:rPr>
              <a:t>ГОДА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196752"/>
          <a:ext cx="8640959" cy="55057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59"/>
                <a:gridCol w="1224136"/>
                <a:gridCol w="1080120"/>
                <a:gridCol w="1296144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6228"/>
                          </a:solidFill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6228"/>
                          </a:solidFill>
                        </a:rPr>
                        <a:t>2021 года</a:t>
                      </a:r>
                      <a:endParaRPr lang="ru-RU" sz="1500" b="1" dirty="0">
                        <a:solidFill>
                          <a:srgbClr val="4F6228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6228"/>
                          </a:solidFill>
                        </a:rPr>
                        <a:t>Поступило на </a:t>
                      </a:r>
                      <a:r>
                        <a:rPr lang="ru-RU" sz="1500" b="1" dirty="0" smtClean="0">
                          <a:solidFill>
                            <a:srgbClr val="4F6228"/>
                          </a:solidFill>
                        </a:rPr>
                        <a:t>01.07.2021</a:t>
                      </a:r>
                      <a:endParaRPr lang="ru-RU" sz="1500" b="1" dirty="0">
                        <a:solidFill>
                          <a:srgbClr val="4F6228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4F6228"/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rgbClr val="4F6228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411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401,7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213 </a:t>
                      </a:r>
                      <a:r>
                        <a:rPr lang="ru-RU" sz="1500" b="1" dirty="0" smtClean="0">
                          <a:solidFill>
                            <a:srgbClr val="77933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876,4</a:t>
                      </a:r>
                      <a:endParaRPr lang="ru-RU" sz="1500" b="1" dirty="0">
                        <a:solidFill>
                          <a:srgbClr val="7793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77933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-197</a:t>
                      </a:r>
                      <a:r>
                        <a:rPr lang="ru-RU" sz="1500" b="1" baseline="0" dirty="0" smtClean="0">
                          <a:solidFill>
                            <a:srgbClr val="77933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525,3</a:t>
                      </a:r>
                      <a:endParaRPr lang="ru-RU" sz="1500" b="1" dirty="0" smtClean="0">
                        <a:solidFill>
                          <a:srgbClr val="7793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64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378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624,0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165 285,4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-213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338,6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07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320 111,0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133 861,5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-186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249,5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Акцизы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20 500,0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096,7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-9 403,3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2 595,0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6 026,7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+3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431,7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31 333,0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12 361,4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-18 971,6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4 085,0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1 941,5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143,5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Задолженность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перерасчеты по отмененным налогам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777,7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48 591,0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+15 813,3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5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использования имущества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22 600,0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26 371,6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+3771,6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625,0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138,6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-486,4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оказания платных услуг и компенсации затрат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552,7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381,2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-171,5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2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2 500,0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17 007,0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+14 507,0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6 500,0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4 003,6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496,4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689,0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+689,0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 НАЛОГОВЫХ И НЕНАЛОГОВЫХ ДОХОДОВ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4744"/>
          <a:ext cx="8352928" cy="5332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4"/>
                <a:gridCol w="1296144"/>
                <a:gridCol w="1296144"/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909 818,8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355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064,7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39,0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муниципальных районов на поддержку мер по обеспечению сбалансированности бюджетов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7 865,1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7865,1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265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366 443,6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75 010,1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20,5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506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944,1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255 220,4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50,3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25 566,0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14 010,3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54,8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3 000,0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3 000,0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субсидий, субвенций и иных межбюджетных трансфертов, имеющих целевое назначение, прошлых лет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-41,2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ПАРТИЗАНСКОГО МУНИЦИПАЛЬНОГО РАЙОНА ЗА 1 ПОЛУГОДИЕ 2021 ГОДА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8352928" cy="53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152128"/>
                <a:gridCol w="1152128"/>
                <a:gridCol w="1152128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1367153,6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557933,3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40,8</a:t>
                      </a:r>
                      <a:endParaRPr lang="ru-RU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106112,3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52415,6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49,4</a:t>
                      </a:r>
                      <a:endParaRPr lang="ru-RU" b="0" dirty="0"/>
                    </a:p>
                  </a:txBody>
                  <a:tcPr/>
                </a:tc>
              </a:tr>
              <a:tr h="64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40472,6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1094,4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2,7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61840,7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34734,1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56,2</a:t>
                      </a:r>
                      <a:endParaRPr lang="ru-RU" b="0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41873,3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2500,0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6,0</a:t>
                      </a:r>
                      <a:endParaRPr lang="ru-RU" b="0" dirty="0"/>
                    </a:p>
                  </a:txBody>
                  <a:tcPr/>
                </a:tc>
              </a:tr>
              <a:tr h="42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953860,1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387626,4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40,6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54417,6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26805,3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49,3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71502,4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36146,1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50,6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r>
                        <a:rPr lang="ru-RU" sz="18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спорт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5629,3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204,2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3,6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2330,3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1165,2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50,0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 общего характера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29105,0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15241,9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52,4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ПАРТИЗАНСКОГО МУНИЦИПАЛЬНОГО РАЙОНА ЗА 1 ПОЛУГОДИЕ 2021 ГОДА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 ЦЕЛЕВЫХ ПРОГРАММ ЗА 1 ПОЛУГОДИЕ 2021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496944" cy="5150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68552"/>
                <a:gridCol w="1152128"/>
                <a:gridCol w="1152128"/>
                <a:gridCol w="1224136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(%)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1234437,5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491255,7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60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администрации ПМР на 2016-2021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554,8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103,8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 ПМР на 2018-2022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690637,0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347781,9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5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ПМР на 2021-2027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68031,4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35050,4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населения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3940,7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2398,7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территории от ЧС,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обеспечение пожарной безопасности ПМР на 2021-2023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40472,6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1094,4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«Информационное общество ПМР на 2021-2023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3430,3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1441,6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транспортного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комплекса ПМР на 2021-2025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60041,4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33975,2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865</Words>
  <Application>Microsoft Office PowerPoint</Application>
  <PresentationFormat>Экран (4:3)</PresentationFormat>
  <Paragraphs>300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Захарова</cp:lastModifiedBy>
  <cp:revision>163</cp:revision>
  <dcterms:created xsi:type="dcterms:W3CDTF">2018-03-07T10:41:26Z</dcterms:created>
  <dcterms:modified xsi:type="dcterms:W3CDTF">2021-07-22T05:38:47Z</dcterms:modified>
</cp:coreProperties>
</file>