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408"/>
    <a:srgbClr val="4F6228"/>
    <a:srgbClr val="77933C"/>
    <a:srgbClr val="FFC000"/>
    <a:srgbClr val="34411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203680.8</c:v>
                </c:pt>
                <c:pt idx="1">
                  <c:v>33940.9</c:v>
                </c:pt>
                <c:pt idx="2">
                  <c:v>311480.8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600146E-2"/>
          <c:y val="4.5485378167857776E-2"/>
          <c:w val="0.82451003833712522"/>
          <c:h val="0.25937032128705462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4.926989949834637E-2"/>
                  <c:y val="-0.29471844398241492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1155078,9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0" sourceLinked="0"/>
              <c:spPr/>
              <c:showVal val="1"/>
            </c:dLbl>
            <c:dLbl>
              <c:idx val="1"/>
              <c:layout>
                <c:manualLayout>
                  <c:x val="7.8586887781699463E-2"/>
                  <c:y val="-0.27207532496389292"/>
                </c:manualLayout>
              </c:layout>
              <c:tx>
                <c:rich>
                  <a:bodyPr/>
                  <a:lstStyle/>
                  <a:p>
                    <a:pPr>
                      <a:defRPr sz="1000" baseline="0"/>
                    </a:pPr>
                    <a:r>
                      <a:rPr lang="ru-RU" sz="1100" baseline="0" dirty="0" smtClean="0">
                        <a:latin typeface="Times New Roman" pitchFamily="18" charset="0"/>
                        <a:cs typeface="Times New Roman" pitchFamily="18" charset="0"/>
                      </a:rPr>
                      <a:t>549102,5</a:t>
                    </a:r>
                    <a:endParaRPr lang="en-US" sz="1100" baseline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0" sourceLinked="0"/>
              <c:spPr/>
              <c:showVal val="1"/>
            </c:dLbl>
            <c:numFmt formatCode="#,##0.00" sourceLinked="0"/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1155078.9000000004</c:v>
                </c:pt>
                <c:pt idx="1">
                  <c:v>549102.5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2313472"/>
        <c:axId val="92315008"/>
        <c:axId val="0"/>
      </c:bar3DChart>
      <c:catAx>
        <c:axId val="92313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92315008"/>
        <c:crosses val="autoZero"/>
        <c:auto val="1"/>
        <c:lblAlgn val="ctr"/>
        <c:lblOffset val="100"/>
      </c:catAx>
      <c:valAx>
        <c:axId val="92315008"/>
        <c:scaling>
          <c:orientation val="minMax"/>
        </c:scaling>
        <c:delete val="1"/>
        <c:axPos val="l"/>
        <c:numFmt formatCode="#,##0.0" sourceLinked="1"/>
        <c:tickLblPos val="none"/>
        <c:crossAx val="92313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125E-2"/>
                  <c:y val="-0.35000000000000031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1249835958005248E-2"/>
                  <c:y val="-0.21562524606299213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1250819.8</c:v>
                </c:pt>
                <c:pt idx="1">
                  <c:v>563636.69999999995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9204096"/>
        <c:axId val="98968320"/>
        <c:axId val="0"/>
      </c:bar3DChart>
      <c:catAx>
        <c:axId val="99204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98968320"/>
        <c:crosses val="autoZero"/>
        <c:auto val="1"/>
        <c:lblAlgn val="ctr"/>
        <c:lblOffset val="100"/>
      </c:catAx>
      <c:valAx>
        <c:axId val="98968320"/>
        <c:scaling>
          <c:orientation val="minMax"/>
        </c:scaling>
        <c:delete val="1"/>
        <c:axPos val="l"/>
        <c:numFmt formatCode="#,##0.0" sourceLinked="1"/>
        <c:tickLblPos val="none"/>
        <c:crossAx val="992040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45,1%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Партизанского муниципального района за 1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полугодие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2022 года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276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59020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4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«Экономическое развитие ПМР на 2021-2023 годы»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31 801,5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16 113,5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4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«Противодействие коррупции в ПМР на 2021-2023 годы»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4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«Улучшение условий труда в муниципальных учреждениях</a:t>
                      </a:r>
                      <a:r>
                        <a:rPr lang="ru-RU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2022-2026 годы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74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«Реализация Стратегии государственной молодежной политики на территории ПМР на 2021-2025 годы»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89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«Доступная среда на 2022-2024 годы»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811,3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4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 на территории ПМР на 2021-2024 годы»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1 999,0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4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архивного дела в Партизанском муниципальном районе на 2021-2023 годы»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4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«Патриотическое воспитание граждан ПМР на 2021-2025 годы»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289,4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4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малого и среднего предпринимательства в ПМР на 2022-2027 г.г.»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4007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ЖКХ в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2021-2023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24 473,2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10 301,1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жильем молодых семей ПМР на 2021-2025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5 506,2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1 573,2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9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«Устойчивое развитие сельских территорий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2021-2025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1 101,8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«Строительство </a:t>
                      </a:r>
                      <a:r>
                        <a:rPr lang="ru-RU" sz="16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Новолитовской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общеобразовательной школы на 220 учащихся на 2012-2022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94 617,9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30 915,1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«Комплексная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безопасность образовательных учреждений ПМР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2022-2025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2 830,0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1 772,3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муниципального жилищного фонда и предоставление жилых помещений детям-сиротам ПМР на 2020-2022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31 611,1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15 004,2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(ОКОНЧАНИЕ)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25378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«Профилактика терроризма, экстремизма, наркомании и алкоголизма, предупреждение безнадзорности,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беспризорности и правонарушений среди несовершеннолетних на территории ПМР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2022-2025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«Укрепление общественного здоровья населения ПМР на 2021-2024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437112"/>
            <a:ext cx="8316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Финансовое управление администрации Партизанского муниципального района</a:t>
            </a:r>
          </a:p>
          <a:p>
            <a:r>
              <a:rPr lang="ru-RU" sz="2000" b="1" dirty="0" smtClean="0"/>
              <a:t>Официальный сайт</a:t>
            </a:r>
            <a:r>
              <a:rPr lang="ru-RU" sz="2000" b="1" smtClean="0"/>
              <a:t>: </a:t>
            </a:r>
            <a:r>
              <a:rPr lang="en-US" sz="2000" b="1" smtClean="0"/>
              <a:t>http://rayon.partizansky.ru/</a:t>
            </a:r>
            <a:endParaRPr lang="ru-RU" sz="2000" b="1" dirty="0" smtClean="0"/>
          </a:p>
          <a:p>
            <a:r>
              <a:rPr lang="ru-RU" sz="2000" b="1" dirty="0" smtClean="0"/>
              <a:t>Телефон: 8 (42365) 21-4-12</a:t>
            </a:r>
          </a:p>
          <a:p>
            <a:r>
              <a:rPr lang="ru-RU" sz="2000" b="1" dirty="0" smtClean="0"/>
              <a:t>Адрес: 692962, Приморский край, Партизанский  район, </a:t>
            </a:r>
            <a:endParaRPr lang="en-US" sz="2000" b="1" dirty="0" smtClean="0"/>
          </a:p>
          <a:p>
            <a:r>
              <a:rPr lang="ru-RU" sz="2000" b="1" dirty="0" smtClean="0"/>
              <a:t>с. Владимиро</a:t>
            </a:r>
            <a:r>
              <a:rPr lang="en-US" sz="2000" b="1" dirty="0" smtClean="0"/>
              <a:t> </a:t>
            </a:r>
            <a:r>
              <a:rPr lang="ru-RU" sz="2000" b="1" dirty="0" smtClean="0"/>
              <a:t>-</a:t>
            </a:r>
            <a:r>
              <a:rPr lang="en-US" sz="2000" b="1" dirty="0" smtClean="0"/>
              <a:t> </a:t>
            </a:r>
            <a:r>
              <a:rPr lang="ru-RU" sz="2000" b="1" dirty="0" smtClean="0"/>
              <a:t>Александровское, ул. Комсомольская, 45 а</a:t>
            </a:r>
          </a:p>
          <a:p>
            <a:r>
              <a:rPr lang="ru-RU" sz="2000" b="1" dirty="0" smtClean="0"/>
              <a:t>E-mail: </a:t>
            </a:r>
            <a:r>
              <a:rPr lang="en-US" sz="2000" b="1" dirty="0" smtClean="0"/>
              <a:t>fin650valex@mail.ru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Партизанского муниципального района!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Партизанского муниципального района за 1 </a:t>
            </a:r>
            <a:r>
              <a:rPr lang="ru-RU" sz="2800" b="1" dirty="0" smtClean="0">
                <a:solidFill>
                  <a:srgbClr val="34411B"/>
                </a:solidFill>
              </a:rPr>
              <a:t>полугодие </a:t>
            </a:r>
            <a:r>
              <a:rPr lang="ru-RU" sz="2800" b="1" dirty="0" smtClean="0">
                <a:solidFill>
                  <a:srgbClr val="34411B"/>
                </a:solidFill>
              </a:rPr>
              <a:t>2022 года.</a:t>
            </a:r>
          </a:p>
          <a:p>
            <a:pPr algn="just"/>
            <a:r>
              <a:rPr lang="ru-RU" sz="2800" b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района,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ПАРТИЗАНСКОГО МУНИЦИПАЛЬНОГО РАЙОНА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 1 полугодие 2022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6"/>
                <a:gridCol w="1584176"/>
                <a:gridCol w="1800200"/>
                <a:gridCol w="187220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1 155 078,9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549 102,5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47,5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1 250 819,8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563 636,7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45,1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-84 765,2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-14 534,2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ПАРТИЗАНСКОГО МУНИЦИПАЛЬНОГО РАЙОНА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 1 полугодие 2022 ГОДА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1412776"/>
          <a:ext cx="8640959" cy="52163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0559"/>
                <a:gridCol w="1224136"/>
                <a:gridCol w="1080120"/>
                <a:gridCol w="1296144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2022 года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 на 01.07.2022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470 343,2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237 621,7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rgbClr val="4F622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-232</a:t>
                      </a:r>
                      <a:r>
                        <a:rPr lang="ru-RU" sz="1500" b="1" baseline="0" dirty="0" smtClean="0">
                          <a:solidFill>
                            <a:srgbClr val="4F622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721,5</a:t>
                      </a:r>
                      <a:endParaRPr lang="ru-RU" sz="1500" b="1" dirty="0" smtClean="0">
                        <a:solidFill>
                          <a:srgbClr val="4F622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64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400</a:t>
                      </a:r>
                      <a:r>
                        <a:rPr lang="ru-RU" sz="1500" b="1" baseline="0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932,0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203 680,8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-197 251,2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07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322 817,0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170 967,7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-151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849,3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21 600,0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14 020,2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-7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579,8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19 791,0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12 140,6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-7650,4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Налоги на имущество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32 374,0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4 636,6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-27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737,4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4 350,0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1 915,7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434,3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Неналоговые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69 411,2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</a:rPr>
                        <a:t>33 940,9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-35</a:t>
                      </a:r>
                      <a:r>
                        <a:rPr lang="ru-RU" sz="1500" b="1" baseline="0" dirty="0" smtClean="0">
                          <a:solidFill>
                            <a:srgbClr val="4F5408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470,3</a:t>
                      </a:r>
                      <a:endParaRPr lang="ru-RU" sz="1500" b="1" dirty="0">
                        <a:solidFill>
                          <a:srgbClr val="4F5408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5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использования имущества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36 100,0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10 940,9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-25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159,1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210,0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174,2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-35,8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6 101,2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382,1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-5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719,1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2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5 000,0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20 743,3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+15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743,3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Штрафы, санкции, возмещение ущерба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2 000,0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898,5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101,5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Прочие неналоговые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20 000,0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801,9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-19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198,1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 НАЛОГОВЫХ И НЕНАЛОГОВЫХ ДОХОДОВ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908720"/>
          <a:ext cx="8352928" cy="59473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64496"/>
                <a:gridCol w="1224136"/>
                <a:gridCol w="1368152"/>
                <a:gridCol w="1296144"/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План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Факт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Исполнение(%)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684 735,7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311 480,8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45,5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муниципальных районов на поддержку мер по обеспечению сбалансированности бюджетов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265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102 932,7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36 707,0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35,7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554 365,0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260 941,3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47,1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 межбюджетные трансферты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27 438,0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13 660,2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49,8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бюджетов муниципальных районов от возврата бюджетными учреждениями остатков субсидий прошлых лет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230,5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субсидий, субвенций и иных межбюджетных трансфертов, имеющих целевое назначение, прошлых лет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-58,2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ПАРТИЗАНСКОГО МУНИЦИПАЛЬНОГО РАЙОНА ЗА 1 </a:t>
            </a:r>
            <a:r>
              <a:rPr lang="ru-RU" sz="2800" b="1" dirty="0" smtClean="0">
                <a:solidFill>
                  <a:srgbClr val="FFC000"/>
                </a:solidFill>
              </a:rPr>
              <a:t>ПОЛУГОДИЕ</a:t>
            </a:r>
            <a:r>
              <a:rPr lang="ru-RU" sz="2800" b="1" dirty="0" smtClean="0">
                <a:solidFill>
                  <a:srgbClr val="FFC000"/>
                </a:solidFill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</a:rPr>
              <a:t>2022 ГОДА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40768"/>
          <a:ext cx="8352928" cy="490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224136"/>
                <a:gridCol w="1080120"/>
                <a:gridCol w="1152128"/>
              </a:tblGrid>
              <a:tr h="612743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Исполнение(%)</a:t>
                      </a:r>
                      <a:endParaRPr lang="ru-RU" sz="160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1 250 819,8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563 636,7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45,1</a:t>
                      </a:r>
                      <a:endParaRPr lang="ru-RU" sz="1600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129 465,4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63 047,8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48,7</a:t>
                      </a:r>
                      <a:endParaRPr lang="ru-RU" sz="1600" b="0" dirty="0"/>
                    </a:p>
                  </a:txBody>
                  <a:tcPr/>
                </a:tc>
              </a:tr>
              <a:tr h="64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3 000,0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3,3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0,1</a:t>
                      </a:r>
                      <a:endParaRPr lang="ru-RU" sz="1600" b="0" dirty="0" smtClean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6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64 278,0</a:t>
                      </a:r>
                      <a:endParaRPr lang="ru-RU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6 603,7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10,3</a:t>
                      </a:r>
                      <a:endParaRPr lang="ru-RU" sz="1600" b="0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32 325,7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10 679,1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33,0</a:t>
                      </a:r>
                      <a:endParaRPr lang="ru-RU" sz="1600" b="0" dirty="0"/>
                    </a:p>
                  </a:txBody>
                  <a:tcPr/>
                </a:tc>
              </a:tr>
              <a:tr h="424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Образование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851 981,4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398 617,0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46,8</a:t>
                      </a:r>
                      <a:endParaRPr lang="ru-RU" sz="1600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59 324,4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30 872,2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52,0</a:t>
                      </a:r>
                      <a:endParaRPr lang="ru-RU" sz="1600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76 001,4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36 372,6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47,8</a:t>
                      </a:r>
                      <a:endParaRPr lang="ru-RU" sz="1600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  <a:r>
                        <a:rPr lang="ru-RU" sz="16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спорт</a:t>
                      </a:r>
                      <a:endParaRPr lang="ru-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1 998,9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133,5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6,7</a:t>
                      </a:r>
                      <a:endParaRPr lang="ru-RU" sz="1600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2 330,3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1 153,0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49,5</a:t>
                      </a:r>
                      <a:endParaRPr lang="ru-RU" sz="1600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 общего характера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30 114,3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16 154,5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53,6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ПАРТИЗАНСКОГО МУНИЦИПАЛЬНОГО РАЙОНА ЗА 1 </a:t>
            </a:r>
            <a:r>
              <a:rPr lang="ru-RU" sz="2400" b="1" dirty="0" smtClean="0">
                <a:solidFill>
                  <a:srgbClr val="FFC000"/>
                </a:solidFill>
              </a:rPr>
              <a:t>ПОЛУГОДИЕ </a:t>
            </a:r>
            <a:r>
              <a:rPr lang="ru-RU" sz="2400" b="1" dirty="0" smtClean="0">
                <a:solidFill>
                  <a:srgbClr val="FFC000"/>
                </a:solidFill>
              </a:rPr>
              <a:t>2022 ГОДА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 ЦЕЛЕВЫХ ПРОГРАММ ЗА 1 </a:t>
            </a:r>
            <a:r>
              <a:rPr lang="ru-RU" sz="2800" b="1" dirty="0" smtClean="0">
                <a:solidFill>
                  <a:srgbClr val="FFC000"/>
                </a:solidFill>
              </a:rPr>
              <a:t>ПОЛУГОДИЕ </a:t>
            </a:r>
            <a:r>
              <a:rPr lang="ru-RU" sz="2800" b="1" dirty="0" smtClean="0">
                <a:solidFill>
                  <a:srgbClr val="FFC000"/>
                </a:solidFill>
              </a:rPr>
              <a:t>2022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496944" cy="5150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68552"/>
                <a:gridCol w="1152128"/>
                <a:gridCol w="1152128"/>
                <a:gridCol w="1224136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(%)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1 093 186,0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486 329,7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60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администрации ПМР на 2022-2026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114,2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образования ПМР на 2022-2027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749 679,6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359 842,8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5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ПМР на 2021-2027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74 541,1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39 613,9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«Социальная поддержка населения ПМР на 2021-2025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4 642,4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2 358,6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«Защита населения и территории от ЧС,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обеспечение пожарной безопасности ПМР на 2021-2023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3 110,0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113,3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«Информационное общество ПМР на 2021-2023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2 863,3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1 176,7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транспортного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комплекса ПМР на 2021-2025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61 379,7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6 365,7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</TotalTime>
  <Words>940</Words>
  <Application>Microsoft Office PowerPoint</Application>
  <PresentationFormat>Экран (4:3)</PresentationFormat>
  <Paragraphs>305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admin</cp:lastModifiedBy>
  <cp:revision>200</cp:revision>
  <dcterms:created xsi:type="dcterms:W3CDTF">2018-03-07T10:41:26Z</dcterms:created>
  <dcterms:modified xsi:type="dcterms:W3CDTF">2022-07-27T04:58:34Z</dcterms:modified>
</cp:coreProperties>
</file>