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57"/>
  </p:notesMasterIdLst>
  <p:sldIdLst>
    <p:sldId id="256" r:id="rId2"/>
    <p:sldId id="341" r:id="rId3"/>
    <p:sldId id="342" r:id="rId4"/>
    <p:sldId id="257" r:id="rId5"/>
    <p:sldId id="289" r:id="rId6"/>
    <p:sldId id="290" r:id="rId7"/>
    <p:sldId id="291" r:id="rId8"/>
    <p:sldId id="293" r:id="rId9"/>
    <p:sldId id="343" r:id="rId10"/>
    <p:sldId id="344" r:id="rId11"/>
    <p:sldId id="345" r:id="rId12"/>
    <p:sldId id="258" r:id="rId13"/>
    <p:sldId id="320" r:id="rId14"/>
    <p:sldId id="321" r:id="rId15"/>
    <p:sldId id="322" r:id="rId16"/>
    <p:sldId id="323" r:id="rId17"/>
    <p:sldId id="324" r:id="rId18"/>
    <p:sldId id="325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00" r:id="rId27"/>
    <p:sldId id="309" r:id="rId28"/>
    <p:sldId id="310" r:id="rId29"/>
    <p:sldId id="311" r:id="rId30"/>
    <p:sldId id="312" r:id="rId31"/>
    <p:sldId id="313" r:id="rId32"/>
    <p:sldId id="314" r:id="rId33"/>
    <p:sldId id="273" r:id="rId34"/>
    <p:sldId id="269" r:id="rId35"/>
    <p:sldId id="271" r:id="rId36"/>
    <p:sldId id="350" r:id="rId37"/>
    <p:sldId id="351" r:id="rId38"/>
    <p:sldId id="352" r:id="rId39"/>
    <p:sldId id="346" r:id="rId40"/>
    <p:sldId id="348" r:id="rId41"/>
    <p:sldId id="349" r:id="rId42"/>
    <p:sldId id="266" r:id="rId43"/>
    <p:sldId id="267" r:id="rId44"/>
    <p:sldId id="268" r:id="rId45"/>
    <p:sldId id="316" r:id="rId46"/>
    <p:sldId id="363" r:id="rId47"/>
    <p:sldId id="364" r:id="rId48"/>
    <p:sldId id="365" r:id="rId49"/>
    <p:sldId id="366" r:id="rId50"/>
    <p:sldId id="367" r:id="rId51"/>
    <p:sldId id="359" r:id="rId52"/>
    <p:sldId id="360" r:id="rId53"/>
    <p:sldId id="283" r:id="rId54"/>
    <p:sldId id="334" r:id="rId55"/>
    <p:sldId id="318" r:id="rId5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CC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6739" autoAdjust="0"/>
  </p:normalViewPr>
  <p:slideViewPr>
    <p:cSldViewPr>
      <p:cViewPr varScale="1">
        <p:scale>
          <a:sx n="85" d="100"/>
          <a:sy n="85" d="100"/>
        </p:scale>
        <p:origin x="-1234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1"/>
    </p:cViewPr>
  </p:sorterViewPr>
  <p:notesViewPr>
    <p:cSldViewPr>
      <p:cViewPr varScale="1">
        <p:scale>
          <a:sx n="67" d="100"/>
          <a:sy n="67" d="100"/>
        </p:scale>
        <p:origin x="-3120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2.404735608566963E-2"/>
          <c:y val="0.18832801029039312"/>
          <c:w val="0.6752637440139706"/>
          <c:h val="0.8012071396182609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3.0555558897152106E-2"/>
                  <c:y val="-1.9266568473679583E-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bg2"/>
                        </a:solidFill>
                      </a:defRPr>
                    </a:pPr>
                    <a:r>
                      <a:rPr lang="ru-RU" b="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Налоговые </a:t>
                    </a:r>
                    <a:r>
                      <a:rPr lang="ru-RU" b="0" dirty="0" smtClean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доходы </a:t>
                    </a:r>
                  </a:p>
                  <a:p>
                    <a:pPr>
                      <a:defRPr b="0">
                        <a:solidFill>
                          <a:schemeClr val="bg2"/>
                        </a:solidFill>
                      </a:defRPr>
                    </a:pPr>
                    <a:r>
                      <a:rPr lang="ru-RU" b="1" dirty="0" smtClean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400</a:t>
                    </a:r>
                    <a:r>
                      <a:rPr lang="ru-RU" b="1" baseline="0" dirty="0" smtClean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932,0</a:t>
                    </a:r>
                    <a:r>
                      <a:rPr lang="ru-RU" b="1" dirty="0" smtClean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т.руб.</a:t>
                    </a:r>
                    <a:endParaRPr lang="ru-RU" b="1" dirty="0">
                      <a:solidFill>
                        <a:schemeClr val="bg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numFmt formatCode="General" sourceLinked="0"/>
              <c:spPr/>
              <c:showVal val="1"/>
              <c:showSerName val="1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Val val="1"/>
            <c:showSerNam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Доходы на 2021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1"/>
                <c:pt idx="0">
                  <c:v>400932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2.5000002734033612E-2"/>
                  <c:y val="-2.6972983477455536E-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="0" dirty="0">
                        <a:solidFill>
                          <a:schemeClr val="bg2"/>
                        </a:solidFill>
                      </a:rPr>
                      <a:t>Неналоговые </a:t>
                    </a:r>
                    <a:r>
                      <a:rPr lang="ru-RU" b="0" dirty="0" smtClean="0">
                        <a:solidFill>
                          <a:schemeClr val="bg2"/>
                        </a:solidFill>
                      </a:rPr>
                      <a:t>доходы  </a:t>
                    </a:r>
                  </a:p>
                  <a:p>
                    <a:pPr>
                      <a:defRPr b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="1" dirty="0" smtClean="0">
                        <a:solidFill>
                          <a:schemeClr val="bg2"/>
                        </a:solidFill>
                      </a:rPr>
                      <a:t>63758,7 т.руб.</a:t>
                    </a:r>
                    <a:endParaRPr lang="ru-RU" b="1" dirty="0">
                      <a:solidFill>
                        <a:schemeClr val="bg2"/>
                      </a:solidFill>
                    </a:endParaRPr>
                  </a:p>
                </c:rich>
              </c:tx>
              <c:numFmt formatCode="General" sourceLinked="0"/>
              <c:spPr/>
              <c:showVal val="1"/>
              <c:showSerName val="1"/>
              <c:separator>; </c:separator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SerName val="1"/>
            <c:separator>; </c:separato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Доходы на 2021 год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1"/>
                <c:pt idx="0">
                  <c:v>63759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3.3333336978712012E-2"/>
                  <c:y val="-1.733977509264978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2"/>
                        </a:solidFill>
                      </a:rPr>
                      <a:t> </a:t>
                    </a:r>
                    <a:r>
                      <a:rPr lang="ru-RU" b="0" dirty="0" smtClean="0">
                        <a:solidFill>
                          <a:schemeClr val="bg2"/>
                        </a:solidFill>
                      </a:rPr>
                      <a:t>Безвозмездные поступления </a:t>
                    </a:r>
                    <a:endParaRPr lang="en-US" b="0" dirty="0" smtClean="0">
                      <a:solidFill>
                        <a:schemeClr val="bg2"/>
                      </a:solidFill>
                    </a:endParaRPr>
                  </a:p>
                  <a:p>
                    <a:r>
                      <a:rPr lang="ru-RU" b="1" dirty="0" smtClean="0">
                        <a:solidFill>
                          <a:schemeClr val="bg2"/>
                        </a:solidFill>
                      </a:rPr>
                      <a:t>606 096,3 т.руб.</a:t>
                    </a:r>
                    <a:endParaRPr lang="ru-RU" b="1" dirty="0">
                      <a:solidFill>
                        <a:schemeClr val="bg2"/>
                      </a:solidFill>
                    </a:endParaRPr>
                  </a:p>
                </c:rich>
              </c:tx>
              <c:showVal val="1"/>
              <c:showSerName val="1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SerNam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Доходы на 2021 год</c:v>
                </c:pt>
              </c:strCache>
            </c:strRef>
          </c:cat>
          <c:val>
            <c:numRef>
              <c:f>Лист1!$D$2:$D$3</c:f>
              <c:numCache>
                <c:formatCode>#,##0</c:formatCode>
                <c:ptCount val="1"/>
                <c:pt idx="0">
                  <c:v>606096.30000000005</c:v>
                </c:pt>
              </c:numCache>
            </c:numRef>
          </c:val>
        </c:ser>
        <c:shape val="cylinder"/>
        <c:axId val="90328448"/>
        <c:axId val="90350720"/>
        <c:axId val="0"/>
      </c:bar3DChart>
      <c:catAx>
        <c:axId val="90328448"/>
        <c:scaling>
          <c:orientation val="minMax"/>
        </c:scaling>
        <c:delete val="1"/>
        <c:axPos val="b"/>
        <c:numFmt formatCode="General" sourceLinked="1"/>
        <c:tickLblPos val="none"/>
        <c:crossAx val="90350720"/>
        <c:crosses val="autoZero"/>
        <c:auto val="1"/>
        <c:lblAlgn val="ctr"/>
        <c:lblOffset val="100"/>
      </c:catAx>
      <c:valAx>
        <c:axId val="90350720"/>
        <c:scaling>
          <c:orientation val="minMax"/>
        </c:scaling>
        <c:delete val="1"/>
        <c:axPos val="l"/>
        <c:majorGridlines/>
        <c:numFmt formatCode="#,##0" sourceLinked="1"/>
        <c:tickLblPos val="none"/>
        <c:crossAx val="903284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 baseline="0"/>
            </a:pPr>
            <a:r>
              <a:rPr lang="ru-RU" dirty="0" smtClean="0"/>
              <a:t>2022</a:t>
            </a:r>
            <a:endParaRPr lang="ru-RU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25844612.129999999</c:v>
                </c:pt>
                <c:pt idx="2">
                  <c:v>553575642.60000002</c:v>
                </c:pt>
                <c:pt idx="3">
                  <c:v>26676000</c:v>
                </c:pt>
              </c:numCache>
            </c:numRef>
          </c:val>
          <c:bubble3D val="1"/>
        </c:ser>
        <c:firstSliceAng val="0"/>
      </c:pieChart>
    </c:plotArea>
    <c:legend>
      <c:legendPos val="r"/>
      <c:layout/>
      <c:txPr>
        <a:bodyPr/>
        <a:lstStyle/>
        <a:p>
          <a:pPr>
            <a:defRPr sz="12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2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5"/>
          <c:y val="5.1764705882352942E-2"/>
          <c:w val="0.86250000000000004"/>
          <c:h val="0.77176470588234758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00FF"/>
            </a:solidFill>
            <a:ln w="13692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4.1219120033660168E-3"/>
                  <c:y val="-3.2513222941074692E-2"/>
                </c:manualLayout>
              </c:layout>
              <c:showVal val="1"/>
            </c:dLbl>
            <c:dLbl>
              <c:idx val="1"/>
              <c:layout>
                <c:manualLayout>
                  <c:x val="1.1336629199976281E-3"/>
                  <c:y val="-4.2486831376104504E-2"/>
                </c:manualLayout>
              </c:layout>
              <c:showVal val="1"/>
            </c:dLbl>
            <c:dLbl>
              <c:idx val="2"/>
              <c:layout>
                <c:manualLayout>
                  <c:x val="-2.4003576365931255E-3"/>
                  <c:y val="-2.3438909469065104E-2"/>
                </c:manualLayout>
              </c:layout>
              <c:showVal val="1"/>
            </c:dLbl>
            <c:dLbl>
              <c:idx val="3"/>
              <c:layout>
                <c:manualLayout>
                  <c:x val="1.5728496724171629E-4"/>
                  <c:y val="-2.5775483069006202E-2"/>
                </c:manualLayout>
              </c:layout>
              <c:showVal val="1"/>
            </c:dLbl>
            <c:dLbl>
              <c:idx val="4"/>
              <c:layout>
                <c:manualLayout>
                  <c:x val="-3.3096411612659852E-4"/>
                  <c:y val="-1.8439714350894879E-2"/>
                </c:manualLayout>
              </c:layout>
              <c:showVal val="1"/>
            </c:dLbl>
            <c:dLbl>
              <c:idx val="5"/>
              <c:layout>
                <c:manualLayout>
                  <c:x val="-3.3190929855140788E-3"/>
                  <c:y val="-2.0870898600362012E-2"/>
                </c:manualLayout>
              </c:layout>
              <c:showVal val="1"/>
            </c:dLbl>
            <c:dLbl>
              <c:idx val="6"/>
              <c:layout>
                <c:manualLayout>
                  <c:x val="3.6926579311175652E-3"/>
                  <c:y val="-5.5608294792826432E-2"/>
                </c:manualLayout>
              </c:layout>
              <c:showVal val="1"/>
            </c:dLbl>
            <c:dLbl>
              <c:idx val="7"/>
              <c:delete val="1"/>
            </c:dLbl>
            <c:spPr>
              <a:noFill/>
              <a:ln w="27385">
                <a:noFill/>
              </a:ln>
            </c:spPr>
            <c:txPr>
              <a:bodyPr/>
              <a:lstStyle/>
              <a:p>
                <a:pPr>
                  <a:defRPr sz="1294" b="1" i="0" u="none" strike="noStrike" baseline="0">
                    <a:solidFill>
                      <a:srgbClr val="000066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Sheet1!$B$1:$H$1</c:f>
              <c:strCache>
                <c:ptCount val="7"/>
                <c:pt idx="0">
                  <c:v>2018 г.</c:v>
                </c:pt>
                <c:pt idx="1">
                  <c:v>2019 г. </c:v>
                </c:pt>
                <c:pt idx="2">
                  <c:v>2020 г.</c:v>
                </c:pt>
                <c:pt idx="3">
                  <c:v>2021 г.</c:v>
                </c:pt>
                <c:pt idx="4">
                  <c:v>2022 г. прогноз</c:v>
                </c:pt>
                <c:pt idx="5">
                  <c:v>2023 г. прогноз</c:v>
                </c:pt>
                <c:pt idx="6">
                  <c:v>2024 г. прогноз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892105</c:v>
                </c:pt>
                <c:pt idx="1">
                  <c:v>929999</c:v>
                </c:pt>
                <c:pt idx="2">
                  <c:v>1165257.48</c:v>
                </c:pt>
                <c:pt idx="3">
                  <c:v>1459793.58</c:v>
                </c:pt>
                <c:pt idx="4">
                  <c:v>1080786.97</c:v>
                </c:pt>
                <c:pt idx="5">
                  <c:v>1087436.6600000008</c:v>
                </c:pt>
                <c:pt idx="6">
                  <c:v>1104793.72</c:v>
                </c:pt>
              </c:numCache>
            </c:numRef>
          </c:val>
        </c:ser>
        <c:gapDepth val="0"/>
        <c:shape val="box"/>
        <c:axId val="140332032"/>
        <c:axId val="140354304"/>
        <c:axId val="0"/>
      </c:bar3DChart>
      <c:catAx>
        <c:axId val="140332032"/>
        <c:scaling>
          <c:orientation val="minMax"/>
        </c:scaling>
        <c:axPos val="b"/>
        <c:numFmt formatCode="General" sourceLinked="1"/>
        <c:tickLblPos val="low"/>
        <c:spPr>
          <a:ln w="34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9" b="1" i="0" u="none" strike="noStrike" baseline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0354304"/>
        <c:crosses val="autoZero"/>
        <c:auto val="1"/>
        <c:lblAlgn val="ctr"/>
        <c:lblOffset val="100"/>
        <c:tickLblSkip val="1"/>
        <c:tickMarkSkip val="1"/>
      </c:catAx>
      <c:valAx>
        <c:axId val="140354304"/>
        <c:scaling>
          <c:orientation val="minMax"/>
        </c:scaling>
        <c:axPos val="l"/>
        <c:majorGridlines>
          <c:spPr>
            <a:ln w="3423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4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41" b="1" i="0" u="none" strike="noStrike" baseline="0">
                <a:solidFill>
                  <a:srgbClr val="000066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0332032"/>
        <c:crosses val="autoZero"/>
        <c:crossBetween val="between"/>
      </c:valAx>
      <c:spPr>
        <a:noFill/>
        <a:ln w="2738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88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3904218857986786E-2"/>
          <c:y val="7.2515554707342028E-2"/>
          <c:w val="0.54518302757589765"/>
          <c:h val="0.819914362853399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numFmt formatCode="0.0%" sourceLinked="0"/>
            <c:txPr>
              <a:bodyPr/>
              <a:lstStyle/>
              <a:p>
                <a:pPr>
                  <a:defRPr sz="1400">
                    <a:solidFill>
                      <a:srgbClr val="000066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Лист1!$A$2:$A$10</c:f>
              <c:strCache>
                <c:ptCount val="9"/>
                <c:pt idx="0">
                  <c:v>Соцполитика - 77313,8</c:v>
                </c:pt>
                <c:pt idx="1">
                  <c:v>Образование - 749877,1</c:v>
                </c:pt>
                <c:pt idx="2">
                  <c:v>Культура и кинематография - 59018,3</c:v>
                </c:pt>
                <c:pt idx="3">
                  <c:v>Физкультура и спорт - 1999,0</c:v>
                </c:pt>
                <c:pt idx="4">
                  <c:v>Нацэкономика - 34372,0</c:v>
                </c:pt>
                <c:pt idx="5">
                  <c:v>ЖКХ - 15369,4</c:v>
                </c:pt>
                <c:pt idx="6">
                  <c:v>Общегосударственные вопросы - 109392,8</c:v>
                </c:pt>
                <c:pt idx="7">
                  <c:v>СМИ - 2330,3</c:v>
                </c:pt>
                <c:pt idx="8">
                  <c:v>Межбюджетные трансферты - 30114,3</c:v>
                </c:pt>
              </c:strCache>
            </c:strRef>
          </c:cat>
          <c:val>
            <c:numRef>
              <c:f>Лист1!$B$2:$B$10</c:f>
              <c:numCache>
                <c:formatCode>0.000</c:formatCode>
                <c:ptCount val="9"/>
                <c:pt idx="0">
                  <c:v>77313.78</c:v>
                </c:pt>
                <c:pt idx="1">
                  <c:v>749877.1</c:v>
                </c:pt>
                <c:pt idx="2">
                  <c:v>59018.26</c:v>
                </c:pt>
                <c:pt idx="3">
                  <c:v>1998.999</c:v>
                </c:pt>
                <c:pt idx="4">
                  <c:v>34372</c:v>
                </c:pt>
                <c:pt idx="5" formatCode="#,##0.00">
                  <c:v>15369.4</c:v>
                </c:pt>
                <c:pt idx="6">
                  <c:v>109392.827</c:v>
                </c:pt>
                <c:pt idx="7">
                  <c:v>2330.3000000000002</c:v>
                </c:pt>
                <c:pt idx="8">
                  <c:v>30114.3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8503484151661556"/>
          <c:y val="1.5023369027964365E-2"/>
          <c:w val="0.39689030469466519"/>
          <c:h val="0.96995326194407161"/>
        </c:manualLayout>
      </c:layout>
      <c:spPr>
        <a:ln w="0"/>
      </c:spPr>
      <c:txPr>
        <a:bodyPr/>
        <a:lstStyle/>
        <a:p>
          <a:pPr defTabSz="720000">
            <a:lnSpc>
              <a:spcPct val="100000"/>
            </a:lnSpc>
            <a:defRPr sz="1400" spc="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23606985873973244"/>
          <c:w val="0.47852451420578201"/>
          <c:h val="0.48929083377369631"/>
        </c:manualLayout>
      </c:layout>
      <c:doughnutChart>
        <c:varyColors val="1"/>
        <c:firstSliceAng val="0"/>
        <c:holeSize val="50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780624069970616"/>
          <c:y val="0.23589168898850188"/>
          <c:w val="0.33333325082892185"/>
          <c:h val="0.6053560256807401"/>
        </c:manualLayout>
      </c:layout>
      <c:txPr>
        <a:bodyPr/>
        <a:lstStyle/>
        <a:p>
          <a:pPr>
            <a:defRPr sz="1600" spc="-10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10"/>
    </c:view3D>
    <c:plotArea>
      <c:layout>
        <c:manualLayout>
          <c:layoutTarget val="inner"/>
          <c:xMode val="edge"/>
          <c:yMode val="edge"/>
          <c:x val="1.7903767527880695E-2"/>
          <c:y val="0.1628833433553819"/>
          <c:w val="0.56173117009234808"/>
          <c:h val="0.574595169980016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4564906997493723"/>
                  <c:y val="-0.42620530022240488"/>
                </c:manualLayout>
              </c:layout>
              <c:showPercent val="1"/>
            </c:dLbl>
            <c:dLbl>
              <c:idx val="1"/>
              <c:layout>
                <c:manualLayout>
                  <c:x val="-7.2079042088183498E-2"/>
                  <c:y val="-0.13869274340532844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Percent val="1"/>
            </c:dLbl>
            <c:dLbl>
              <c:idx val="2"/>
              <c:layout>
                <c:manualLayout>
                  <c:x val="-1.7209206645592348E-2"/>
                  <c:y val="-3.6395907604603962E-2"/>
                </c:manualLayout>
              </c:layout>
              <c:showPercent val="1"/>
            </c:dLbl>
            <c:dLbl>
              <c:idx val="3"/>
              <c:layout>
                <c:manualLayout>
                  <c:x val="0.10139397251736684"/>
                  <c:y val="-3.0947779299912081E-3"/>
                </c:manualLayout>
              </c:layout>
              <c:showPercent val="1"/>
            </c:dLbl>
            <c:numFmt formatCode="0.0%" sourceLinked="0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Образование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Физкультура и спорт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749877.1</c:v>
                </c:pt>
                <c:pt idx="1">
                  <c:v>59018.26</c:v>
                </c:pt>
                <c:pt idx="2">
                  <c:v>77313.77</c:v>
                </c:pt>
                <c:pt idx="3">
                  <c:v>1998.99</c:v>
                </c:pt>
              </c:numCache>
            </c:numRef>
          </c:val>
          <c:bubble3D val="1"/>
        </c:ser>
      </c:pie3DChart>
    </c:plotArea>
    <c:legend>
      <c:legendPos val="r"/>
      <c:layout/>
      <c:txPr>
        <a:bodyPr/>
        <a:lstStyle/>
        <a:p>
          <a:pPr>
            <a:defRPr sz="1600" spc="-10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2024 год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40231962553002681"/>
          <c:y val="0.11253223647391754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6494549495708483"/>
          <c:y val="0.24525055586647374"/>
          <c:w val="0.75215508509846862"/>
          <c:h val="0.63761210320276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dPt>
            <c:idx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spPr>
              <a:solidFill>
                <a:srgbClr val="3FCD57"/>
              </a:solidFill>
            </c:spPr>
          </c:dPt>
          <c:dPt>
            <c:idx val="2"/>
            <c:spPr>
              <a:solidFill>
                <a:schemeClr val="accent6"/>
              </a:solidFill>
            </c:spPr>
          </c:dPt>
          <c:dLbls>
            <c:dLbl>
              <c:idx val="1"/>
              <c:layout>
                <c:manualLayout>
                  <c:x val="-1.1845796409458705E-2"/>
                  <c:y val="3.5287122048614311E-2"/>
                </c:manualLayout>
              </c:layout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381343</c:v>
                </c:pt>
                <c:pt idx="1">
                  <c:v>62005.3</c:v>
                </c:pt>
                <c:pt idx="2">
                  <c:v>661445.4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25"/>
          <c:dPt>
            <c:idx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spPr>
              <a:solidFill>
                <a:srgbClr val="3FCD57"/>
              </a:solidFill>
            </c:spPr>
          </c:dPt>
          <c:dPt>
            <c:idx val="2"/>
            <c:spPr>
              <a:solidFill>
                <a:schemeClr val="accent6"/>
              </a:solidFill>
            </c:spPr>
          </c:dPt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400932</c:v>
                </c:pt>
                <c:pt idx="1">
                  <c:v>63758.7</c:v>
                </c:pt>
                <c:pt idx="2">
                  <c:v>606096.19999999972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2023 год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43956879087872591"/>
          <c:y val="0.13769551399050867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6577875298691072"/>
          <c:y val="0.28358059421969822"/>
          <c:w val="0.83161855491169867"/>
          <c:h val="0.641468503937007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Pt>
            <c:idx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spPr>
              <a:solidFill>
                <a:srgbClr val="3FCD57"/>
              </a:solidFill>
            </c:spPr>
          </c:dPt>
          <c:dPt>
            <c:idx val="2"/>
            <c:spPr>
              <a:solidFill>
                <a:schemeClr val="accent6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396022</c:v>
                </c:pt>
                <c:pt idx="1">
                  <c:v>63255</c:v>
                </c:pt>
                <c:pt idx="2">
                  <c:v>628159.6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0687689750710131E-2"/>
          <c:y val="2.0260719094049279E-2"/>
          <c:w val="0.49142114548868948"/>
          <c:h val="0.6300227513262550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Pt>
            <c:idx val="0"/>
            <c:spPr>
              <a:solidFill>
                <a:srgbClr val="FC4C59"/>
              </a:solidFill>
            </c:spPr>
          </c:dPt>
          <c:dPt>
            <c:idx val="1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6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-7.7373722363429542E-2"/>
                  <c:y val="-0.12507371385558938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8.9147984462212254E-2"/>
                  <c:y val="6.900618695480866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2.0184449312198968E-2"/>
                  <c:y val="6.2536856927794982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2.6912599082931997E-2"/>
                  <c:y val="0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6.728149770732988E-3"/>
                  <c:y val="5.6067526900781907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3.3640748853665012E-2"/>
                  <c:y val="1.9407990081039821E-2"/>
                </c:manualLayout>
              </c:layout>
              <c:dLblPos val="bestFit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 от использования имущества</c:v>
                </c:pt>
                <c:pt idx="6">
                  <c:v>Доходы от продажи имущества</c:v>
                </c:pt>
                <c:pt idx="7">
                  <c:v>Прочие налоговые и 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322817</c:v>
                </c:pt>
                <c:pt idx="1">
                  <c:v>21600</c:v>
                </c:pt>
                <c:pt idx="2">
                  <c:v>19791</c:v>
                </c:pt>
                <c:pt idx="3">
                  <c:v>31881</c:v>
                </c:pt>
                <c:pt idx="4">
                  <c:v>4350</c:v>
                </c:pt>
                <c:pt idx="5">
                  <c:v>36100</c:v>
                </c:pt>
                <c:pt idx="6">
                  <c:v>5000</c:v>
                </c:pt>
                <c:pt idx="7">
                  <c:v>23151.7</c:v>
                </c:pt>
              </c:numCache>
            </c:numRef>
          </c:val>
        </c:ser>
        <c:firstSliceAng val="0"/>
      </c:pieChart>
    </c:plotArea>
    <c:legend>
      <c:legendPos val="b"/>
      <c:layout>
        <c:manualLayout>
          <c:xMode val="edge"/>
          <c:yMode val="edge"/>
          <c:x val="0.59808944698995758"/>
          <c:y val="4.7565027379189509E-2"/>
          <c:w val="0.40026814779088332"/>
          <c:h val="0.83400751902551862"/>
        </c:manualLayout>
      </c:layout>
      <c:txPr>
        <a:bodyPr/>
        <a:lstStyle/>
        <a:p>
          <a:pPr>
            <a:defRPr sz="160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plotArea>
      <c:layout>
        <c:manualLayout>
          <c:layoutTarget val="inner"/>
          <c:xMode val="edge"/>
          <c:yMode val="edge"/>
          <c:x val="0.47438810440763596"/>
          <c:y val="0.21169143191560871"/>
          <c:w val="0.57482452963608865"/>
          <c:h val="0.654488222650563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outerShdw blurRad="63500" dist="25400" dir="21540000" sx="107000" sy="107000" rotWithShape="0">
                <a:srgbClr val="000000">
                  <a:alpha val="43137"/>
                </a:srgbClr>
              </a:outerShdw>
            </a:effectLst>
          </c:spPr>
          <c:explosion val="25"/>
          <c:dPt>
            <c:idx val="1"/>
            <c:explosion val="5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63500" dist="25400" dir="21540000" sx="107000" sy="107000" rotWithShape="0">
                  <a:srgbClr val="000000">
                    <a:alpha val="43137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6.2000768294296911E-2"/>
                  <c:y val="0.11560944393456174"/>
                </c:manualLayout>
              </c:layout>
              <c:tx>
                <c:rich>
                  <a:bodyPr/>
                  <a:lstStyle/>
                  <a:p>
                    <a:endParaRPr lang="ru-RU" sz="1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141873,7 т.р.</a:t>
                    </a:r>
                    <a:r>
                      <a:rPr lang="en-US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endParaRPr lang="ru-RU" sz="1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31</a:t>
                    </a:r>
                    <a:r>
                      <a:rPr lang="en-US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Percent val="1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322817 т.р.</a:t>
                    </a:r>
                  </a:p>
                  <a:p>
                    <a:r>
                      <a: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69</a:t>
                    </a:r>
                    <a:r>
                      <a:rPr lang="en-US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dLblPos val="ctr"/>
              <c:showVal val="1"/>
              <c:showPercent val="1"/>
              <c:separator>,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showPercent val="1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Налог на доходы физических лиц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141873.70000000001</c:v>
                </c:pt>
                <c:pt idx="1">
                  <c:v>322817</c:v>
                </c:pt>
              </c:numCache>
            </c:numRef>
          </c:val>
        </c:ser>
        <c:firstSliceAng val="3"/>
      </c:pieChart>
    </c:plotArea>
    <c:legend>
      <c:legendPos val="b"/>
      <c:legendEntry>
        <c:idx val="0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2679405503530449"/>
          <c:y val="0.82947778073962131"/>
          <c:w val="0.57320594496469568"/>
          <c:h val="0.1109744799124063"/>
        </c:manualLayout>
      </c:layout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10"/>
      <c:rAngAx val="1"/>
    </c:view3D>
    <c:plotArea>
      <c:layout>
        <c:manualLayout>
          <c:layoutTarget val="inner"/>
          <c:xMode val="edge"/>
          <c:yMode val="edge"/>
          <c:x val="0.13381468439155508"/>
          <c:y val="4.9157767528174232E-2"/>
          <c:w val="0.86051197962621051"/>
          <c:h val="0.6151591308901226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 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dLbls>
            <c:dLbl>
              <c:idx val="0"/>
              <c:layout>
                <c:manualLayout>
                  <c:x val="2.4506947762572492E-2"/>
                  <c:y val="-3.60483679686840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2"/>
                        </a:solidFill>
                      </a:rPr>
                      <a:t>3 346 т.р.</a:t>
                    </a:r>
                    <a:endParaRPr lang="en-US" dirty="0">
                      <a:solidFill>
                        <a:schemeClr val="bg2"/>
                      </a:solidFill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994156818951011E-2"/>
                  <c:y val="-4.07712009020607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2"/>
                        </a:solidFill>
                      </a:rPr>
                      <a:t>3 467т.р.</a:t>
                    </a:r>
                    <a:endParaRPr lang="en-US" dirty="0">
                      <a:solidFill>
                        <a:schemeClr val="bg2"/>
                      </a:solidFill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424614709721952E-2"/>
                  <c:y val="-3.35029841910520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2"/>
                        </a:solidFill>
                      </a:rPr>
                      <a:t>3</a:t>
                    </a:r>
                    <a:r>
                      <a:rPr lang="ru-RU" baseline="0" dirty="0" smtClean="0">
                        <a:solidFill>
                          <a:schemeClr val="bg2"/>
                        </a:solidFill>
                      </a:rPr>
                      <a:t> 376</a:t>
                    </a:r>
                    <a:r>
                      <a:rPr lang="ru-RU" dirty="0" smtClean="0">
                        <a:solidFill>
                          <a:schemeClr val="bg2"/>
                        </a:solidFill>
                      </a:rPr>
                      <a:t> т.р.</a:t>
                    </a:r>
                    <a:endParaRPr lang="en-US" dirty="0">
                      <a:solidFill>
                        <a:schemeClr val="bg2"/>
                      </a:solidFill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4 085 т.р.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4 350 т.р.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4 400 т.р.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4 450 т.р.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        2018 г.              </c:v>
                </c:pt>
                <c:pt idx="1">
                  <c:v>        2019 г.              </c:v>
                </c:pt>
                <c:pt idx="2">
                  <c:v>        2020 г.              </c:v>
                </c:pt>
                <c:pt idx="3">
                  <c:v>        2021 г. план              </c:v>
                </c:pt>
                <c:pt idx="4">
                  <c:v>2022 г.                        Прогноз</c:v>
                </c:pt>
                <c:pt idx="5">
                  <c:v>2023 г.                        Прогноз</c:v>
                </c:pt>
                <c:pt idx="6">
                  <c:v>2024 г.                        Прогноз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3169</c:v>
                </c:pt>
                <c:pt idx="1">
                  <c:v>4084</c:v>
                </c:pt>
                <c:pt idx="2">
                  <c:v>3229</c:v>
                </c:pt>
                <c:pt idx="3">
                  <c:v>4085</c:v>
                </c:pt>
                <c:pt idx="4">
                  <c:v>4350</c:v>
                </c:pt>
                <c:pt idx="5">
                  <c:v>4400</c:v>
                </c:pt>
                <c:pt idx="6">
                  <c:v>4450</c:v>
                </c:pt>
              </c:numCache>
            </c:numRef>
          </c:val>
          <c:shape val="cylinder"/>
        </c:ser>
        <c:shape val="box"/>
        <c:axId val="131763200"/>
        <c:axId val="131764992"/>
        <c:axId val="0"/>
      </c:bar3DChart>
      <c:catAx>
        <c:axId val="131763200"/>
        <c:scaling>
          <c:orientation val="minMax"/>
        </c:scaling>
        <c:axPos val="b"/>
        <c:minorGridlines/>
        <c:numFmt formatCode="General" sourceLinked="0"/>
        <c:tickLblPos val="nextTo"/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ru-RU"/>
          </a:p>
        </c:txPr>
        <c:crossAx val="131764992"/>
        <c:crossesAt val="0"/>
        <c:auto val="1"/>
        <c:lblAlgn val="ctr"/>
        <c:lblOffset val="100"/>
      </c:catAx>
      <c:valAx>
        <c:axId val="1317649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ru-RU"/>
          </a:p>
        </c:txPr>
        <c:crossAx val="1317632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755579073479656"/>
          <c:y val="0.16598211813818364"/>
          <c:w val="0.83805329432053133"/>
          <c:h val="0.7915140479234515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rgbClr val="66FF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2.9384550991335178E-3"/>
                  <c:y val="1.4814711124798196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4.9382370415994034E-3"/>
                </c:manualLayout>
              </c:layout>
              <c:showVal val="1"/>
            </c:dLbl>
            <c:dLbl>
              <c:idx val="2"/>
              <c:layout>
                <c:manualLayout>
                  <c:x val="-2.9384550991335178E-3"/>
                  <c:y val="2.4691185207996991E-3"/>
                </c:manualLayout>
              </c:layout>
              <c:showVal val="1"/>
            </c:dLbl>
            <c:dLbl>
              <c:idx val="4"/>
              <c:layout>
                <c:manualLayout>
                  <c:x val="2.9384550991335178E-3"/>
                  <c:y val="1.4814711124798194E-2"/>
                </c:manualLayout>
              </c:layout>
              <c:showVal val="1"/>
            </c:dLbl>
            <c:dLbl>
              <c:idx val="5"/>
              <c:layout>
                <c:manualLayout>
                  <c:x val="1.9099958144368056E-2"/>
                  <c:y val="1.7283829645598131E-2"/>
                </c:manualLayout>
              </c:layout>
              <c:showVal val="1"/>
            </c:dLbl>
            <c:dLbl>
              <c:idx val="6"/>
              <c:layout>
                <c:manualLayout>
                  <c:x val="7.3461377478338434E-3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-1.7630730594801174E-2"/>
                  <c:y val="-4.9382370415994123E-2"/>
                </c:manualLayout>
              </c:layout>
              <c:showVal val="1"/>
            </c:dLbl>
            <c:dLbl>
              <c:idx val="8"/>
              <c:layout>
                <c:manualLayout>
                  <c:x val="-1.1753820396534475E-2"/>
                  <c:y val="-1.9752948166397589E-2"/>
                </c:manualLayout>
              </c:layout>
              <c:showVal val="1"/>
            </c:dLbl>
            <c:dLbl>
              <c:idx val="9"/>
              <c:layout>
                <c:manualLayout>
                  <c:x val="-7.3461377478338434E-3"/>
                  <c:y val="-0.10123385935278766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2018 г. </c:v>
                </c:pt>
                <c:pt idx="1">
                  <c:v>2019 г. </c:v>
                </c:pt>
                <c:pt idx="2">
                  <c:v>2020 г. </c:v>
                </c:pt>
                <c:pt idx="3">
                  <c:v>2021 г. </c:v>
                </c:pt>
                <c:pt idx="4">
                  <c:v>2022 г. Прогноз</c:v>
                </c:pt>
                <c:pt idx="5">
                  <c:v>2023 г. Прогноз</c:v>
                </c:pt>
                <c:pt idx="6">
                  <c:v>2024 г. Прогноз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347603.8</c:v>
                </c:pt>
                <c:pt idx="1">
                  <c:v>377886.3</c:v>
                </c:pt>
                <c:pt idx="2">
                  <c:v>377246.56</c:v>
                </c:pt>
                <c:pt idx="3">
                  <c:v>478201.7</c:v>
                </c:pt>
                <c:pt idx="4">
                  <c:v>464690.7</c:v>
                </c:pt>
                <c:pt idx="5">
                  <c:v>459277</c:v>
                </c:pt>
                <c:pt idx="6">
                  <c:v>443348.3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-7.3461377478338434E-3"/>
                  <c:y val="-9.8764740831988728E-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2.2222066687197391E-2"/>
                </c:manualLayout>
              </c:layout>
              <c:showVal val="1"/>
            </c:dLbl>
            <c:dLbl>
              <c:idx val="2"/>
              <c:layout>
                <c:manualLayout>
                  <c:x val="1.616150304523473E-2"/>
                  <c:y val="-1.9752948166397589E-2"/>
                </c:manualLayout>
              </c:layout>
              <c:showVal val="1"/>
            </c:dLbl>
            <c:dLbl>
              <c:idx val="3"/>
              <c:layout>
                <c:manualLayout>
                  <c:x val="-4.4076826487002892E-3"/>
                  <c:y val="-1.728382964559839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478536,7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9.4091877392848047E-3"/>
                  <c:y val="-1.4814711124798194E-2"/>
                </c:manualLayout>
              </c:layout>
              <c:showVal val="1"/>
            </c:dLbl>
            <c:dLbl>
              <c:idx val="5"/>
              <c:layout>
                <c:manualLayout>
                  <c:x val="5.8769101982671934E-3"/>
                  <c:y val="-1.4814711124798194E-2"/>
                </c:manualLayout>
              </c:layout>
              <c:showVal val="1"/>
            </c:dLbl>
            <c:dLbl>
              <c:idx val="6"/>
              <c:layout>
                <c:manualLayout>
                  <c:x val="7.3461377478338434E-3"/>
                  <c:y val="-2.1813203990406611E-2"/>
                </c:manualLayout>
              </c:layout>
              <c:showVal val="1"/>
            </c:dLbl>
            <c:dLbl>
              <c:idx val="7"/>
              <c:layout>
                <c:manualLayout>
                  <c:x val="-1.7630730594801174E-2"/>
                  <c:y val="-0.14073975568558283"/>
                </c:manualLayout>
              </c:layout>
              <c:showVal val="1"/>
            </c:dLbl>
            <c:dLbl>
              <c:idx val="8"/>
              <c:layout>
                <c:manualLayout>
                  <c:x val="-2.4976868342634972E-2"/>
                  <c:y val="-9.8764740831988246E-2"/>
                </c:manualLayout>
              </c:layout>
              <c:showVal val="1"/>
            </c:dLbl>
            <c:dLbl>
              <c:idx val="9"/>
              <c:layout>
                <c:manualLayout>
                  <c:x val="-2.9384550991335178E-3"/>
                  <c:y val="-0.17777653349757841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2018 г. </c:v>
                </c:pt>
                <c:pt idx="1">
                  <c:v>2019 г. </c:v>
                </c:pt>
                <c:pt idx="2">
                  <c:v>2020 г. </c:v>
                </c:pt>
                <c:pt idx="3">
                  <c:v>2021 г. </c:v>
                </c:pt>
                <c:pt idx="4">
                  <c:v>2022 г. Прогноз</c:v>
                </c:pt>
                <c:pt idx="5">
                  <c:v>2023 г. Прогноз</c:v>
                </c:pt>
                <c:pt idx="6">
                  <c:v>2024 г. Прогноз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478536.7</c:v>
                </c:pt>
                <c:pt idx="1">
                  <c:v>566230.9</c:v>
                </c:pt>
                <c:pt idx="2">
                  <c:v>771548.8</c:v>
                </c:pt>
                <c:pt idx="3">
                  <c:v>935254.1</c:v>
                </c:pt>
                <c:pt idx="4">
                  <c:v>606096.19999999972</c:v>
                </c:pt>
                <c:pt idx="5">
                  <c:v>628159.6</c:v>
                </c:pt>
                <c:pt idx="6">
                  <c:v>661445.4</c:v>
                </c:pt>
              </c:numCache>
            </c:numRef>
          </c:val>
        </c:ser>
        <c:axId val="131791872"/>
        <c:axId val="133565056"/>
      </c:barChart>
      <c:catAx>
        <c:axId val="131791872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>
                <a:solidFill>
                  <a:schemeClr val="bg2"/>
                </a:solidFill>
              </a:defRPr>
            </a:pPr>
            <a:endParaRPr lang="ru-RU"/>
          </a:p>
        </c:txPr>
        <c:crossAx val="133565056"/>
        <c:crosses val="autoZero"/>
        <c:auto val="1"/>
        <c:lblAlgn val="ctr"/>
        <c:lblOffset val="100"/>
      </c:catAx>
      <c:valAx>
        <c:axId val="133565056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chemeClr val="bg2"/>
                </a:solidFill>
              </a:defRPr>
            </a:pPr>
            <a:endParaRPr lang="ru-RU"/>
          </a:p>
        </c:txPr>
        <c:crossAx val="13179187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>
                <a:solidFill>
                  <a:srgbClr val="000066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solidFill>
                  <a:srgbClr val="000066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3.2613612358540892E-2"/>
          <c:y val="1.1758447884879497E-3"/>
          <c:w val="0.55306421866363265"/>
          <c:h val="0.12358035405993073"/>
        </c:manualLayout>
      </c:layout>
      <c:txPr>
        <a:bodyPr/>
        <a:lstStyle/>
        <a:p>
          <a:pPr>
            <a:defRPr>
              <a:solidFill>
                <a:srgbClr val="000066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755579073479656"/>
          <c:y val="0.16598211813818364"/>
          <c:w val="0.83805329432053088"/>
          <c:h val="0.7915140479234515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66FF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2.9384550991335178E-3"/>
                  <c:y val="1.4814711124798196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4.9382370415994034E-3"/>
                </c:manualLayout>
              </c:layout>
              <c:showVal val="1"/>
            </c:dLbl>
            <c:dLbl>
              <c:idx val="2"/>
              <c:layout>
                <c:manualLayout>
                  <c:x val="2.3507640793068208E-2"/>
                  <c:y val="4.9382370415994034E-3"/>
                </c:manualLayout>
              </c:layout>
              <c:showVal val="1"/>
            </c:dLbl>
            <c:dLbl>
              <c:idx val="4"/>
              <c:layout>
                <c:manualLayout>
                  <c:x val="-1.4692275495667966E-3"/>
                  <c:y val="-7.4073555623990527E-3"/>
                </c:manualLayout>
              </c:layout>
              <c:showVal val="1"/>
            </c:dLbl>
            <c:dLbl>
              <c:idx val="5"/>
              <c:layout>
                <c:manualLayout>
                  <c:x val="-1.1753820396534345E-2"/>
                  <c:y val="-4.9382370415994034E-3"/>
                </c:manualLayout>
              </c:layout>
              <c:showVal val="1"/>
            </c:dLbl>
            <c:dLbl>
              <c:idx val="6"/>
              <c:layout>
                <c:manualLayout>
                  <c:x val="7.3461377478338434E-3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-1.7630730594801174E-2"/>
                  <c:y val="-4.9382370415994123E-2"/>
                </c:manualLayout>
              </c:layout>
              <c:showVal val="1"/>
            </c:dLbl>
            <c:dLbl>
              <c:idx val="8"/>
              <c:layout>
                <c:manualLayout>
                  <c:x val="-1.1753820396534461E-2"/>
                  <c:y val="-1.9752948166397589E-2"/>
                </c:manualLayout>
              </c:layout>
              <c:showVal val="1"/>
            </c:dLbl>
            <c:dLbl>
              <c:idx val="9"/>
              <c:layout>
                <c:manualLayout>
                  <c:x val="-7.3461377478338434E-3"/>
                  <c:y val="-0.10123385935278766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2018 г.</c:v>
                </c:pt>
                <c:pt idx="1">
                  <c:v>2019 г. </c:v>
                </c:pt>
                <c:pt idx="2">
                  <c:v>2020 г. </c:v>
                </c:pt>
                <c:pt idx="3">
                  <c:v>2021 г. План</c:v>
                </c:pt>
                <c:pt idx="4">
                  <c:v>2022 г. Прогноз</c:v>
                </c:pt>
                <c:pt idx="5">
                  <c:v>2023 г. Прогноз</c:v>
                </c:pt>
                <c:pt idx="6">
                  <c:v>2024 г. Прогноз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826140.5</c:v>
                </c:pt>
                <c:pt idx="1">
                  <c:v>944117.15</c:v>
                </c:pt>
                <c:pt idx="2">
                  <c:v>1148296.7</c:v>
                </c:pt>
                <c:pt idx="3">
                  <c:v>1347373</c:v>
                </c:pt>
                <c:pt idx="4">
                  <c:v>954798.69</c:v>
                </c:pt>
                <c:pt idx="5">
                  <c:v>979269.56</c:v>
                </c:pt>
                <c:pt idx="6">
                  <c:v>979269.56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-7.3461377478338434E-3"/>
                  <c:y val="-9.876474083198872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704010</a:t>
                    </a:r>
                    <a:r>
                      <a:rPr lang="ru-RU" dirty="0" smtClean="0"/>
                      <a:t>,2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-2.2222066687197391E-2"/>
                </c:manualLayout>
              </c:layout>
              <c:showVal val="1"/>
            </c:dLbl>
            <c:dLbl>
              <c:idx val="2"/>
              <c:layout>
                <c:manualLayout>
                  <c:x val="1.6161503045234712E-2"/>
                  <c:y val="-1.9752948166397589E-2"/>
                </c:manualLayout>
              </c:layout>
              <c:showVal val="1"/>
            </c:dLbl>
            <c:dLbl>
              <c:idx val="3"/>
              <c:layout>
                <c:manualLayout>
                  <c:x val="-4.4076826487002892E-3"/>
                  <c:y val="-1.728382964559837E-2"/>
                </c:manualLayout>
              </c:layout>
              <c:showVal val="1"/>
            </c:dLbl>
            <c:dLbl>
              <c:idx val="4"/>
              <c:layout>
                <c:manualLayout>
                  <c:x val="9.4091877392847908E-3"/>
                  <c:y val="-1.4814711124798194E-2"/>
                </c:manualLayout>
              </c:layout>
              <c:showVal val="1"/>
            </c:dLbl>
            <c:dLbl>
              <c:idx val="5"/>
              <c:layout>
                <c:manualLayout>
                  <c:x val="5.8769101982671934E-3"/>
                  <c:y val="-1.4814711124798194E-2"/>
                </c:manualLayout>
              </c:layout>
              <c:showVal val="1"/>
            </c:dLbl>
            <c:dLbl>
              <c:idx val="6"/>
              <c:layout>
                <c:manualLayout>
                  <c:x val="7.3461377478338434E-3"/>
                  <c:y val="-2.1813203990406611E-2"/>
                </c:manualLayout>
              </c:layout>
              <c:showVal val="1"/>
            </c:dLbl>
            <c:dLbl>
              <c:idx val="7"/>
              <c:layout>
                <c:manualLayout>
                  <c:x val="-1.7630730594801174E-2"/>
                  <c:y val="-0.14073975568558283"/>
                </c:manualLayout>
              </c:layout>
              <c:showVal val="1"/>
            </c:dLbl>
            <c:dLbl>
              <c:idx val="8"/>
              <c:layout>
                <c:manualLayout>
                  <c:x val="-2.4976868342634972E-2"/>
                  <c:y val="-9.8764740831988246E-2"/>
                </c:manualLayout>
              </c:layout>
              <c:showVal val="1"/>
            </c:dLbl>
            <c:dLbl>
              <c:idx val="9"/>
              <c:layout>
                <c:manualLayout>
                  <c:x val="-2.9384550991335178E-3"/>
                  <c:y val="-0.17777653349757841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2018 г.</c:v>
                </c:pt>
                <c:pt idx="1">
                  <c:v>2019 г. </c:v>
                </c:pt>
                <c:pt idx="2">
                  <c:v>2020 г. </c:v>
                </c:pt>
                <c:pt idx="3">
                  <c:v>2021 г. План</c:v>
                </c:pt>
                <c:pt idx="4">
                  <c:v>2022 г. Прогноз</c:v>
                </c:pt>
                <c:pt idx="5">
                  <c:v>2023 г. Прогноз</c:v>
                </c:pt>
                <c:pt idx="6">
                  <c:v>2024 г. Прогноз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840415</c:v>
                </c:pt>
                <c:pt idx="1">
                  <c:v>929999</c:v>
                </c:pt>
                <c:pt idx="2">
                  <c:v>1165257.48</c:v>
                </c:pt>
                <c:pt idx="3">
                  <c:v>1459793.58</c:v>
                </c:pt>
                <c:pt idx="4">
                  <c:v>1080786.97</c:v>
                </c:pt>
                <c:pt idx="5">
                  <c:v>1087436.6600000008</c:v>
                </c:pt>
                <c:pt idx="6">
                  <c:v>1104793.72</c:v>
                </c:pt>
              </c:numCache>
            </c:numRef>
          </c:val>
        </c:ser>
        <c:axId val="135355776"/>
        <c:axId val="135384448"/>
      </c:barChart>
      <c:catAx>
        <c:axId val="135355776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>
                <a:solidFill>
                  <a:schemeClr val="bg2"/>
                </a:solidFill>
              </a:defRPr>
            </a:pPr>
            <a:endParaRPr lang="ru-RU"/>
          </a:p>
        </c:txPr>
        <c:crossAx val="135384448"/>
        <c:crosses val="autoZero"/>
        <c:auto val="1"/>
        <c:lblAlgn val="ctr"/>
        <c:lblOffset val="100"/>
      </c:catAx>
      <c:valAx>
        <c:axId val="135384448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chemeClr val="bg2"/>
                </a:solidFill>
              </a:defRPr>
            </a:pPr>
            <a:endParaRPr lang="ru-RU"/>
          </a:p>
        </c:txPr>
        <c:crossAx val="135355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6113964857466322E-2"/>
          <c:y val="0"/>
          <c:w val="0.4223102550463339"/>
          <c:h val="0.11117254744596022"/>
        </c:manualLayout>
      </c:layout>
      <c:txPr>
        <a:bodyPr/>
        <a:lstStyle/>
        <a:p>
          <a:pPr>
            <a:defRPr>
              <a:solidFill>
                <a:srgbClr val="000066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99AFB-7C83-4858-B52F-E471FD80B07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C8A47-EB9F-4D40-88B8-619AB6A1BF1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982D0-7178-4CE5-A2CB-9951D90BA94F}" type="parTrans" cxnId="{340686A2-C40C-4A50-B5A5-E42085D17DC1}">
      <dgm:prSet/>
      <dgm:spPr/>
      <dgm:t>
        <a:bodyPr/>
        <a:lstStyle/>
        <a:p>
          <a:endParaRPr lang="ru-RU" sz="1400"/>
        </a:p>
      </dgm:t>
    </dgm:pt>
    <dgm:pt modelId="{1C48BDB7-AA8F-470F-B925-A569685157B6}" type="sibTrans" cxnId="{340686A2-C40C-4A50-B5A5-E42085D17DC1}">
      <dgm:prSet/>
      <dgm:spPr/>
      <dgm:t>
        <a:bodyPr/>
        <a:lstStyle/>
        <a:p>
          <a:endParaRPr lang="ru-RU" sz="1400"/>
        </a:p>
      </dgm:t>
    </dgm:pt>
    <dgm:pt modelId="{8835D6E9-479D-4E78-956E-2648EB9E02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bg2">
                  <a:lumMod val="50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местных налогов, а также пеней и штрафов по ним </a:t>
          </a:r>
          <a:endParaRPr lang="ru-RU" sz="1400" dirty="0">
            <a:solidFill>
              <a:schemeClr val="bg2">
                <a:lumMod val="50000"/>
              </a:schemeClr>
            </a:solidFill>
          </a:endParaRPr>
        </a:p>
      </dgm:t>
    </dgm:pt>
    <dgm:pt modelId="{158913C9-DAD2-4576-8087-F545EAA0CBEF}" type="parTrans" cxnId="{D81AD3F0-80FD-4760-8E04-23334DF4217F}">
      <dgm:prSet/>
      <dgm:spPr/>
      <dgm:t>
        <a:bodyPr/>
        <a:lstStyle/>
        <a:p>
          <a:endParaRPr lang="ru-RU" sz="1400"/>
        </a:p>
      </dgm:t>
    </dgm:pt>
    <dgm:pt modelId="{31AE1DC3-0B32-4A23-8191-5ABAA0C558B7}" type="sibTrans" cxnId="{D81AD3F0-80FD-4760-8E04-23334DF4217F}">
      <dgm:prSet/>
      <dgm:spPr/>
      <dgm:t>
        <a:bodyPr/>
        <a:lstStyle/>
        <a:p>
          <a:endParaRPr lang="ru-RU" sz="1400"/>
        </a:p>
      </dgm:t>
    </dgm:pt>
    <dgm:pt modelId="{E10E4D8A-32CD-4D55-B4BE-DF930DE2F397}">
      <dgm:prSet phldrT="[Текст]" custT="1"/>
      <dgm:spPr>
        <a:solidFill>
          <a:srgbClr val="3FCD57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                                                                            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1853E-5D7B-40FD-BD06-8D1D39599EAF}" type="parTrans" cxnId="{885A4B36-B005-43D7-9B50-91C3F2A2F6B1}">
      <dgm:prSet/>
      <dgm:spPr/>
      <dgm:t>
        <a:bodyPr/>
        <a:lstStyle/>
        <a:p>
          <a:endParaRPr lang="ru-RU" sz="1400"/>
        </a:p>
      </dgm:t>
    </dgm:pt>
    <dgm:pt modelId="{992C44B8-3782-4EEB-9B60-0B06873DE5EA}" type="sibTrans" cxnId="{885A4B36-B005-43D7-9B50-91C3F2A2F6B1}">
      <dgm:prSet/>
      <dgm:spPr/>
      <dgm:t>
        <a:bodyPr/>
        <a:lstStyle/>
        <a:p>
          <a:endParaRPr lang="ru-RU" sz="1400"/>
        </a:p>
      </dgm:t>
    </dgm:pt>
    <dgm:pt modelId="{171FBCCF-15C1-443C-8C37-A91A8A40F093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муниципальных услуг, за пользование природными ресурсами, за пользование муниципальной собственностью, от продажи муниципального имущества, а также платежи в виде штрафов и иных санкций за нарушение законодательства </a:t>
          </a:r>
          <a:endParaRPr lang="ru-RU" sz="1400" dirty="0"/>
        </a:p>
      </dgm:t>
    </dgm:pt>
    <dgm:pt modelId="{79A08A0A-5BFB-4FC9-B61D-0F57C1652FCC}" type="parTrans" cxnId="{62D17442-B24D-484B-9ECE-870840B6B4B0}">
      <dgm:prSet/>
      <dgm:spPr/>
      <dgm:t>
        <a:bodyPr/>
        <a:lstStyle/>
        <a:p>
          <a:endParaRPr lang="ru-RU" sz="1400"/>
        </a:p>
      </dgm:t>
    </dgm:pt>
    <dgm:pt modelId="{F92457EB-4839-4E0B-9145-ED94662136DF}" type="sibTrans" cxnId="{62D17442-B24D-484B-9ECE-870840B6B4B0}">
      <dgm:prSet/>
      <dgm:spPr/>
      <dgm:t>
        <a:bodyPr/>
        <a:lstStyle/>
        <a:p>
          <a:endParaRPr lang="ru-RU" sz="1400"/>
        </a:p>
      </dgm:t>
    </dgm:pt>
    <dgm:pt modelId="{5142BAD6-8E63-4FAF-80C0-3B2282AEA1FD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B55AE-4586-42D5-9965-9FF97BA02A4F}" type="parTrans" cxnId="{B1DC3DEB-170B-4910-A593-4183AC48D9F6}">
      <dgm:prSet/>
      <dgm:spPr/>
      <dgm:t>
        <a:bodyPr/>
        <a:lstStyle/>
        <a:p>
          <a:endParaRPr lang="ru-RU" sz="1400"/>
        </a:p>
      </dgm:t>
    </dgm:pt>
    <dgm:pt modelId="{D7BDB003-F52E-4F0B-BD97-CCEDA74985AB}" type="sibTrans" cxnId="{B1DC3DEB-170B-4910-A593-4183AC48D9F6}">
      <dgm:prSet/>
      <dgm:spPr/>
      <dgm:t>
        <a:bodyPr/>
        <a:lstStyle/>
        <a:p>
          <a:endParaRPr lang="ru-RU" sz="1400"/>
        </a:p>
      </dgm:t>
    </dgm:pt>
    <dgm:pt modelId="{B2F48C43-685A-4FE8-B9A5-9FCE1289C16A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краевого бюджета, а также безвозмездные поступления от физических и юридических лиц</a:t>
          </a:r>
          <a:endParaRPr lang="ru-RU" sz="1400" dirty="0"/>
        </a:p>
      </dgm:t>
    </dgm:pt>
    <dgm:pt modelId="{8D67F3F9-B66B-4015-95B8-C0979675D1D0}" type="parTrans" cxnId="{00492944-3DA5-4793-9E7D-0FB15B4F3292}">
      <dgm:prSet/>
      <dgm:spPr/>
      <dgm:t>
        <a:bodyPr/>
        <a:lstStyle/>
        <a:p>
          <a:endParaRPr lang="ru-RU" sz="1400"/>
        </a:p>
      </dgm:t>
    </dgm:pt>
    <dgm:pt modelId="{CD523CBA-27E8-45F9-8BFF-8707B281D958}" type="sibTrans" cxnId="{00492944-3DA5-4793-9E7D-0FB15B4F3292}">
      <dgm:prSet/>
      <dgm:spPr/>
      <dgm:t>
        <a:bodyPr/>
        <a:lstStyle/>
        <a:p>
          <a:endParaRPr lang="ru-RU" sz="1400"/>
        </a:p>
      </dgm:t>
    </dgm:pt>
    <dgm:pt modelId="{A23D9BDC-C518-47D8-8C43-46279C117093}" type="pres">
      <dgm:prSet presAssocID="{D4599AFB-7C83-4858-B52F-E471FD80B0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2CD6D36-C9AA-4FF8-BB1E-DDFF229C17C1}" type="pres">
      <dgm:prSet presAssocID="{BAEC8A47-EB9F-4D40-88B8-619AB6A1BF1D}" presName="composite" presStyleCnt="0"/>
      <dgm:spPr/>
    </dgm:pt>
    <dgm:pt modelId="{BA6CEF46-EB05-4A1C-8EB3-0B420980129E}" type="pres">
      <dgm:prSet presAssocID="{BAEC8A47-EB9F-4D40-88B8-619AB6A1BF1D}" presName="bentUpArrow1" presStyleLbl="alignImgPlace1" presStyleIdx="0" presStyleCnt="2" custAng="10800000" custLinFactNeighborX="59" custLinFactNeighborY="14589"/>
      <dgm:spPr>
        <a:noFill/>
        <a:ln>
          <a:noFill/>
        </a:ln>
      </dgm:spPr>
    </dgm:pt>
    <dgm:pt modelId="{669F37FD-5C3A-42D3-92FD-7B69BCCECB4C}" type="pres">
      <dgm:prSet presAssocID="{BAEC8A47-EB9F-4D40-88B8-619AB6A1BF1D}" presName="ParentText" presStyleLbl="node1" presStyleIdx="0" presStyleCnt="3" custScaleX="69656" custScaleY="87256" custLinFactNeighborX="-1363" custLinFactNeighborY="16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F3B78-772F-4359-8DB9-8FC211807BA1}" type="pres">
      <dgm:prSet presAssocID="{BAEC8A47-EB9F-4D40-88B8-619AB6A1BF1D}" presName="ChildText" presStyleLbl="revTx" presStyleIdx="0" presStyleCnt="3" custScaleX="297867" custScaleY="127469" custLinFactNeighborX="83765" custLinFactNeighborY="18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3DED3-76EC-41AC-8A8D-F3E764EE3924}" type="pres">
      <dgm:prSet presAssocID="{1C48BDB7-AA8F-470F-B925-A569685157B6}" presName="sibTrans" presStyleCnt="0"/>
      <dgm:spPr/>
    </dgm:pt>
    <dgm:pt modelId="{D65637DD-6A17-4124-9BC3-3648126E1FD1}" type="pres">
      <dgm:prSet presAssocID="{E10E4D8A-32CD-4D55-B4BE-DF930DE2F397}" presName="composite" presStyleCnt="0"/>
      <dgm:spPr/>
    </dgm:pt>
    <dgm:pt modelId="{53A251A0-B944-4BA8-81C0-84031743A461}" type="pres">
      <dgm:prSet presAssocID="{E10E4D8A-32CD-4D55-B4BE-DF930DE2F397}" presName="bentUpArrow1" presStyleLbl="alignImgPlace1" presStyleIdx="1" presStyleCnt="2" custAng="10800000" custLinFactX="-40164" custLinFactY="-11283" custLinFactNeighborX="-100000" custLinFactNeighborY="-100000"/>
      <dgm:spPr>
        <a:noFill/>
        <a:ln>
          <a:noFill/>
        </a:ln>
      </dgm:spPr>
    </dgm:pt>
    <dgm:pt modelId="{9F30757E-33C5-4119-8EDF-F37E0E6D01A8}" type="pres">
      <dgm:prSet presAssocID="{E10E4D8A-32CD-4D55-B4BE-DF930DE2F397}" presName="ParentText" presStyleLbl="node1" presStyleIdx="1" presStyleCnt="3" custScaleX="72176" custScaleY="94697" custLinFactX="-14105" custLinFactNeighborX="-100000" custLinFactNeighborY="4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FF782-DDB2-4D47-97E6-2F221035A0D0}" type="pres">
      <dgm:prSet presAssocID="{E10E4D8A-32CD-4D55-B4BE-DF930DE2F397}" presName="ChildText" presStyleLbl="revTx" presStyleIdx="1" presStyleCnt="3" custScaleX="333826" custLinFactNeighborX="-50954" custLinFactNeighborY="4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A6214-AF0F-4EA0-9BAD-A02F0EEF03C0}" type="pres">
      <dgm:prSet presAssocID="{992C44B8-3782-4EEB-9B60-0B06873DE5EA}" presName="sibTrans" presStyleCnt="0"/>
      <dgm:spPr/>
    </dgm:pt>
    <dgm:pt modelId="{0E0FDB4A-DDB5-4868-877B-B6F3EC116C25}" type="pres">
      <dgm:prSet presAssocID="{5142BAD6-8E63-4FAF-80C0-3B2282AEA1FD}" presName="composite" presStyleCnt="0"/>
      <dgm:spPr/>
    </dgm:pt>
    <dgm:pt modelId="{485F9950-F438-4A2B-AC67-C55BF8A103AE}" type="pres">
      <dgm:prSet presAssocID="{5142BAD6-8E63-4FAF-80C0-3B2282AEA1FD}" presName="ParentText" presStyleLbl="node1" presStyleIdx="2" presStyleCnt="3" custScaleX="72369" custScaleY="81875" custLinFactX="-100000" custLinFactNeighborX="-122926" custLinFactNeighborY="-11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43623-D49A-4100-AE14-7D7EE1F8C98B}" type="pres">
      <dgm:prSet presAssocID="{5142BAD6-8E63-4FAF-80C0-3B2282AEA1FD}" presName="FinalChildText" presStyleLbl="revTx" presStyleIdx="2" presStyleCnt="3" custScaleX="329010" custScaleY="82666" custLinFactX="-100000" custLinFactNeighborX="-102996" custLinFactNeighborY="-4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5A4B36-B005-43D7-9B50-91C3F2A2F6B1}" srcId="{D4599AFB-7C83-4858-B52F-E471FD80B079}" destId="{E10E4D8A-32CD-4D55-B4BE-DF930DE2F397}" srcOrd="1" destOrd="0" parTransId="{53A1853E-5D7B-40FD-BD06-8D1D39599EAF}" sibTransId="{992C44B8-3782-4EEB-9B60-0B06873DE5EA}"/>
    <dgm:cxn modelId="{B1DC3DEB-170B-4910-A593-4183AC48D9F6}" srcId="{D4599AFB-7C83-4858-B52F-E471FD80B079}" destId="{5142BAD6-8E63-4FAF-80C0-3B2282AEA1FD}" srcOrd="2" destOrd="0" parTransId="{C33B55AE-4586-42D5-9965-9FF97BA02A4F}" sibTransId="{D7BDB003-F52E-4F0B-BD97-CCEDA74985AB}"/>
    <dgm:cxn modelId="{78EEFD09-2217-4C80-9C2D-B3C0716E3655}" type="presOf" srcId="{171FBCCF-15C1-443C-8C37-A91A8A40F093}" destId="{BA9FF782-DDB2-4D47-97E6-2F221035A0D0}" srcOrd="0" destOrd="0" presId="urn:microsoft.com/office/officeart/2005/8/layout/StepDownProcess"/>
    <dgm:cxn modelId="{3F3B4A6C-DAF4-4D35-B30C-A4A4FBCA977D}" type="presOf" srcId="{D4599AFB-7C83-4858-B52F-E471FD80B079}" destId="{A23D9BDC-C518-47D8-8C43-46279C117093}" srcOrd="0" destOrd="0" presId="urn:microsoft.com/office/officeart/2005/8/layout/StepDownProcess"/>
    <dgm:cxn modelId="{8CE32620-DFB2-4E97-B09F-9C747A116E90}" type="presOf" srcId="{BAEC8A47-EB9F-4D40-88B8-619AB6A1BF1D}" destId="{669F37FD-5C3A-42D3-92FD-7B69BCCECB4C}" srcOrd="0" destOrd="0" presId="urn:microsoft.com/office/officeart/2005/8/layout/StepDownProcess"/>
    <dgm:cxn modelId="{06164CE5-AB24-4A63-96E7-1180D82F031E}" type="presOf" srcId="{B2F48C43-685A-4FE8-B9A5-9FCE1289C16A}" destId="{BDF43623-D49A-4100-AE14-7D7EE1F8C98B}" srcOrd="0" destOrd="0" presId="urn:microsoft.com/office/officeart/2005/8/layout/StepDownProcess"/>
    <dgm:cxn modelId="{D81AD3F0-80FD-4760-8E04-23334DF4217F}" srcId="{BAEC8A47-EB9F-4D40-88B8-619AB6A1BF1D}" destId="{8835D6E9-479D-4E78-956E-2648EB9E02CA}" srcOrd="0" destOrd="0" parTransId="{158913C9-DAD2-4576-8087-F545EAA0CBEF}" sibTransId="{31AE1DC3-0B32-4A23-8191-5ABAA0C558B7}"/>
    <dgm:cxn modelId="{0B7641E9-1D60-423B-9836-6D2EBC2D88B3}" type="presOf" srcId="{E10E4D8A-32CD-4D55-B4BE-DF930DE2F397}" destId="{9F30757E-33C5-4119-8EDF-F37E0E6D01A8}" srcOrd="0" destOrd="0" presId="urn:microsoft.com/office/officeart/2005/8/layout/StepDownProcess"/>
    <dgm:cxn modelId="{D2CAAFC1-5D06-4F71-AC3F-24BEAF59CECB}" type="presOf" srcId="{5142BAD6-8E63-4FAF-80C0-3B2282AEA1FD}" destId="{485F9950-F438-4A2B-AC67-C55BF8A103AE}" srcOrd="0" destOrd="0" presId="urn:microsoft.com/office/officeart/2005/8/layout/StepDownProcess"/>
    <dgm:cxn modelId="{62D17442-B24D-484B-9ECE-870840B6B4B0}" srcId="{E10E4D8A-32CD-4D55-B4BE-DF930DE2F397}" destId="{171FBCCF-15C1-443C-8C37-A91A8A40F093}" srcOrd="0" destOrd="0" parTransId="{79A08A0A-5BFB-4FC9-B61D-0F57C1652FCC}" sibTransId="{F92457EB-4839-4E0B-9145-ED94662136DF}"/>
    <dgm:cxn modelId="{00492944-3DA5-4793-9E7D-0FB15B4F3292}" srcId="{5142BAD6-8E63-4FAF-80C0-3B2282AEA1FD}" destId="{B2F48C43-685A-4FE8-B9A5-9FCE1289C16A}" srcOrd="0" destOrd="0" parTransId="{8D67F3F9-B66B-4015-95B8-C0979675D1D0}" sibTransId="{CD523CBA-27E8-45F9-8BFF-8707B281D958}"/>
    <dgm:cxn modelId="{340686A2-C40C-4A50-B5A5-E42085D17DC1}" srcId="{D4599AFB-7C83-4858-B52F-E471FD80B079}" destId="{BAEC8A47-EB9F-4D40-88B8-619AB6A1BF1D}" srcOrd="0" destOrd="0" parTransId="{8DC982D0-7178-4CE5-A2CB-9951D90BA94F}" sibTransId="{1C48BDB7-AA8F-470F-B925-A569685157B6}"/>
    <dgm:cxn modelId="{5175209E-5C00-4399-B7CD-26CE8E017C3C}" type="presOf" srcId="{8835D6E9-479D-4E78-956E-2648EB9E02CA}" destId="{A3DF3B78-772F-4359-8DB9-8FC211807BA1}" srcOrd="0" destOrd="0" presId="urn:microsoft.com/office/officeart/2005/8/layout/StepDownProcess"/>
    <dgm:cxn modelId="{913148B3-1CE0-4101-89AD-EEB29DF3AA3F}" type="presParOf" srcId="{A23D9BDC-C518-47D8-8C43-46279C117093}" destId="{D2CD6D36-C9AA-4FF8-BB1E-DDFF229C17C1}" srcOrd="0" destOrd="0" presId="urn:microsoft.com/office/officeart/2005/8/layout/StepDownProcess"/>
    <dgm:cxn modelId="{C1773929-9102-4ECE-AEB1-9314CF00D89F}" type="presParOf" srcId="{D2CD6D36-C9AA-4FF8-BB1E-DDFF229C17C1}" destId="{BA6CEF46-EB05-4A1C-8EB3-0B420980129E}" srcOrd="0" destOrd="0" presId="urn:microsoft.com/office/officeart/2005/8/layout/StepDownProcess"/>
    <dgm:cxn modelId="{1CA52A04-3290-4FA8-A199-A38FC604A908}" type="presParOf" srcId="{D2CD6D36-C9AA-4FF8-BB1E-DDFF229C17C1}" destId="{669F37FD-5C3A-42D3-92FD-7B69BCCECB4C}" srcOrd="1" destOrd="0" presId="urn:microsoft.com/office/officeart/2005/8/layout/StepDownProcess"/>
    <dgm:cxn modelId="{C447A9B4-44C0-4872-9E31-7D4DDB132509}" type="presParOf" srcId="{D2CD6D36-C9AA-4FF8-BB1E-DDFF229C17C1}" destId="{A3DF3B78-772F-4359-8DB9-8FC211807BA1}" srcOrd="2" destOrd="0" presId="urn:microsoft.com/office/officeart/2005/8/layout/StepDownProcess"/>
    <dgm:cxn modelId="{5B6F6B6A-DAF1-49B1-945F-067804A461B6}" type="presParOf" srcId="{A23D9BDC-C518-47D8-8C43-46279C117093}" destId="{B6D3DED3-76EC-41AC-8A8D-F3E764EE3924}" srcOrd="1" destOrd="0" presId="urn:microsoft.com/office/officeart/2005/8/layout/StepDownProcess"/>
    <dgm:cxn modelId="{6CAC848C-1FDB-47DA-A3B4-23096C090A06}" type="presParOf" srcId="{A23D9BDC-C518-47D8-8C43-46279C117093}" destId="{D65637DD-6A17-4124-9BC3-3648126E1FD1}" srcOrd="2" destOrd="0" presId="urn:microsoft.com/office/officeart/2005/8/layout/StepDownProcess"/>
    <dgm:cxn modelId="{1C43C4BD-CB3E-4246-8446-6B1BADAC10BB}" type="presParOf" srcId="{D65637DD-6A17-4124-9BC3-3648126E1FD1}" destId="{53A251A0-B944-4BA8-81C0-84031743A461}" srcOrd="0" destOrd="0" presId="urn:microsoft.com/office/officeart/2005/8/layout/StepDownProcess"/>
    <dgm:cxn modelId="{88FEAB86-16EF-4E07-AE6E-8533B4A9E893}" type="presParOf" srcId="{D65637DD-6A17-4124-9BC3-3648126E1FD1}" destId="{9F30757E-33C5-4119-8EDF-F37E0E6D01A8}" srcOrd="1" destOrd="0" presId="urn:microsoft.com/office/officeart/2005/8/layout/StepDownProcess"/>
    <dgm:cxn modelId="{0C2F4A8E-2F90-45DD-88EE-8BF695274801}" type="presParOf" srcId="{D65637DD-6A17-4124-9BC3-3648126E1FD1}" destId="{BA9FF782-DDB2-4D47-97E6-2F221035A0D0}" srcOrd="2" destOrd="0" presId="urn:microsoft.com/office/officeart/2005/8/layout/StepDownProcess"/>
    <dgm:cxn modelId="{0AF7BB83-CD3F-4115-B9CD-5C859BBF2159}" type="presParOf" srcId="{A23D9BDC-C518-47D8-8C43-46279C117093}" destId="{42FA6214-AF0F-4EA0-9BAD-A02F0EEF03C0}" srcOrd="3" destOrd="0" presId="urn:microsoft.com/office/officeart/2005/8/layout/StepDownProcess"/>
    <dgm:cxn modelId="{BE96E4B7-8E1A-453E-8543-8FDE87D76822}" type="presParOf" srcId="{A23D9BDC-C518-47D8-8C43-46279C117093}" destId="{0E0FDB4A-DDB5-4868-877B-B6F3EC116C25}" srcOrd="4" destOrd="0" presId="urn:microsoft.com/office/officeart/2005/8/layout/StepDownProcess"/>
    <dgm:cxn modelId="{735BD495-3693-4F84-A683-8BC0B9A4D9E1}" type="presParOf" srcId="{0E0FDB4A-DDB5-4868-877B-B6F3EC116C25}" destId="{485F9950-F438-4A2B-AC67-C55BF8A103AE}" srcOrd="0" destOrd="0" presId="urn:microsoft.com/office/officeart/2005/8/layout/StepDownProcess"/>
    <dgm:cxn modelId="{9B718DA4-C01B-4821-A632-24EED012F210}" type="presParOf" srcId="{0E0FDB4A-DDB5-4868-877B-B6F3EC116C25}" destId="{BDF43623-D49A-4100-AE14-7D7EE1F8C98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DBDE95-B824-49FD-931F-CA3C7AD5CE5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E7B521-461E-4E4E-B126-5A130A97EC1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Прочие субсидии бюджетам  муниципальных районов</a:t>
          </a:r>
        </a:p>
      </dgm:t>
    </dgm:pt>
    <dgm:pt modelId="{A0EE8A85-B08E-44F3-8959-0AA68E7B0A09}" type="parTrans" cxnId="{2CBA1B03-792A-41B4-A4CE-04BCBA877971}">
      <dgm:prSet/>
      <dgm:spPr/>
      <dgm:t>
        <a:bodyPr/>
        <a:lstStyle/>
        <a:p>
          <a:endParaRPr lang="ru-RU"/>
        </a:p>
      </dgm:t>
    </dgm:pt>
    <dgm:pt modelId="{F0520E4B-FB36-4867-8879-E49A2A7B1BD1}" type="sibTrans" cxnId="{2CBA1B03-792A-41B4-A4CE-04BCBA877971}">
      <dgm:prSet/>
      <dgm:spPr/>
      <dgm:t>
        <a:bodyPr/>
        <a:lstStyle/>
        <a:p>
          <a:endParaRPr lang="ru-RU"/>
        </a:p>
      </dgm:t>
    </dgm:pt>
    <dgm:pt modelId="{A33FE594-9896-41A5-8839-F011F47CE7F6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граждан твердым топливом в сумме    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2870,61 тыс. рублей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7865E8-2AA0-4A39-84D7-6E61C08EA274}" type="parTrans" cxnId="{A7A391D8-7CDA-4359-9AA8-CC3856563697}">
      <dgm:prSet/>
      <dgm:spPr/>
      <dgm:t>
        <a:bodyPr/>
        <a:lstStyle/>
        <a:p>
          <a:endParaRPr lang="ru-RU" dirty="0"/>
        </a:p>
      </dgm:t>
    </dgm:pt>
    <dgm:pt modelId="{83A91895-09FF-4E0D-A1FD-B556E06F5E00}" type="sibTrans" cxnId="{A7A391D8-7CDA-4359-9AA8-CC3856563697}">
      <dgm:prSet/>
      <dgm:spPr/>
      <dgm:t>
        <a:bodyPr/>
        <a:lstStyle/>
        <a:p>
          <a:endParaRPr lang="ru-RU"/>
        </a:p>
      </dgm:t>
    </dgm:pt>
    <dgm:pt modelId="{954FE46D-D0EC-4879-B008-8950D5060188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Укрепление материально-технической базы муниципальных домов культуры в сумме </a:t>
          </a:r>
        </a:p>
        <a:p>
          <a:pPr rtl="0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1498,65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C01D49-5A67-4DA0-81C4-6A360D60FA43}" type="parTrans" cxnId="{847CD0B9-731F-4882-BF13-13E1DB2689F6}">
      <dgm:prSet/>
      <dgm:spPr/>
      <dgm:t>
        <a:bodyPr/>
        <a:lstStyle/>
        <a:p>
          <a:endParaRPr lang="ru-RU"/>
        </a:p>
      </dgm:t>
    </dgm:pt>
    <dgm:pt modelId="{F36E053B-1621-496B-92F5-3A830758A5A3}" type="sibTrans" cxnId="{847CD0B9-731F-4882-BF13-13E1DB2689F6}">
      <dgm:prSet/>
      <dgm:spPr/>
      <dgm:t>
        <a:bodyPr/>
        <a:lstStyle/>
        <a:p>
          <a:endParaRPr lang="ru-RU"/>
        </a:p>
      </dgm:t>
    </dgm:pt>
    <dgm:pt modelId="{76FA3CEE-CF73-4133-9B96-107626B2AF09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зданий муниципальных общеобразовательных учреждений в сумме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5 854,00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тыс.рублей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BE8762-1298-427E-8270-E72351A1D637}" type="parTrans" cxnId="{40EB22EE-8271-4A53-899E-3AE839BE55DC}">
      <dgm:prSet/>
      <dgm:spPr/>
      <dgm:t>
        <a:bodyPr/>
        <a:lstStyle/>
        <a:p>
          <a:endParaRPr lang="ru-RU"/>
        </a:p>
      </dgm:t>
    </dgm:pt>
    <dgm:pt modelId="{AADF886E-1CAD-4C57-9054-B1B75F913556}" type="sibTrans" cxnId="{40EB22EE-8271-4A53-899E-3AE839BE55DC}">
      <dgm:prSet/>
      <dgm:spPr/>
      <dgm:t>
        <a:bodyPr/>
        <a:lstStyle/>
        <a:p>
          <a:endParaRPr lang="ru-RU"/>
        </a:p>
      </dgm:t>
    </dgm:pt>
    <dgm:pt modelId="{F95C74A3-05C8-49CF-A706-1950A470C56F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и ремонт автомобильных дорог общего пользования населенных пунктов за счет дорожного фонда Приморского края     в сумме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10 000,00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тыс.рублей</a:t>
          </a:r>
        </a:p>
      </dgm:t>
    </dgm:pt>
    <dgm:pt modelId="{76FF64AF-A17A-4906-B36B-AD374A102EDC}" type="parTrans" cxnId="{9C5FD991-0218-427B-BBDC-44F15A210BBA}">
      <dgm:prSet/>
      <dgm:spPr/>
      <dgm:t>
        <a:bodyPr/>
        <a:lstStyle/>
        <a:p>
          <a:endParaRPr lang="ru-RU"/>
        </a:p>
      </dgm:t>
    </dgm:pt>
    <dgm:pt modelId="{04F9251F-D16D-46AD-85FA-EB879CA99C77}" type="sibTrans" cxnId="{9C5FD991-0218-427B-BBDC-44F15A210BBA}">
      <dgm:prSet/>
      <dgm:spPr/>
      <dgm:t>
        <a:bodyPr/>
        <a:lstStyle/>
        <a:p>
          <a:endParaRPr lang="ru-RU"/>
        </a:p>
      </dgm:t>
    </dgm:pt>
    <dgm:pt modelId="{9DC495D5-0509-43F1-A7A0-98E08655695F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Приобретение и поставка спортивного инвентаря, спортивного оборудования и иного имущества для развития массового спорта в сумме </a:t>
          </a:r>
          <a:r>
            <a:rPr lang="ru-RU" sz="16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703,25 </a:t>
          </a:r>
          <a:r>
            <a:rPr lang="ru-RU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16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D1BDB438-F910-4AFF-B847-4632F973435D}" type="parTrans" cxnId="{15D50E98-B103-4091-A179-3FBB99774BAB}">
      <dgm:prSet/>
      <dgm:spPr/>
      <dgm:t>
        <a:bodyPr/>
        <a:lstStyle/>
        <a:p>
          <a:endParaRPr lang="ru-RU"/>
        </a:p>
      </dgm:t>
    </dgm:pt>
    <dgm:pt modelId="{BBC10933-B5AB-43FE-9CF4-D74DD55CECC7}" type="sibTrans" cxnId="{15D50E98-B103-4091-A179-3FBB99774BAB}">
      <dgm:prSet/>
      <dgm:spPr/>
      <dgm:t>
        <a:bodyPr/>
        <a:lstStyle/>
        <a:p>
          <a:endParaRPr lang="ru-RU"/>
        </a:p>
      </dgm:t>
    </dgm:pt>
    <dgm:pt modelId="{67BE518B-B0D3-43B6-B26E-00B1C1E9ABB5}" type="pres">
      <dgm:prSet presAssocID="{36DBDE95-B824-49FD-931F-CA3C7AD5CE5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5A901E-05EC-4E59-B0D6-3B5DB54A89ED}" type="pres">
      <dgm:prSet presAssocID="{46E7B521-461E-4E4E-B126-5A130A97EC1E}" presName="root1" presStyleCnt="0"/>
      <dgm:spPr/>
    </dgm:pt>
    <dgm:pt modelId="{E8224566-7768-4B7F-B7C6-CC001B197288}" type="pres">
      <dgm:prSet presAssocID="{46E7B521-461E-4E4E-B126-5A130A97EC1E}" presName="LevelOneTextNode" presStyleLbl="node0" presStyleIdx="0" presStyleCnt="2" custScaleX="120142" custScaleY="313477" custLinFactY="48344" custLinFactNeighborX="19979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D8EEEA-CD45-480D-BA62-84959EE2F2E7}" type="pres">
      <dgm:prSet presAssocID="{46E7B521-461E-4E4E-B126-5A130A97EC1E}" presName="level2hierChild" presStyleCnt="0"/>
      <dgm:spPr/>
    </dgm:pt>
    <dgm:pt modelId="{8050B524-6A9D-4FE0-B4FB-C657197B9F60}" type="pres">
      <dgm:prSet presAssocID="{287865E8-2AA0-4A39-84D7-6E61C08EA274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47739B59-ACC7-4910-BB5D-0C9C50EDDA03}" type="pres">
      <dgm:prSet presAssocID="{287865E8-2AA0-4A39-84D7-6E61C08EA274}" presName="connTx" presStyleLbl="parChTrans1D2" presStyleIdx="0" presStyleCnt="4"/>
      <dgm:spPr/>
      <dgm:t>
        <a:bodyPr/>
        <a:lstStyle/>
        <a:p>
          <a:endParaRPr lang="ru-RU"/>
        </a:p>
      </dgm:t>
    </dgm:pt>
    <dgm:pt modelId="{D3913D38-C03E-44CE-8570-9DA437B53C63}" type="pres">
      <dgm:prSet presAssocID="{A33FE594-9896-41A5-8839-F011F47CE7F6}" presName="root2" presStyleCnt="0"/>
      <dgm:spPr/>
    </dgm:pt>
    <dgm:pt modelId="{6E41F0E6-A898-4CF5-B919-FC328DE79D98}" type="pres">
      <dgm:prSet presAssocID="{A33FE594-9896-41A5-8839-F011F47CE7F6}" presName="LevelTwoTextNode" presStyleLbl="node2" presStyleIdx="0" presStyleCnt="4" custScaleX="316450" custScaleY="92411" custLinFactX="40954" custLinFactNeighborX="100000" custLinFactNeighborY="-373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8469F9-6E73-4AB9-AA84-5F6EAFECC1CA}" type="pres">
      <dgm:prSet presAssocID="{A33FE594-9896-41A5-8839-F011F47CE7F6}" presName="level3hierChild" presStyleCnt="0"/>
      <dgm:spPr/>
    </dgm:pt>
    <dgm:pt modelId="{E3220957-4FB3-4044-9151-58A6E0710C31}" type="pres">
      <dgm:prSet presAssocID="{0FC01D49-5A67-4DA0-81C4-6A360D60FA43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59A2EDF0-39BD-438A-9BAA-B3CCCCFBB678}" type="pres">
      <dgm:prSet presAssocID="{0FC01D49-5A67-4DA0-81C4-6A360D60FA43}" presName="connTx" presStyleLbl="parChTrans1D2" presStyleIdx="1" presStyleCnt="4"/>
      <dgm:spPr/>
      <dgm:t>
        <a:bodyPr/>
        <a:lstStyle/>
        <a:p>
          <a:endParaRPr lang="ru-RU"/>
        </a:p>
      </dgm:t>
    </dgm:pt>
    <dgm:pt modelId="{89B76AF1-6C9A-4CB7-B17F-EDE0D617CF2A}" type="pres">
      <dgm:prSet presAssocID="{954FE46D-D0EC-4879-B008-8950D5060188}" presName="root2" presStyleCnt="0"/>
      <dgm:spPr/>
    </dgm:pt>
    <dgm:pt modelId="{818B8D10-5238-4818-BADC-489C76A70B76}" type="pres">
      <dgm:prSet presAssocID="{954FE46D-D0EC-4879-B008-8950D5060188}" presName="LevelTwoTextNode" presStyleLbl="node2" presStyleIdx="1" presStyleCnt="4" custAng="0" custScaleX="311381" custScaleY="121449" custLinFactX="35935" custLinFactNeighborX="100000" custLinFactNeighborY="-72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522626-A153-4E66-8884-0430A9DDA586}" type="pres">
      <dgm:prSet presAssocID="{954FE46D-D0EC-4879-B008-8950D5060188}" presName="level3hierChild" presStyleCnt="0"/>
      <dgm:spPr/>
    </dgm:pt>
    <dgm:pt modelId="{CCF2838B-3BED-47F3-85EE-5F14FAFE01BC}" type="pres">
      <dgm:prSet presAssocID="{20BE8762-1298-427E-8270-E72351A1D637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1863143C-ECBD-44D8-87B4-269CE3DB26F2}" type="pres">
      <dgm:prSet presAssocID="{20BE8762-1298-427E-8270-E72351A1D637}" presName="connTx" presStyleLbl="parChTrans1D2" presStyleIdx="2" presStyleCnt="4"/>
      <dgm:spPr/>
      <dgm:t>
        <a:bodyPr/>
        <a:lstStyle/>
        <a:p>
          <a:endParaRPr lang="ru-RU"/>
        </a:p>
      </dgm:t>
    </dgm:pt>
    <dgm:pt modelId="{51B2EBB9-3750-4723-BEA6-DE1B83700E3A}" type="pres">
      <dgm:prSet presAssocID="{76FA3CEE-CF73-4133-9B96-107626B2AF09}" presName="root2" presStyleCnt="0"/>
      <dgm:spPr/>
    </dgm:pt>
    <dgm:pt modelId="{FAAF53E5-A63A-4B7B-AD5D-2B1A4FDA9C38}" type="pres">
      <dgm:prSet presAssocID="{76FA3CEE-CF73-4133-9B96-107626B2AF09}" presName="LevelTwoTextNode" presStyleLbl="node2" presStyleIdx="2" presStyleCnt="4" custScaleX="467803" custScaleY="99139" custLinFactY="79499" custLinFactNeighborX="-7227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8880A9-8CDC-4D38-A931-7C4176725227}" type="pres">
      <dgm:prSet presAssocID="{76FA3CEE-CF73-4133-9B96-107626B2AF09}" presName="level3hierChild" presStyleCnt="0"/>
      <dgm:spPr/>
    </dgm:pt>
    <dgm:pt modelId="{59C5CE12-D349-417D-9081-8004C2736410}" type="pres">
      <dgm:prSet presAssocID="{76FF64AF-A17A-4906-B36B-AD374A102EDC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BD45CEEA-B5E0-4D6D-9AB9-44C692EFF718}" type="pres">
      <dgm:prSet presAssocID="{76FF64AF-A17A-4906-B36B-AD374A102EDC}" presName="connTx" presStyleLbl="parChTrans1D2" presStyleIdx="3" presStyleCnt="4"/>
      <dgm:spPr/>
      <dgm:t>
        <a:bodyPr/>
        <a:lstStyle/>
        <a:p>
          <a:endParaRPr lang="ru-RU"/>
        </a:p>
      </dgm:t>
    </dgm:pt>
    <dgm:pt modelId="{A27DD1A4-7EFC-4835-84C4-B582539BD621}" type="pres">
      <dgm:prSet presAssocID="{F95C74A3-05C8-49CF-A706-1950A470C56F}" presName="root2" presStyleCnt="0"/>
      <dgm:spPr/>
    </dgm:pt>
    <dgm:pt modelId="{36457F78-2241-4D08-B56C-997CB105F499}" type="pres">
      <dgm:prSet presAssocID="{F95C74A3-05C8-49CF-A706-1950A470C56F}" presName="LevelTwoTextNode" presStyleLbl="node2" presStyleIdx="3" presStyleCnt="4" custScaleX="465625" custScaleY="165812" custLinFactY="75646" custLinFactNeighborX="-9993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E44635-A22D-4593-9071-E21ED12199C8}" type="pres">
      <dgm:prSet presAssocID="{F95C74A3-05C8-49CF-A706-1950A470C56F}" presName="level3hierChild" presStyleCnt="0"/>
      <dgm:spPr/>
    </dgm:pt>
    <dgm:pt modelId="{DB9D2F3D-1982-496E-B107-8279F92778EC}" type="pres">
      <dgm:prSet presAssocID="{9DC495D5-0509-43F1-A7A0-98E08655695F}" presName="root1" presStyleCnt="0"/>
      <dgm:spPr/>
    </dgm:pt>
    <dgm:pt modelId="{12DEC339-EEBD-4F30-9427-C5014400C8D8}" type="pres">
      <dgm:prSet presAssocID="{9DC495D5-0509-43F1-A7A0-98E08655695F}" presName="LevelOneTextNode" presStyleLbl="node0" presStyleIdx="1" presStyleCnt="2" custAng="0" custScaleX="463667" custScaleY="142051" custLinFactX="52915" custLinFactY="-100000" custLinFactNeighborX="100000" custLinFactNeighborY="-1853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E8EF8F-1D9A-46D4-89F3-C2C97FF835A7}" type="pres">
      <dgm:prSet presAssocID="{9DC495D5-0509-43F1-A7A0-98E08655695F}" presName="level2hierChild" presStyleCnt="0"/>
      <dgm:spPr/>
    </dgm:pt>
  </dgm:ptLst>
  <dgm:cxnLst>
    <dgm:cxn modelId="{1BB1DAC1-AC15-4142-AB78-53D01A1C0442}" type="presOf" srcId="{954FE46D-D0EC-4879-B008-8950D5060188}" destId="{818B8D10-5238-4818-BADC-489C76A70B76}" srcOrd="0" destOrd="0" presId="urn:microsoft.com/office/officeart/2005/8/layout/hierarchy2"/>
    <dgm:cxn modelId="{9568B041-7403-494F-84C8-B2E19B0B8D85}" type="presOf" srcId="{F95C74A3-05C8-49CF-A706-1950A470C56F}" destId="{36457F78-2241-4D08-B56C-997CB105F499}" srcOrd="0" destOrd="0" presId="urn:microsoft.com/office/officeart/2005/8/layout/hierarchy2"/>
    <dgm:cxn modelId="{2CBA1B03-792A-41B4-A4CE-04BCBA877971}" srcId="{36DBDE95-B824-49FD-931F-CA3C7AD5CE5D}" destId="{46E7B521-461E-4E4E-B126-5A130A97EC1E}" srcOrd="0" destOrd="0" parTransId="{A0EE8A85-B08E-44F3-8959-0AA68E7B0A09}" sibTransId="{F0520E4B-FB36-4867-8879-E49A2A7B1BD1}"/>
    <dgm:cxn modelId="{7EABAB4C-897D-429E-BB9D-57947DAAA4E5}" type="presOf" srcId="{20BE8762-1298-427E-8270-E72351A1D637}" destId="{CCF2838B-3BED-47F3-85EE-5F14FAFE01BC}" srcOrd="0" destOrd="0" presId="urn:microsoft.com/office/officeart/2005/8/layout/hierarchy2"/>
    <dgm:cxn modelId="{40DD9C46-8491-45FD-A8AC-2F73E48DAD8D}" type="presOf" srcId="{76FF64AF-A17A-4906-B36B-AD374A102EDC}" destId="{BD45CEEA-B5E0-4D6D-9AB9-44C692EFF718}" srcOrd="1" destOrd="0" presId="urn:microsoft.com/office/officeart/2005/8/layout/hierarchy2"/>
    <dgm:cxn modelId="{9B664643-B9CF-46E5-9D76-925DAA3E532C}" type="presOf" srcId="{A33FE594-9896-41A5-8839-F011F47CE7F6}" destId="{6E41F0E6-A898-4CF5-B919-FC328DE79D98}" srcOrd="0" destOrd="0" presId="urn:microsoft.com/office/officeart/2005/8/layout/hierarchy2"/>
    <dgm:cxn modelId="{4091A1A4-1F0F-4B04-9107-05EB5F8A4CB1}" type="presOf" srcId="{46E7B521-461E-4E4E-B126-5A130A97EC1E}" destId="{E8224566-7768-4B7F-B7C6-CC001B197288}" srcOrd="0" destOrd="0" presId="urn:microsoft.com/office/officeart/2005/8/layout/hierarchy2"/>
    <dgm:cxn modelId="{A1F2D457-80C4-4872-81C3-7E02B2E58DDA}" type="presOf" srcId="{9DC495D5-0509-43F1-A7A0-98E08655695F}" destId="{12DEC339-EEBD-4F30-9427-C5014400C8D8}" srcOrd="0" destOrd="0" presId="urn:microsoft.com/office/officeart/2005/8/layout/hierarchy2"/>
    <dgm:cxn modelId="{128B6849-E42C-47B2-9951-6444E78D0397}" type="presOf" srcId="{287865E8-2AA0-4A39-84D7-6E61C08EA274}" destId="{8050B524-6A9D-4FE0-B4FB-C657197B9F60}" srcOrd="0" destOrd="0" presId="urn:microsoft.com/office/officeart/2005/8/layout/hierarchy2"/>
    <dgm:cxn modelId="{BFA1B602-842E-46E5-8AE8-2BF87E2818F9}" type="presOf" srcId="{287865E8-2AA0-4A39-84D7-6E61C08EA274}" destId="{47739B59-ACC7-4910-BB5D-0C9C50EDDA03}" srcOrd="1" destOrd="0" presId="urn:microsoft.com/office/officeart/2005/8/layout/hierarchy2"/>
    <dgm:cxn modelId="{9C5FD991-0218-427B-BBDC-44F15A210BBA}" srcId="{46E7B521-461E-4E4E-B126-5A130A97EC1E}" destId="{F95C74A3-05C8-49CF-A706-1950A470C56F}" srcOrd="3" destOrd="0" parTransId="{76FF64AF-A17A-4906-B36B-AD374A102EDC}" sibTransId="{04F9251F-D16D-46AD-85FA-EB879CA99C77}"/>
    <dgm:cxn modelId="{847CD0B9-731F-4882-BF13-13E1DB2689F6}" srcId="{46E7B521-461E-4E4E-B126-5A130A97EC1E}" destId="{954FE46D-D0EC-4879-B008-8950D5060188}" srcOrd="1" destOrd="0" parTransId="{0FC01D49-5A67-4DA0-81C4-6A360D60FA43}" sibTransId="{F36E053B-1621-496B-92F5-3A830758A5A3}"/>
    <dgm:cxn modelId="{ACEF2317-7F73-4A96-8116-0F0E4DDE1012}" type="presOf" srcId="{76FA3CEE-CF73-4133-9B96-107626B2AF09}" destId="{FAAF53E5-A63A-4B7B-AD5D-2B1A4FDA9C38}" srcOrd="0" destOrd="0" presId="urn:microsoft.com/office/officeart/2005/8/layout/hierarchy2"/>
    <dgm:cxn modelId="{F52D319C-BB22-4E39-A5C5-7BD2A8DBEF57}" type="presOf" srcId="{0FC01D49-5A67-4DA0-81C4-6A360D60FA43}" destId="{E3220957-4FB3-4044-9151-58A6E0710C31}" srcOrd="0" destOrd="0" presId="urn:microsoft.com/office/officeart/2005/8/layout/hierarchy2"/>
    <dgm:cxn modelId="{B97C7A70-8323-4903-8FFC-B023FB5B7C62}" type="presOf" srcId="{36DBDE95-B824-49FD-931F-CA3C7AD5CE5D}" destId="{67BE518B-B0D3-43B6-B26E-00B1C1E9ABB5}" srcOrd="0" destOrd="0" presId="urn:microsoft.com/office/officeart/2005/8/layout/hierarchy2"/>
    <dgm:cxn modelId="{40EB22EE-8271-4A53-899E-3AE839BE55DC}" srcId="{46E7B521-461E-4E4E-B126-5A130A97EC1E}" destId="{76FA3CEE-CF73-4133-9B96-107626B2AF09}" srcOrd="2" destOrd="0" parTransId="{20BE8762-1298-427E-8270-E72351A1D637}" sibTransId="{AADF886E-1CAD-4C57-9054-B1B75F913556}"/>
    <dgm:cxn modelId="{82357AEB-EABC-485B-97D1-FB51EEC61CB0}" type="presOf" srcId="{20BE8762-1298-427E-8270-E72351A1D637}" destId="{1863143C-ECBD-44D8-87B4-269CE3DB26F2}" srcOrd="1" destOrd="0" presId="urn:microsoft.com/office/officeart/2005/8/layout/hierarchy2"/>
    <dgm:cxn modelId="{15D50E98-B103-4091-A179-3FBB99774BAB}" srcId="{36DBDE95-B824-49FD-931F-CA3C7AD5CE5D}" destId="{9DC495D5-0509-43F1-A7A0-98E08655695F}" srcOrd="1" destOrd="0" parTransId="{D1BDB438-F910-4AFF-B847-4632F973435D}" sibTransId="{BBC10933-B5AB-43FE-9CF4-D74DD55CECC7}"/>
    <dgm:cxn modelId="{66B484C1-0E65-4EBC-8B09-DE1569D197E7}" type="presOf" srcId="{76FF64AF-A17A-4906-B36B-AD374A102EDC}" destId="{59C5CE12-D349-417D-9081-8004C2736410}" srcOrd="0" destOrd="0" presId="urn:microsoft.com/office/officeart/2005/8/layout/hierarchy2"/>
    <dgm:cxn modelId="{F8A717A5-232F-4FCB-9F2E-67A2F92C6BA2}" type="presOf" srcId="{0FC01D49-5A67-4DA0-81C4-6A360D60FA43}" destId="{59A2EDF0-39BD-438A-9BAA-B3CCCCFBB678}" srcOrd="1" destOrd="0" presId="urn:microsoft.com/office/officeart/2005/8/layout/hierarchy2"/>
    <dgm:cxn modelId="{A7A391D8-7CDA-4359-9AA8-CC3856563697}" srcId="{46E7B521-461E-4E4E-B126-5A130A97EC1E}" destId="{A33FE594-9896-41A5-8839-F011F47CE7F6}" srcOrd="0" destOrd="0" parTransId="{287865E8-2AA0-4A39-84D7-6E61C08EA274}" sibTransId="{83A91895-09FF-4E0D-A1FD-B556E06F5E00}"/>
    <dgm:cxn modelId="{9195765F-3E7E-4DD2-84D5-EF33190727E1}" type="presParOf" srcId="{67BE518B-B0D3-43B6-B26E-00B1C1E9ABB5}" destId="{4C5A901E-05EC-4E59-B0D6-3B5DB54A89ED}" srcOrd="0" destOrd="0" presId="urn:microsoft.com/office/officeart/2005/8/layout/hierarchy2"/>
    <dgm:cxn modelId="{29E56939-99F6-4BF1-9135-4ADC99AF68D4}" type="presParOf" srcId="{4C5A901E-05EC-4E59-B0D6-3B5DB54A89ED}" destId="{E8224566-7768-4B7F-B7C6-CC001B197288}" srcOrd="0" destOrd="0" presId="urn:microsoft.com/office/officeart/2005/8/layout/hierarchy2"/>
    <dgm:cxn modelId="{35B12E2F-0E2A-4A64-9C11-6B478FE10514}" type="presParOf" srcId="{4C5A901E-05EC-4E59-B0D6-3B5DB54A89ED}" destId="{3AD8EEEA-CD45-480D-BA62-84959EE2F2E7}" srcOrd="1" destOrd="0" presId="urn:microsoft.com/office/officeart/2005/8/layout/hierarchy2"/>
    <dgm:cxn modelId="{00F722E0-6772-4B49-AE92-0416830191EF}" type="presParOf" srcId="{3AD8EEEA-CD45-480D-BA62-84959EE2F2E7}" destId="{8050B524-6A9D-4FE0-B4FB-C657197B9F60}" srcOrd="0" destOrd="0" presId="urn:microsoft.com/office/officeart/2005/8/layout/hierarchy2"/>
    <dgm:cxn modelId="{6FDD4119-6BE4-44D8-BE82-C9D51AAD19D4}" type="presParOf" srcId="{8050B524-6A9D-4FE0-B4FB-C657197B9F60}" destId="{47739B59-ACC7-4910-BB5D-0C9C50EDDA03}" srcOrd="0" destOrd="0" presId="urn:microsoft.com/office/officeart/2005/8/layout/hierarchy2"/>
    <dgm:cxn modelId="{69F2CEF2-3BB8-43F0-958F-409809266108}" type="presParOf" srcId="{3AD8EEEA-CD45-480D-BA62-84959EE2F2E7}" destId="{D3913D38-C03E-44CE-8570-9DA437B53C63}" srcOrd="1" destOrd="0" presId="urn:microsoft.com/office/officeart/2005/8/layout/hierarchy2"/>
    <dgm:cxn modelId="{416E7CF4-D429-4ADE-9978-FF3F5B345D0D}" type="presParOf" srcId="{D3913D38-C03E-44CE-8570-9DA437B53C63}" destId="{6E41F0E6-A898-4CF5-B919-FC328DE79D98}" srcOrd="0" destOrd="0" presId="urn:microsoft.com/office/officeart/2005/8/layout/hierarchy2"/>
    <dgm:cxn modelId="{15DA78DF-8A3E-43C1-AF54-84C0EACD5D09}" type="presParOf" srcId="{D3913D38-C03E-44CE-8570-9DA437B53C63}" destId="{A08469F9-6E73-4AB9-AA84-5F6EAFECC1CA}" srcOrd="1" destOrd="0" presId="urn:microsoft.com/office/officeart/2005/8/layout/hierarchy2"/>
    <dgm:cxn modelId="{643A4AF3-01FF-4BB0-808A-0AA7A2BA81EA}" type="presParOf" srcId="{3AD8EEEA-CD45-480D-BA62-84959EE2F2E7}" destId="{E3220957-4FB3-4044-9151-58A6E0710C31}" srcOrd="2" destOrd="0" presId="urn:microsoft.com/office/officeart/2005/8/layout/hierarchy2"/>
    <dgm:cxn modelId="{C47A6756-88E2-474B-AA88-5304CC87EAA0}" type="presParOf" srcId="{E3220957-4FB3-4044-9151-58A6E0710C31}" destId="{59A2EDF0-39BD-438A-9BAA-B3CCCCFBB678}" srcOrd="0" destOrd="0" presId="urn:microsoft.com/office/officeart/2005/8/layout/hierarchy2"/>
    <dgm:cxn modelId="{43F6A56F-3349-47BC-B435-3B6BD3E7484E}" type="presParOf" srcId="{3AD8EEEA-CD45-480D-BA62-84959EE2F2E7}" destId="{89B76AF1-6C9A-4CB7-B17F-EDE0D617CF2A}" srcOrd="3" destOrd="0" presId="urn:microsoft.com/office/officeart/2005/8/layout/hierarchy2"/>
    <dgm:cxn modelId="{57341CFC-EDFC-4B5A-B051-6BF998A28126}" type="presParOf" srcId="{89B76AF1-6C9A-4CB7-B17F-EDE0D617CF2A}" destId="{818B8D10-5238-4818-BADC-489C76A70B76}" srcOrd="0" destOrd="0" presId="urn:microsoft.com/office/officeart/2005/8/layout/hierarchy2"/>
    <dgm:cxn modelId="{B18B4CC5-FEE7-4FDD-8FEF-3BA15FCF6FF4}" type="presParOf" srcId="{89B76AF1-6C9A-4CB7-B17F-EDE0D617CF2A}" destId="{26522626-A153-4E66-8884-0430A9DDA586}" srcOrd="1" destOrd="0" presId="urn:microsoft.com/office/officeart/2005/8/layout/hierarchy2"/>
    <dgm:cxn modelId="{24A09E90-D574-402F-8A22-A47F9C5AAAE6}" type="presParOf" srcId="{3AD8EEEA-CD45-480D-BA62-84959EE2F2E7}" destId="{CCF2838B-3BED-47F3-85EE-5F14FAFE01BC}" srcOrd="4" destOrd="0" presId="urn:microsoft.com/office/officeart/2005/8/layout/hierarchy2"/>
    <dgm:cxn modelId="{A601C6C7-EA8E-43AA-9E02-2C032DE0098F}" type="presParOf" srcId="{CCF2838B-3BED-47F3-85EE-5F14FAFE01BC}" destId="{1863143C-ECBD-44D8-87B4-269CE3DB26F2}" srcOrd="0" destOrd="0" presId="urn:microsoft.com/office/officeart/2005/8/layout/hierarchy2"/>
    <dgm:cxn modelId="{5D96DA46-B346-4D93-94C9-7A6D282A1769}" type="presParOf" srcId="{3AD8EEEA-CD45-480D-BA62-84959EE2F2E7}" destId="{51B2EBB9-3750-4723-BEA6-DE1B83700E3A}" srcOrd="5" destOrd="0" presId="urn:microsoft.com/office/officeart/2005/8/layout/hierarchy2"/>
    <dgm:cxn modelId="{738FB1FF-FC9C-4FB2-8E71-1AA3CD872451}" type="presParOf" srcId="{51B2EBB9-3750-4723-BEA6-DE1B83700E3A}" destId="{FAAF53E5-A63A-4B7B-AD5D-2B1A4FDA9C38}" srcOrd="0" destOrd="0" presId="urn:microsoft.com/office/officeart/2005/8/layout/hierarchy2"/>
    <dgm:cxn modelId="{3C8906BA-73BA-41A5-AF54-51E41C996562}" type="presParOf" srcId="{51B2EBB9-3750-4723-BEA6-DE1B83700E3A}" destId="{A48880A9-8CDC-4D38-A931-7C4176725227}" srcOrd="1" destOrd="0" presId="urn:microsoft.com/office/officeart/2005/8/layout/hierarchy2"/>
    <dgm:cxn modelId="{6A9C6A5A-D60C-4495-9A05-23D2751F4C7D}" type="presParOf" srcId="{3AD8EEEA-CD45-480D-BA62-84959EE2F2E7}" destId="{59C5CE12-D349-417D-9081-8004C2736410}" srcOrd="6" destOrd="0" presId="urn:microsoft.com/office/officeart/2005/8/layout/hierarchy2"/>
    <dgm:cxn modelId="{D3578CC9-92FC-4991-BDB6-C2B67BC9488B}" type="presParOf" srcId="{59C5CE12-D349-417D-9081-8004C2736410}" destId="{BD45CEEA-B5E0-4D6D-9AB9-44C692EFF718}" srcOrd="0" destOrd="0" presId="urn:microsoft.com/office/officeart/2005/8/layout/hierarchy2"/>
    <dgm:cxn modelId="{86CF3366-7F69-4C18-8DA1-E477374C99B2}" type="presParOf" srcId="{3AD8EEEA-CD45-480D-BA62-84959EE2F2E7}" destId="{A27DD1A4-7EFC-4835-84C4-B582539BD621}" srcOrd="7" destOrd="0" presId="urn:microsoft.com/office/officeart/2005/8/layout/hierarchy2"/>
    <dgm:cxn modelId="{9E1A386A-A508-4068-891B-FF733419CBE3}" type="presParOf" srcId="{A27DD1A4-7EFC-4835-84C4-B582539BD621}" destId="{36457F78-2241-4D08-B56C-997CB105F499}" srcOrd="0" destOrd="0" presId="urn:microsoft.com/office/officeart/2005/8/layout/hierarchy2"/>
    <dgm:cxn modelId="{710927BE-8F25-4CDC-A64C-F9B95FE2D5B2}" type="presParOf" srcId="{A27DD1A4-7EFC-4835-84C4-B582539BD621}" destId="{37E44635-A22D-4593-9071-E21ED12199C8}" srcOrd="1" destOrd="0" presId="urn:microsoft.com/office/officeart/2005/8/layout/hierarchy2"/>
    <dgm:cxn modelId="{C4C2FBAC-721B-4535-B4B0-8A3036680144}" type="presParOf" srcId="{67BE518B-B0D3-43B6-B26E-00B1C1E9ABB5}" destId="{DB9D2F3D-1982-496E-B107-8279F92778EC}" srcOrd="1" destOrd="0" presId="urn:microsoft.com/office/officeart/2005/8/layout/hierarchy2"/>
    <dgm:cxn modelId="{8211C4B4-D4D5-416F-90E3-831A95A26BFF}" type="presParOf" srcId="{DB9D2F3D-1982-496E-B107-8279F92778EC}" destId="{12DEC339-EEBD-4F30-9427-C5014400C8D8}" srcOrd="0" destOrd="0" presId="urn:microsoft.com/office/officeart/2005/8/layout/hierarchy2"/>
    <dgm:cxn modelId="{9645C984-572D-468B-A7A1-9D6AA539B063}" type="presParOf" srcId="{DB9D2F3D-1982-496E-B107-8279F92778EC}" destId="{E0E8EF8F-1D9A-46D4-89F3-C2C97FF835A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3FCA55-F7AF-4887-9CF5-C13A0D7A157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009914-3564-46E7-8461-B7675F0920B5}">
      <dgm:prSet phldrT="[Текст]" custT="1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r>
            <a:rPr lang="ru-RU" sz="2400" b="1" baseline="0" dirty="0" smtClean="0">
              <a:latin typeface="Times New Roman" pitchFamily="18" charset="0"/>
              <a:cs typeface="Times New Roman" pitchFamily="18" charset="0"/>
            </a:rPr>
            <a:t>Расходы за 2020 год</a:t>
          </a:r>
          <a:endParaRPr lang="ru-RU" sz="2400" b="1" baseline="0" dirty="0">
            <a:latin typeface="Times New Roman" pitchFamily="18" charset="0"/>
            <a:cs typeface="Times New Roman" pitchFamily="18" charset="0"/>
          </a:endParaRPr>
        </a:p>
      </dgm:t>
    </dgm:pt>
    <dgm:pt modelId="{12ED54E2-0C72-4D6F-B5CD-B15A1DA9C371}" type="parTrans" cxnId="{6141BCD3-46EC-49B6-AE6E-59EE799E0BE8}">
      <dgm:prSet/>
      <dgm:spPr/>
      <dgm:t>
        <a:bodyPr/>
        <a:lstStyle/>
        <a:p>
          <a:endParaRPr lang="ru-RU"/>
        </a:p>
      </dgm:t>
    </dgm:pt>
    <dgm:pt modelId="{8164F932-8E8A-4841-B42A-85F6F8EA4FD8}" type="sibTrans" cxnId="{6141BCD3-46EC-49B6-AE6E-59EE799E0BE8}">
      <dgm:prSet/>
      <dgm:spPr/>
      <dgm:t>
        <a:bodyPr/>
        <a:lstStyle/>
        <a:p>
          <a:endParaRPr lang="ru-RU"/>
        </a:p>
      </dgm:t>
    </dgm:pt>
    <dgm:pt modelId="{05F4098E-9620-4B91-92EE-D4EC7502E0F5}">
      <dgm:prSet phldrT="[Текст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i="1" dirty="0" smtClean="0">
              <a:solidFill>
                <a:srgbClr val="0000FF"/>
              </a:solidFill>
            </a:rPr>
            <a:t>23 муниципальных программы на общую сумму 1022 682,7 тыс. рублей</a:t>
          </a:r>
          <a:endParaRPr lang="ru-RU" i="1" baseline="0" dirty="0">
            <a:solidFill>
              <a:srgbClr val="0000FF"/>
            </a:solidFill>
          </a:endParaRPr>
        </a:p>
      </dgm:t>
    </dgm:pt>
    <dgm:pt modelId="{27501F11-29E5-491F-B786-3DBE63BEADBB}" type="parTrans" cxnId="{39997423-6DB9-4A9D-ACD4-B814494DC9CD}">
      <dgm:prSet/>
      <dgm:spPr/>
      <dgm:t>
        <a:bodyPr/>
        <a:lstStyle/>
        <a:p>
          <a:endParaRPr lang="ru-RU"/>
        </a:p>
      </dgm:t>
    </dgm:pt>
    <dgm:pt modelId="{49108E28-4F00-4382-8A77-86E7293A0D69}" type="sibTrans" cxnId="{39997423-6DB9-4A9D-ACD4-B814494DC9CD}">
      <dgm:prSet/>
      <dgm:spPr/>
      <dgm:t>
        <a:bodyPr/>
        <a:lstStyle/>
        <a:p>
          <a:endParaRPr lang="ru-RU"/>
        </a:p>
      </dgm:t>
    </dgm:pt>
    <dgm:pt modelId="{83AC44A9-435C-4F38-ADE0-C928136A240E}">
      <dgm:prSet phldrT="[Текст]" custT="1"/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</dgm:spPr>
      <dgm:t>
        <a:bodyPr/>
        <a:lstStyle/>
        <a:p>
          <a:r>
            <a:rPr lang="ru-RU" sz="2400" b="1" baseline="0" dirty="0" smtClean="0">
              <a:latin typeface="Times New Roman" pitchFamily="18" charset="0"/>
              <a:cs typeface="Times New Roman" pitchFamily="18" charset="0"/>
            </a:rPr>
            <a:t>Расходы за 2021 год</a:t>
          </a:r>
          <a:endParaRPr lang="ru-RU" sz="2400" i="1" baseline="0" dirty="0">
            <a:solidFill>
              <a:srgbClr val="0000FF"/>
            </a:solidFill>
          </a:endParaRPr>
        </a:p>
      </dgm:t>
    </dgm:pt>
    <dgm:pt modelId="{7EB6F42B-5A00-4A0C-B16F-4104BF7BE675}" type="parTrans" cxnId="{87D5FB02-C53E-4499-8F7C-AA968A6F4FFF}">
      <dgm:prSet/>
      <dgm:spPr/>
      <dgm:t>
        <a:bodyPr/>
        <a:lstStyle/>
        <a:p>
          <a:endParaRPr lang="ru-RU"/>
        </a:p>
      </dgm:t>
    </dgm:pt>
    <dgm:pt modelId="{2551AB22-C941-4E95-8D19-08A2F47434AF}" type="sibTrans" cxnId="{87D5FB02-C53E-4499-8F7C-AA968A6F4FFF}">
      <dgm:prSet/>
      <dgm:spPr/>
      <dgm:t>
        <a:bodyPr/>
        <a:lstStyle/>
        <a:p>
          <a:endParaRPr lang="ru-RU"/>
        </a:p>
      </dgm:t>
    </dgm:pt>
    <dgm:pt modelId="{42553EEF-0CD9-405C-8EB0-75D9E4052DB3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i="1" dirty="0" smtClean="0">
              <a:solidFill>
                <a:srgbClr val="0000FF"/>
              </a:solidFill>
            </a:rPr>
            <a:t>23 муниципальных программы на общую сумму 1287 135,2 тыс. рублей</a:t>
          </a:r>
          <a:endParaRPr lang="ru-RU" i="1" dirty="0">
            <a:solidFill>
              <a:srgbClr val="0000FF"/>
            </a:solidFill>
          </a:endParaRPr>
        </a:p>
      </dgm:t>
    </dgm:pt>
    <dgm:pt modelId="{C1464009-16FA-4946-80B1-47C1D134AD41}" type="parTrans" cxnId="{A0BEE2F1-B3B6-4DB3-815E-00FBFAF561AA}">
      <dgm:prSet/>
      <dgm:spPr/>
      <dgm:t>
        <a:bodyPr/>
        <a:lstStyle/>
        <a:p>
          <a:endParaRPr lang="ru-RU"/>
        </a:p>
      </dgm:t>
    </dgm:pt>
    <dgm:pt modelId="{FBC91406-BFB7-4FF7-AC2E-092043CAFFF0}" type="sibTrans" cxnId="{A0BEE2F1-B3B6-4DB3-815E-00FBFAF561AA}">
      <dgm:prSet/>
      <dgm:spPr/>
      <dgm:t>
        <a:bodyPr/>
        <a:lstStyle/>
        <a:p>
          <a:endParaRPr lang="ru-RU"/>
        </a:p>
      </dgm:t>
    </dgm:pt>
    <dgm:pt modelId="{E5784A22-C3D3-48C1-9748-CFD3494F62DC}">
      <dgm:prSet phldrT="[Текст]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ru-RU" b="1" baseline="0" dirty="0" smtClean="0">
              <a:latin typeface="Times New Roman" pitchFamily="18" charset="0"/>
              <a:cs typeface="Times New Roman" pitchFamily="18" charset="0"/>
            </a:rPr>
            <a:t>Расходы за 2022 год</a:t>
          </a:r>
          <a:endParaRPr lang="ru-RU" i="1" baseline="0" dirty="0">
            <a:solidFill>
              <a:srgbClr val="0000FF"/>
            </a:solidFill>
          </a:endParaRPr>
        </a:p>
      </dgm:t>
    </dgm:pt>
    <dgm:pt modelId="{9828FDB0-4014-41E5-995F-586DBF6388AF}" type="parTrans" cxnId="{E67C7B8F-E8C2-466B-8D30-85E434C33057}">
      <dgm:prSet/>
      <dgm:spPr/>
      <dgm:t>
        <a:bodyPr/>
        <a:lstStyle/>
        <a:p>
          <a:endParaRPr lang="ru-RU"/>
        </a:p>
      </dgm:t>
    </dgm:pt>
    <dgm:pt modelId="{039298D2-B123-411B-9BFA-84BE7250EDDC}" type="sibTrans" cxnId="{E67C7B8F-E8C2-466B-8D30-85E434C33057}">
      <dgm:prSet/>
      <dgm:spPr/>
      <dgm:t>
        <a:bodyPr/>
        <a:lstStyle/>
        <a:p>
          <a:endParaRPr lang="ru-RU"/>
        </a:p>
      </dgm:t>
    </dgm:pt>
    <dgm:pt modelId="{E4D7086A-A4E1-47B4-B2D1-20D677081D23}">
      <dgm:prSet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ru-RU" i="1" dirty="0" smtClean="0">
              <a:solidFill>
                <a:srgbClr val="0000FF"/>
              </a:solidFill>
            </a:rPr>
            <a:t>24 муниципальных программ на общую сумму 943 293,5 тыс. рублей</a:t>
          </a:r>
          <a:endParaRPr lang="ru-RU" i="1" dirty="0">
            <a:solidFill>
              <a:srgbClr val="0000FF"/>
            </a:solidFill>
          </a:endParaRPr>
        </a:p>
      </dgm:t>
    </dgm:pt>
    <dgm:pt modelId="{1C9E6C80-11B5-4A7A-8F25-B956385AEAAE}" type="parTrans" cxnId="{BF878C34-5931-41B7-B64B-7EC92BB2A926}">
      <dgm:prSet/>
      <dgm:spPr/>
      <dgm:t>
        <a:bodyPr/>
        <a:lstStyle/>
        <a:p>
          <a:endParaRPr lang="ru-RU"/>
        </a:p>
      </dgm:t>
    </dgm:pt>
    <dgm:pt modelId="{D01E4732-7AF0-44C9-95AB-20AFED79834E}" type="sibTrans" cxnId="{BF878C34-5931-41B7-B64B-7EC92BB2A926}">
      <dgm:prSet/>
      <dgm:spPr/>
      <dgm:t>
        <a:bodyPr/>
        <a:lstStyle/>
        <a:p>
          <a:endParaRPr lang="ru-RU"/>
        </a:p>
      </dgm:t>
    </dgm:pt>
    <dgm:pt modelId="{6D889E5A-70C0-41ED-85AA-9C02D28F76A7}">
      <dgm:prSet phldrT="[Текст]"/>
      <dgm:sp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1"/>
          <a:tileRect/>
        </a:gradFill>
      </dgm:spPr>
      <dgm:t>
        <a:bodyPr/>
        <a:lstStyle/>
        <a:p>
          <a:r>
            <a:rPr lang="ru-RU" b="1" baseline="0" dirty="0" smtClean="0">
              <a:latin typeface="Times New Roman" pitchFamily="18" charset="0"/>
              <a:cs typeface="Times New Roman" pitchFamily="18" charset="0"/>
            </a:rPr>
            <a:t>Расходы за 2023 год</a:t>
          </a:r>
          <a:endParaRPr lang="ru-RU" i="1" baseline="0" dirty="0">
            <a:solidFill>
              <a:srgbClr val="0000FF"/>
            </a:solidFill>
          </a:endParaRPr>
        </a:p>
      </dgm:t>
    </dgm:pt>
    <dgm:pt modelId="{C8822684-BD3D-4B1F-9036-E79ABBA16E58}" type="parTrans" cxnId="{4332F094-2265-4367-96C1-5FD6759307F3}">
      <dgm:prSet/>
      <dgm:spPr/>
      <dgm:t>
        <a:bodyPr/>
        <a:lstStyle/>
        <a:p>
          <a:endParaRPr lang="ru-RU"/>
        </a:p>
      </dgm:t>
    </dgm:pt>
    <dgm:pt modelId="{62093AA6-C1E8-428C-A980-085CCD496320}" type="sibTrans" cxnId="{4332F094-2265-4367-96C1-5FD6759307F3}">
      <dgm:prSet/>
      <dgm:spPr/>
      <dgm:t>
        <a:bodyPr/>
        <a:lstStyle/>
        <a:p>
          <a:endParaRPr lang="ru-RU"/>
        </a:p>
      </dgm:t>
    </dgm:pt>
    <dgm:pt modelId="{B09D3948-5600-401C-8364-03FE6092CAB9}">
      <dgm:prSet/>
      <dgm:spPr>
        <a:solidFill>
          <a:srgbClr val="F79FA7">
            <a:alpha val="90000"/>
          </a:srgbClr>
        </a:solidFill>
      </dgm:spPr>
      <dgm:t>
        <a:bodyPr/>
        <a:lstStyle/>
        <a:p>
          <a:r>
            <a:rPr lang="ru-RU" i="1" dirty="0" smtClean="0">
              <a:solidFill>
                <a:srgbClr val="0000FF"/>
              </a:solidFill>
            </a:rPr>
            <a:t>22 муниципальных программы на общую сумму 949 672,1 тыс. рублей</a:t>
          </a:r>
          <a:endParaRPr lang="ru-RU" i="1" dirty="0">
            <a:solidFill>
              <a:srgbClr val="0000FF"/>
            </a:solidFill>
          </a:endParaRPr>
        </a:p>
      </dgm:t>
    </dgm:pt>
    <dgm:pt modelId="{CFDDAC8F-A0AB-424F-A516-C79372E448F6}" type="parTrans" cxnId="{ACBDEF1D-366A-4287-80E1-0C3A3744DC51}">
      <dgm:prSet/>
      <dgm:spPr/>
      <dgm:t>
        <a:bodyPr/>
        <a:lstStyle/>
        <a:p>
          <a:endParaRPr lang="ru-RU"/>
        </a:p>
      </dgm:t>
    </dgm:pt>
    <dgm:pt modelId="{E9105B56-DFA1-40B1-B740-39194B8D8E1A}" type="sibTrans" cxnId="{ACBDEF1D-366A-4287-80E1-0C3A3744DC51}">
      <dgm:prSet/>
      <dgm:spPr/>
      <dgm:t>
        <a:bodyPr/>
        <a:lstStyle/>
        <a:p>
          <a:endParaRPr lang="ru-RU"/>
        </a:p>
      </dgm:t>
    </dgm:pt>
    <dgm:pt modelId="{E86437A7-26B7-4375-9AD3-E2F4E8EA2DC4}">
      <dgm:prSet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  <dgm:t>
        <a:bodyPr/>
        <a:lstStyle/>
        <a:p>
          <a:r>
            <a:rPr lang="ru-RU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за 2024 год</a:t>
          </a:r>
          <a:endParaRPr lang="ru-RU" b="1" i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2E9EA2-B83F-4CE5-97AA-0E7500A6D0AE}" type="parTrans" cxnId="{D8980CED-79CF-428B-95A5-A47BC99F5142}">
      <dgm:prSet/>
      <dgm:spPr/>
      <dgm:t>
        <a:bodyPr/>
        <a:lstStyle/>
        <a:p>
          <a:endParaRPr lang="ru-RU"/>
        </a:p>
      </dgm:t>
    </dgm:pt>
    <dgm:pt modelId="{6AA169EE-08F0-4219-B071-C8E76F06B2A1}" type="sibTrans" cxnId="{D8980CED-79CF-428B-95A5-A47BC99F5142}">
      <dgm:prSet/>
      <dgm:spPr/>
      <dgm:t>
        <a:bodyPr/>
        <a:lstStyle/>
        <a:p>
          <a:endParaRPr lang="ru-RU"/>
        </a:p>
      </dgm:t>
    </dgm:pt>
    <dgm:pt modelId="{CDCA5204-4969-4716-B358-8BC321AC909A}">
      <dgm:prSet/>
      <dgm:spPr>
        <a:solidFill>
          <a:srgbClr val="F856F0">
            <a:alpha val="90000"/>
          </a:srgbClr>
        </a:solidFill>
      </dgm:spPr>
      <dgm:t>
        <a:bodyPr/>
        <a:lstStyle/>
        <a:p>
          <a:r>
            <a:rPr lang="ru-RU" i="1" dirty="0" smtClean="0">
              <a:solidFill>
                <a:srgbClr val="002060"/>
              </a:solidFill>
            </a:rPr>
            <a:t>22муниципальные программы на общую сумму 968 240,6 тыс. рублей</a:t>
          </a:r>
          <a:endParaRPr lang="ru-RU" i="1" dirty="0">
            <a:solidFill>
              <a:srgbClr val="002060"/>
            </a:solidFill>
          </a:endParaRPr>
        </a:p>
      </dgm:t>
    </dgm:pt>
    <dgm:pt modelId="{8A518A72-6A77-4CA9-9F5F-8F8C74EF54B6}" type="parTrans" cxnId="{8EAE4F49-87B2-426E-A892-1DD930A706DC}">
      <dgm:prSet/>
      <dgm:spPr/>
      <dgm:t>
        <a:bodyPr/>
        <a:lstStyle/>
        <a:p>
          <a:endParaRPr lang="ru-RU"/>
        </a:p>
      </dgm:t>
    </dgm:pt>
    <dgm:pt modelId="{2F63B4B3-DF1C-4F44-8AF0-F590BF5816CB}" type="sibTrans" cxnId="{8EAE4F49-87B2-426E-A892-1DD930A706DC}">
      <dgm:prSet/>
      <dgm:spPr/>
      <dgm:t>
        <a:bodyPr/>
        <a:lstStyle/>
        <a:p>
          <a:endParaRPr lang="ru-RU"/>
        </a:p>
      </dgm:t>
    </dgm:pt>
    <dgm:pt modelId="{06E8BBEA-E41C-4BE3-866C-2A94733C451B}" type="pres">
      <dgm:prSet presAssocID="{883FCA55-F7AF-4887-9CF5-C13A0D7A157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3C174D3-B23C-46D6-980B-12A237108C33}" type="pres">
      <dgm:prSet presAssocID="{20009914-3564-46E7-8461-B7675F0920B5}" presName="linNode" presStyleCnt="0"/>
      <dgm:spPr/>
    </dgm:pt>
    <dgm:pt modelId="{4D605796-16D6-4E59-BDC7-F0DEB2313862}" type="pres">
      <dgm:prSet presAssocID="{20009914-3564-46E7-8461-B7675F0920B5}" presName="parentShp" presStyleLbl="node1" presStyleIdx="0" presStyleCnt="5" custScaleX="65619" custScaleY="14737" custLinFactNeighborX="-11460" custLinFactNeighborY="1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748FA9-4ABE-4219-B6E7-F4D8566D085F}" type="pres">
      <dgm:prSet presAssocID="{20009914-3564-46E7-8461-B7675F0920B5}" presName="childShp" presStyleLbl="bgAccFollowNode1" presStyleIdx="0" presStyleCnt="5" custScaleX="123069" custScaleY="15079" custLinFactNeighborX="878" custLinFactNeighborY="1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9248E-26DE-4AA5-8707-9AE130CBF4F7}" type="pres">
      <dgm:prSet presAssocID="{8164F932-8E8A-4841-B42A-85F6F8EA4FD8}" presName="spacing" presStyleCnt="0"/>
      <dgm:spPr/>
    </dgm:pt>
    <dgm:pt modelId="{ABBE8A65-E549-440B-869D-FBDEA5DEFC9B}" type="pres">
      <dgm:prSet presAssocID="{83AC44A9-435C-4F38-ADE0-C928136A240E}" presName="linNode" presStyleCnt="0"/>
      <dgm:spPr/>
    </dgm:pt>
    <dgm:pt modelId="{E36FB7E2-254E-4E7C-85AB-7E1A5F27DBCE}" type="pres">
      <dgm:prSet presAssocID="{83AC44A9-435C-4F38-ADE0-C928136A240E}" presName="parentShp" presStyleLbl="node1" presStyleIdx="1" presStyleCnt="5" custScaleX="68685" custScaleY="13725" custLinFactNeighborX="-10439" custLinFactNeighborY="-3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635187-E288-46FA-B853-F6AE319840E0}" type="pres">
      <dgm:prSet presAssocID="{83AC44A9-435C-4F38-ADE0-C928136A240E}" presName="childShp" presStyleLbl="bgAccFollowNode1" presStyleIdx="1" presStyleCnt="5" custScaleX="120534" custScaleY="14941" custLinFactNeighborX="1123" custLinFactNeighborY="-4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B57C0-DE5B-4C3E-9088-BF874FA63631}" type="pres">
      <dgm:prSet presAssocID="{2551AB22-C941-4E95-8D19-08A2F47434AF}" presName="spacing" presStyleCnt="0"/>
      <dgm:spPr/>
    </dgm:pt>
    <dgm:pt modelId="{9AFB68C6-3092-49E0-AAA0-2BA38A168182}" type="pres">
      <dgm:prSet presAssocID="{E5784A22-C3D3-48C1-9748-CFD3494F62DC}" presName="linNode" presStyleCnt="0"/>
      <dgm:spPr/>
    </dgm:pt>
    <dgm:pt modelId="{7220948C-9515-4A1E-8D38-FA85BACB7B7E}" type="pres">
      <dgm:prSet presAssocID="{E5784A22-C3D3-48C1-9748-CFD3494F62DC}" presName="parentShp" presStyleLbl="node1" presStyleIdx="2" presStyleCnt="5" custScaleX="68685" custScaleY="16506" custLinFactNeighborX="-8997" custLinFactNeighborY="-5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1E3F13-3A4C-4453-AF41-4C589E7A179B}" type="pres">
      <dgm:prSet presAssocID="{E5784A22-C3D3-48C1-9748-CFD3494F62DC}" presName="childShp" presStyleLbl="bgAccFollowNode1" presStyleIdx="2" presStyleCnt="5" custScaleX="123418" custScaleY="14941" custLinFactNeighborX="958" custLinFactNeighborY="-6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560FB-E547-45D3-A67A-92AC60F21DBD}" type="pres">
      <dgm:prSet presAssocID="{039298D2-B123-411B-9BFA-84BE7250EDDC}" presName="spacing" presStyleCnt="0"/>
      <dgm:spPr/>
    </dgm:pt>
    <dgm:pt modelId="{5E006414-D625-4488-AC3F-05EB66F807B5}" type="pres">
      <dgm:prSet presAssocID="{6D889E5A-70C0-41ED-85AA-9C02D28F76A7}" presName="linNode" presStyleCnt="0"/>
      <dgm:spPr/>
    </dgm:pt>
    <dgm:pt modelId="{52B74E06-1ABF-4910-8865-6DC4601565A8}" type="pres">
      <dgm:prSet presAssocID="{6D889E5A-70C0-41ED-85AA-9C02D28F76A7}" presName="parentShp" presStyleLbl="node1" presStyleIdx="3" presStyleCnt="5" custScaleX="65399" custScaleY="16506" custLinFactNeighborX="-7555" custLinFactNeighborY="-5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C7296-02CC-47D9-A97A-0FA7A66F3A64}" type="pres">
      <dgm:prSet presAssocID="{6D889E5A-70C0-41ED-85AA-9C02D28F76A7}" presName="childShp" presStyleLbl="bgAccFollowNode1" presStyleIdx="3" presStyleCnt="5" custScaleX="122725" custScaleY="14941" custLinFactNeighborX="1123" custLinFactNeighborY="-5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8DC86-FA25-4A0B-B2C9-74CBE1B962F2}" type="pres">
      <dgm:prSet presAssocID="{62093AA6-C1E8-428C-A980-085CCD496320}" presName="spacing" presStyleCnt="0"/>
      <dgm:spPr/>
    </dgm:pt>
    <dgm:pt modelId="{B4810489-D32A-4FF8-9556-A7DC9FE0E731}" type="pres">
      <dgm:prSet presAssocID="{E86437A7-26B7-4375-9AD3-E2F4E8EA2DC4}" presName="linNode" presStyleCnt="0"/>
      <dgm:spPr/>
    </dgm:pt>
    <dgm:pt modelId="{BE40B67A-AC62-4845-97F3-7027E039EAD6}" type="pres">
      <dgm:prSet presAssocID="{E86437A7-26B7-4375-9AD3-E2F4E8EA2DC4}" presName="parentShp" presStyleLbl="node1" presStyleIdx="4" presStyleCnt="5" custScaleX="64863" custScaleY="16260" custLinFactNeighborX="-4104" custLinFactNeighborY="-5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874A0-458B-48C6-AAE2-E5656CB8670E}" type="pres">
      <dgm:prSet presAssocID="{E86437A7-26B7-4375-9AD3-E2F4E8EA2DC4}" presName="childShp" presStyleLbl="bgAccFollowNode1" presStyleIdx="4" presStyleCnt="5" custScaleX="123252" custScaleY="13102" custLinFactNeighborX="-218" custLinFactNeighborY="-4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BE3027-9D88-46CA-852E-8B1F52F7C53E}" type="presOf" srcId="{6D889E5A-70C0-41ED-85AA-9C02D28F76A7}" destId="{52B74E06-1ABF-4910-8865-6DC4601565A8}" srcOrd="0" destOrd="0" presId="urn:microsoft.com/office/officeart/2005/8/layout/vList6"/>
    <dgm:cxn modelId="{01AFC1C3-8434-4347-823C-8F1D99D38198}" type="presOf" srcId="{05F4098E-9620-4B91-92EE-D4EC7502E0F5}" destId="{1A748FA9-4ABE-4219-B6E7-F4D8566D085F}" srcOrd="0" destOrd="0" presId="urn:microsoft.com/office/officeart/2005/8/layout/vList6"/>
    <dgm:cxn modelId="{ACBDEF1D-366A-4287-80E1-0C3A3744DC51}" srcId="{6D889E5A-70C0-41ED-85AA-9C02D28F76A7}" destId="{B09D3948-5600-401C-8364-03FE6092CAB9}" srcOrd="0" destOrd="0" parTransId="{CFDDAC8F-A0AB-424F-A516-C79372E448F6}" sibTransId="{E9105B56-DFA1-40B1-B740-39194B8D8E1A}"/>
    <dgm:cxn modelId="{68BB9864-E1A8-406E-AFCD-ACEAA5D3FF57}" type="presOf" srcId="{E5784A22-C3D3-48C1-9748-CFD3494F62DC}" destId="{7220948C-9515-4A1E-8D38-FA85BACB7B7E}" srcOrd="0" destOrd="0" presId="urn:microsoft.com/office/officeart/2005/8/layout/vList6"/>
    <dgm:cxn modelId="{BF878C34-5931-41B7-B64B-7EC92BB2A926}" srcId="{E5784A22-C3D3-48C1-9748-CFD3494F62DC}" destId="{E4D7086A-A4E1-47B4-B2D1-20D677081D23}" srcOrd="0" destOrd="0" parTransId="{1C9E6C80-11B5-4A7A-8F25-B956385AEAAE}" sibTransId="{D01E4732-7AF0-44C9-95AB-20AFED79834E}"/>
    <dgm:cxn modelId="{4332F094-2265-4367-96C1-5FD6759307F3}" srcId="{883FCA55-F7AF-4887-9CF5-C13A0D7A1578}" destId="{6D889E5A-70C0-41ED-85AA-9C02D28F76A7}" srcOrd="3" destOrd="0" parTransId="{C8822684-BD3D-4B1F-9036-E79ABBA16E58}" sibTransId="{62093AA6-C1E8-428C-A980-085CCD496320}"/>
    <dgm:cxn modelId="{8DF70CA1-36B8-4DDA-BE76-35D43DC7DD44}" type="presOf" srcId="{E4D7086A-A4E1-47B4-B2D1-20D677081D23}" destId="{801E3F13-3A4C-4453-AF41-4C589E7A179B}" srcOrd="0" destOrd="0" presId="urn:microsoft.com/office/officeart/2005/8/layout/vList6"/>
    <dgm:cxn modelId="{6141BCD3-46EC-49B6-AE6E-59EE799E0BE8}" srcId="{883FCA55-F7AF-4887-9CF5-C13A0D7A1578}" destId="{20009914-3564-46E7-8461-B7675F0920B5}" srcOrd="0" destOrd="0" parTransId="{12ED54E2-0C72-4D6F-B5CD-B15A1DA9C371}" sibTransId="{8164F932-8E8A-4841-B42A-85F6F8EA4FD8}"/>
    <dgm:cxn modelId="{4CACD3C5-DB16-457B-AC26-1CC79C04D4F2}" type="presOf" srcId="{E86437A7-26B7-4375-9AD3-E2F4E8EA2DC4}" destId="{BE40B67A-AC62-4845-97F3-7027E039EAD6}" srcOrd="0" destOrd="0" presId="urn:microsoft.com/office/officeart/2005/8/layout/vList6"/>
    <dgm:cxn modelId="{87D5FB02-C53E-4499-8F7C-AA968A6F4FFF}" srcId="{883FCA55-F7AF-4887-9CF5-C13A0D7A1578}" destId="{83AC44A9-435C-4F38-ADE0-C928136A240E}" srcOrd="1" destOrd="0" parTransId="{7EB6F42B-5A00-4A0C-B16F-4104BF7BE675}" sibTransId="{2551AB22-C941-4E95-8D19-08A2F47434AF}"/>
    <dgm:cxn modelId="{BD9A2981-68D6-4F13-B114-9AACFA97D680}" type="presOf" srcId="{20009914-3564-46E7-8461-B7675F0920B5}" destId="{4D605796-16D6-4E59-BDC7-F0DEB2313862}" srcOrd="0" destOrd="0" presId="urn:microsoft.com/office/officeart/2005/8/layout/vList6"/>
    <dgm:cxn modelId="{9C5F10F7-CFD9-4114-A4E0-1CEADFF0A90C}" type="presOf" srcId="{883FCA55-F7AF-4887-9CF5-C13A0D7A1578}" destId="{06E8BBEA-E41C-4BE3-866C-2A94733C451B}" srcOrd="0" destOrd="0" presId="urn:microsoft.com/office/officeart/2005/8/layout/vList6"/>
    <dgm:cxn modelId="{39997423-6DB9-4A9D-ACD4-B814494DC9CD}" srcId="{20009914-3564-46E7-8461-B7675F0920B5}" destId="{05F4098E-9620-4B91-92EE-D4EC7502E0F5}" srcOrd="0" destOrd="0" parTransId="{27501F11-29E5-491F-B786-3DBE63BEADBB}" sibTransId="{49108E28-4F00-4382-8A77-86E7293A0D69}"/>
    <dgm:cxn modelId="{6DDA36D5-34E6-4972-B648-E104945C24BE}" type="presOf" srcId="{B09D3948-5600-401C-8364-03FE6092CAB9}" destId="{E99C7296-02CC-47D9-A97A-0FA7A66F3A64}" srcOrd="0" destOrd="0" presId="urn:microsoft.com/office/officeart/2005/8/layout/vList6"/>
    <dgm:cxn modelId="{E67C7B8F-E8C2-466B-8D30-85E434C33057}" srcId="{883FCA55-F7AF-4887-9CF5-C13A0D7A1578}" destId="{E5784A22-C3D3-48C1-9748-CFD3494F62DC}" srcOrd="2" destOrd="0" parTransId="{9828FDB0-4014-41E5-995F-586DBF6388AF}" sibTransId="{039298D2-B123-411B-9BFA-84BE7250EDDC}"/>
    <dgm:cxn modelId="{C7B29CC7-50F9-429C-9D53-24FFB6A27561}" type="presOf" srcId="{42553EEF-0CD9-405C-8EB0-75D9E4052DB3}" destId="{DE635187-E288-46FA-B853-F6AE319840E0}" srcOrd="0" destOrd="0" presId="urn:microsoft.com/office/officeart/2005/8/layout/vList6"/>
    <dgm:cxn modelId="{D8980CED-79CF-428B-95A5-A47BC99F5142}" srcId="{883FCA55-F7AF-4887-9CF5-C13A0D7A1578}" destId="{E86437A7-26B7-4375-9AD3-E2F4E8EA2DC4}" srcOrd="4" destOrd="0" parTransId="{F22E9EA2-B83F-4CE5-97AA-0E7500A6D0AE}" sibTransId="{6AA169EE-08F0-4219-B071-C8E76F06B2A1}"/>
    <dgm:cxn modelId="{A0BEE2F1-B3B6-4DB3-815E-00FBFAF561AA}" srcId="{83AC44A9-435C-4F38-ADE0-C928136A240E}" destId="{42553EEF-0CD9-405C-8EB0-75D9E4052DB3}" srcOrd="0" destOrd="0" parTransId="{C1464009-16FA-4946-80B1-47C1D134AD41}" sibTransId="{FBC91406-BFB7-4FF7-AC2E-092043CAFFF0}"/>
    <dgm:cxn modelId="{0E7AB75A-8720-4488-AF8B-FBC1029890BA}" type="presOf" srcId="{CDCA5204-4969-4716-B358-8BC321AC909A}" destId="{028874A0-458B-48C6-AAE2-E5656CB8670E}" srcOrd="0" destOrd="0" presId="urn:microsoft.com/office/officeart/2005/8/layout/vList6"/>
    <dgm:cxn modelId="{8EAE4F49-87B2-426E-A892-1DD930A706DC}" srcId="{E86437A7-26B7-4375-9AD3-E2F4E8EA2DC4}" destId="{CDCA5204-4969-4716-B358-8BC321AC909A}" srcOrd="0" destOrd="0" parTransId="{8A518A72-6A77-4CA9-9F5F-8F8C74EF54B6}" sibTransId="{2F63B4B3-DF1C-4F44-8AF0-F590BF5816CB}"/>
    <dgm:cxn modelId="{9F366BCF-AF4F-473C-8723-92718EC04B65}" type="presOf" srcId="{83AC44A9-435C-4F38-ADE0-C928136A240E}" destId="{E36FB7E2-254E-4E7C-85AB-7E1A5F27DBCE}" srcOrd="0" destOrd="0" presId="urn:microsoft.com/office/officeart/2005/8/layout/vList6"/>
    <dgm:cxn modelId="{DA10178E-DAE9-489D-8E28-1A911D956245}" type="presParOf" srcId="{06E8BBEA-E41C-4BE3-866C-2A94733C451B}" destId="{43C174D3-B23C-46D6-980B-12A237108C33}" srcOrd="0" destOrd="0" presId="urn:microsoft.com/office/officeart/2005/8/layout/vList6"/>
    <dgm:cxn modelId="{D257D099-C3BE-410E-97DE-246B1A1D05B4}" type="presParOf" srcId="{43C174D3-B23C-46D6-980B-12A237108C33}" destId="{4D605796-16D6-4E59-BDC7-F0DEB2313862}" srcOrd="0" destOrd="0" presId="urn:microsoft.com/office/officeart/2005/8/layout/vList6"/>
    <dgm:cxn modelId="{0F3DC9AE-33FD-4BA6-95DA-84A7B1C21E46}" type="presParOf" srcId="{43C174D3-B23C-46D6-980B-12A237108C33}" destId="{1A748FA9-4ABE-4219-B6E7-F4D8566D085F}" srcOrd="1" destOrd="0" presId="urn:microsoft.com/office/officeart/2005/8/layout/vList6"/>
    <dgm:cxn modelId="{CA001993-7993-45FB-B790-8793E1114F02}" type="presParOf" srcId="{06E8BBEA-E41C-4BE3-866C-2A94733C451B}" destId="{64E9248E-26DE-4AA5-8707-9AE130CBF4F7}" srcOrd="1" destOrd="0" presId="urn:microsoft.com/office/officeart/2005/8/layout/vList6"/>
    <dgm:cxn modelId="{4EF06AF1-A283-4FBE-A997-D18B098C5CC5}" type="presParOf" srcId="{06E8BBEA-E41C-4BE3-866C-2A94733C451B}" destId="{ABBE8A65-E549-440B-869D-FBDEA5DEFC9B}" srcOrd="2" destOrd="0" presId="urn:microsoft.com/office/officeart/2005/8/layout/vList6"/>
    <dgm:cxn modelId="{12AA2356-6AE5-4412-AEFF-7B99D7386F64}" type="presParOf" srcId="{ABBE8A65-E549-440B-869D-FBDEA5DEFC9B}" destId="{E36FB7E2-254E-4E7C-85AB-7E1A5F27DBCE}" srcOrd="0" destOrd="0" presId="urn:microsoft.com/office/officeart/2005/8/layout/vList6"/>
    <dgm:cxn modelId="{372640EA-3CD7-4100-8775-3879DA360B41}" type="presParOf" srcId="{ABBE8A65-E549-440B-869D-FBDEA5DEFC9B}" destId="{DE635187-E288-46FA-B853-F6AE319840E0}" srcOrd="1" destOrd="0" presId="urn:microsoft.com/office/officeart/2005/8/layout/vList6"/>
    <dgm:cxn modelId="{94BD8E83-1C2A-4EEB-B6AD-294B10D1C1D9}" type="presParOf" srcId="{06E8BBEA-E41C-4BE3-866C-2A94733C451B}" destId="{4C3B57C0-DE5B-4C3E-9088-BF874FA63631}" srcOrd="3" destOrd="0" presId="urn:microsoft.com/office/officeart/2005/8/layout/vList6"/>
    <dgm:cxn modelId="{44707525-AC26-40CD-98DF-9E6C38391876}" type="presParOf" srcId="{06E8BBEA-E41C-4BE3-866C-2A94733C451B}" destId="{9AFB68C6-3092-49E0-AAA0-2BA38A168182}" srcOrd="4" destOrd="0" presId="urn:microsoft.com/office/officeart/2005/8/layout/vList6"/>
    <dgm:cxn modelId="{14476B02-D32D-4191-A60C-DB3264D1A762}" type="presParOf" srcId="{9AFB68C6-3092-49E0-AAA0-2BA38A168182}" destId="{7220948C-9515-4A1E-8D38-FA85BACB7B7E}" srcOrd="0" destOrd="0" presId="urn:microsoft.com/office/officeart/2005/8/layout/vList6"/>
    <dgm:cxn modelId="{283F9469-B01D-4C0C-BDFC-88A6BEDB0C5E}" type="presParOf" srcId="{9AFB68C6-3092-49E0-AAA0-2BA38A168182}" destId="{801E3F13-3A4C-4453-AF41-4C589E7A179B}" srcOrd="1" destOrd="0" presId="urn:microsoft.com/office/officeart/2005/8/layout/vList6"/>
    <dgm:cxn modelId="{815F8221-799B-4A95-AC55-06820EAC4483}" type="presParOf" srcId="{06E8BBEA-E41C-4BE3-866C-2A94733C451B}" destId="{F5C560FB-E547-45D3-A67A-92AC60F21DBD}" srcOrd="5" destOrd="0" presId="urn:microsoft.com/office/officeart/2005/8/layout/vList6"/>
    <dgm:cxn modelId="{BCA7B7F4-98F6-486E-AEB0-0E6D58A6BFD1}" type="presParOf" srcId="{06E8BBEA-E41C-4BE3-866C-2A94733C451B}" destId="{5E006414-D625-4488-AC3F-05EB66F807B5}" srcOrd="6" destOrd="0" presId="urn:microsoft.com/office/officeart/2005/8/layout/vList6"/>
    <dgm:cxn modelId="{E33CF1F1-8385-431F-89AA-B9FE01726917}" type="presParOf" srcId="{5E006414-D625-4488-AC3F-05EB66F807B5}" destId="{52B74E06-1ABF-4910-8865-6DC4601565A8}" srcOrd="0" destOrd="0" presId="urn:microsoft.com/office/officeart/2005/8/layout/vList6"/>
    <dgm:cxn modelId="{783C95DD-48DF-41F3-9A91-F30B3241AF21}" type="presParOf" srcId="{5E006414-D625-4488-AC3F-05EB66F807B5}" destId="{E99C7296-02CC-47D9-A97A-0FA7A66F3A64}" srcOrd="1" destOrd="0" presId="urn:microsoft.com/office/officeart/2005/8/layout/vList6"/>
    <dgm:cxn modelId="{B48FA3F8-D0F7-4C7E-B702-0CF3CF359FAC}" type="presParOf" srcId="{06E8BBEA-E41C-4BE3-866C-2A94733C451B}" destId="{E1E8DC86-FA25-4A0B-B2C9-74CBE1B962F2}" srcOrd="7" destOrd="0" presId="urn:microsoft.com/office/officeart/2005/8/layout/vList6"/>
    <dgm:cxn modelId="{6E8E24B3-974E-4B7A-84AD-5A4AF028FFB1}" type="presParOf" srcId="{06E8BBEA-E41C-4BE3-866C-2A94733C451B}" destId="{B4810489-D32A-4FF8-9556-A7DC9FE0E731}" srcOrd="8" destOrd="0" presId="urn:microsoft.com/office/officeart/2005/8/layout/vList6"/>
    <dgm:cxn modelId="{E724BE54-2535-40E1-ABA7-00066341F8FC}" type="presParOf" srcId="{B4810489-D32A-4FF8-9556-A7DC9FE0E731}" destId="{BE40B67A-AC62-4845-97F3-7027E039EAD6}" srcOrd="0" destOrd="0" presId="urn:microsoft.com/office/officeart/2005/8/layout/vList6"/>
    <dgm:cxn modelId="{36BFA635-5606-4F48-8935-98144B979D28}" type="presParOf" srcId="{B4810489-D32A-4FF8-9556-A7DC9FE0E731}" destId="{028874A0-458B-48C6-AAE2-E5656CB8670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C96230-1059-4216-B8F5-D14CE2E5CC94}" type="doc">
      <dgm:prSet loTypeId="urn:microsoft.com/office/officeart/2005/8/layout/hierarchy2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FDF1C79-1BBD-4373-AF3D-4228EBC86526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Финансовая поддержка из бюджета Партизанского муниципального района социальной направленности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3855E1-9E7C-4AC0-BC7A-9C93EF455162}" type="parTrans" cxnId="{29087401-C023-4A17-9C7E-92C9AD6DEA3C}">
      <dgm:prSet/>
      <dgm:spPr/>
      <dgm:t>
        <a:bodyPr/>
        <a:lstStyle/>
        <a:p>
          <a:endParaRPr lang="ru-RU"/>
        </a:p>
      </dgm:t>
    </dgm:pt>
    <dgm:pt modelId="{6154FAAA-29DE-40F5-B62B-AEB7AB3B27EA}" type="sibTrans" cxnId="{29087401-C023-4A17-9C7E-92C9AD6DEA3C}">
      <dgm:prSet/>
      <dgm:spPr/>
      <dgm:t>
        <a:bodyPr/>
        <a:lstStyle/>
        <a:p>
          <a:endParaRPr lang="ru-RU"/>
        </a:p>
      </dgm:t>
    </dgm:pt>
    <dgm:pt modelId="{195C3B1B-8F04-4C28-9BD3-D07BD5191F3B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Субсидии общественной-политической газете Партизанского района «Золотая Долина» в сумме 2 330,3 тыс.рублей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DB15B33-8A80-4F68-8151-8093B5DBB162}" type="parTrans" cxnId="{F8B7C96D-040D-40A7-80C1-6BDF61BC8DD0}">
      <dgm:prSet/>
      <dgm:spPr>
        <a:ln>
          <a:solidFill>
            <a:schemeClr val="bg2">
              <a:lumMod val="40000"/>
              <a:lumOff val="60000"/>
            </a:schemeClr>
          </a:solidFill>
        </a:ln>
      </dgm:spPr>
      <dgm:t>
        <a:bodyPr/>
        <a:lstStyle/>
        <a:p>
          <a:endParaRPr lang="ru-RU" dirty="0"/>
        </a:p>
      </dgm:t>
    </dgm:pt>
    <dgm:pt modelId="{EB1CE33C-D455-41FC-8848-F13C6804DFD1}" type="sibTrans" cxnId="{F8B7C96D-040D-40A7-80C1-6BDF61BC8DD0}">
      <dgm:prSet/>
      <dgm:spPr/>
      <dgm:t>
        <a:bodyPr/>
        <a:lstStyle/>
        <a:p>
          <a:endParaRPr lang="ru-RU"/>
        </a:p>
      </dgm:t>
    </dgm:pt>
    <dgm:pt modelId="{CF3BE9FA-1154-48BC-B10C-C8B792B0A897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ru-RU" sz="1400" b="0" dirty="0">
              <a:latin typeface="Times New Roman" pitchFamily="18" charset="0"/>
              <a:cs typeface="Times New Roman" pitchFamily="18" charset="0"/>
            </a:rPr>
            <a:t>Субсидии Партизанской районной общественной организации ветеранов войны, труда, Вооруженных Сил и правоохранительных </a:t>
          </a:r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органов  в сумме 250,0 тыс.рублей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AA708A7F-EFD9-4DF6-B738-35265F1FDB33}" type="parTrans" cxnId="{C0345FC2-0AD8-4CA9-BDF1-FA667DDF854D}">
      <dgm:prSet/>
      <dgm:spPr>
        <a:ln>
          <a:solidFill>
            <a:schemeClr val="bg2">
              <a:lumMod val="40000"/>
              <a:lumOff val="60000"/>
            </a:schemeClr>
          </a:solidFill>
        </a:ln>
      </dgm:spPr>
      <dgm:t>
        <a:bodyPr/>
        <a:lstStyle/>
        <a:p>
          <a:endParaRPr lang="ru-RU" dirty="0"/>
        </a:p>
      </dgm:t>
    </dgm:pt>
    <dgm:pt modelId="{223ED79D-671F-405B-ACFB-C229E0D5E6C8}" type="sibTrans" cxnId="{C0345FC2-0AD8-4CA9-BDF1-FA667DDF854D}">
      <dgm:prSet/>
      <dgm:spPr/>
      <dgm:t>
        <a:bodyPr/>
        <a:lstStyle/>
        <a:p>
          <a:endParaRPr lang="ru-RU"/>
        </a:p>
      </dgm:t>
    </dgm:pt>
    <dgm:pt modelId="{6C9EA586-4312-4046-AB68-0172308D8768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ru-RU" sz="1400" b="0" dirty="0">
              <a:latin typeface="Times New Roman" pitchFamily="18" charset="0"/>
              <a:cs typeface="Times New Roman" pitchFamily="18" charset="0"/>
            </a:rPr>
            <a:t>Субсидии социально-ориентированной некоммерческой организации "Общество инвалидов Партизанского района Приморской краевой организации общероссийской общественной организации "Всероссийское общество </a:t>
          </a:r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инвалидов« в сумме 250,0 тыс.рублей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90F1E4D1-DCFF-4BEB-A5A9-453CBF76AFF6}" type="parTrans" cxnId="{106472E0-E006-423C-8979-72F5BACC1367}">
      <dgm:prSet/>
      <dgm:spPr>
        <a:ln>
          <a:solidFill>
            <a:schemeClr val="bg2">
              <a:lumMod val="40000"/>
              <a:lumOff val="60000"/>
            </a:schemeClr>
          </a:solidFill>
        </a:ln>
      </dgm:spPr>
      <dgm:t>
        <a:bodyPr/>
        <a:lstStyle/>
        <a:p>
          <a:endParaRPr lang="ru-RU" dirty="0"/>
        </a:p>
      </dgm:t>
    </dgm:pt>
    <dgm:pt modelId="{7A32474F-80B2-45A1-8CD0-2E99C0A62015}" type="sibTrans" cxnId="{106472E0-E006-423C-8979-72F5BACC1367}">
      <dgm:prSet/>
      <dgm:spPr/>
      <dgm:t>
        <a:bodyPr/>
        <a:lstStyle/>
        <a:p>
          <a:endParaRPr lang="ru-RU"/>
        </a:p>
      </dgm:t>
    </dgm:pt>
    <dgm:pt modelId="{924976B2-6137-4461-B565-35A52461BD2F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Обеспечение жильем молодых семей Партизанского муниципального района   в сумме 1 500,0 тыс.рублей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2E10519-836D-4D7A-A06F-552A2986A3FF}" type="parTrans" cxnId="{2C10FF20-867E-4F02-9317-067F3381FF79}">
      <dgm:prSet/>
      <dgm:spPr>
        <a:ln>
          <a:solidFill>
            <a:schemeClr val="bg2">
              <a:lumMod val="40000"/>
              <a:lumOff val="60000"/>
            </a:schemeClr>
          </a:solidFill>
        </a:ln>
      </dgm:spPr>
      <dgm:t>
        <a:bodyPr/>
        <a:lstStyle/>
        <a:p>
          <a:endParaRPr lang="ru-RU" dirty="0"/>
        </a:p>
      </dgm:t>
    </dgm:pt>
    <dgm:pt modelId="{2361EA6A-D72E-440B-84FA-00A68C6D10B8}" type="sibTrans" cxnId="{2C10FF20-867E-4F02-9317-067F3381FF79}">
      <dgm:prSet/>
      <dgm:spPr/>
      <dgm:t>
        <a:bodyPr/>
        <a:lstStyle/>
        <a:p>
          <a:endParaRPr lang="ru-RU"/>
        </a:p>
      </dgm:t>
    </dgm:pt>
    <dgm:pt modelId="{09CCAEC0-2825-4082-A43C-3718307BEC1C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ru-RU" sz="1400" b="0" i="0" u="none" dirty="0" smtClean="0">
              <a:latin typeface="Times New Roman" pitchFamily="18" charset="0"/>
              <a:cs typeface="Times New Roman" pitchFamily="18" charset="0"/>
            </a:rPr>
            <a:t>Улучшение жилищных условий граждан, проживающих в сельской местности Партизанского муниципального района, в том числе молодых семей и молодых специалистов                в сумме 1101,8 тыс.рублей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C4EA11F-24F6-4FDB-B3B2-090625372BA4}" type="parTrans" cxnId="{82FDF96F-C084-4814-8D5D-498FD70ABAEF}">
      <dgm:prSet/>
      <dgm:spPr>
        <a:ln>
          <a:solidFill>
            <a:schemeClr val="bg2">
              <a:lumMod val="40000"/>
              <a:lumOff val="60000"/>
            </a:schemeClr>
          </a:solidFill>
        </a:ln>
      </dgm:spPr>
      <dgm:t>
        <a:bodyPr/>
        <a:lstStyle/>
        <a:p>
          <a:endParaRPr lang="ru-RU" dirty="0"/>
        </a:p>
      </dgm:t>
    </dgm:pt>
    <dgm:pt modelId="{84BCAFB5-1E63-4686-B70E-479E2A57468A}" type="sibTrans" cxnId="{82FDF96F-C084-4814-8D5D-498FD70ABAEF}">
      <dgm:prSet/>
      <dgm:spPr/>
      <dgm:t>
        <a:bodyPr/>
        <a:lstStyle/>
        <a:p>
          <a:endParaRPr lang="ru-RU"/>
        </a:p>
      </dgm:t>
    </dgm:pt>
    <dgm:pt modelId="{32D42B83-712A-4FB5-80C9-0CA414FF79EE}" type="pres">
      <dgm:prSet presAssocID="{84C96230-1059-4216-B8F5-D14CE2E5CC9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D4178D-58A5-4F08-8559-DCC4C79D4B4F}" type="pres">
      <dgm:prSet presAssocID="{2FDF1C79-1BBD-4373-AF3D-4228EBC86526}" presName="root1" presStyleCnt="0"/>
      <dgm:spPr/>
      <dgm:t>
        <a:bodyPr/>
        <a:lstStyle/>
        <a:p>
          <a:endParaRPr lang="ru-RU"/>
        </a:p>
      </dgm:t>
    </dgm:pt>
    <dgm:pt modelId="{12A7F09C-14E2-417B-929B-F95E31A45341}" type="pres">
      <dgm:prSet presAssocID="{2FDF1C79-1BBD-4373-AF3D-4228EBC86526}" presName="LevelOneTextNode" presStyleLbl="node0" presStyleIdx="0" presStyleCnt="1" custScaleX="186090" custScaleY="140585" custLinFactNeighborX="-36880" custLinFactNeighborY="-377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15C480-C83C-44F2-B8C0-4265D9433CB0}" type="pres">
      <dgm:prSet presAssocID="{2FDF1C79-1BBD-4373-AF3D-4228EBC86526}" presName="level2hierChild" presStyleCnt="0"/>
      <dgm:spPr/>
      <dgm:t>
        <a:bodyPr/>
        <a:lstStyle/>
        <a:p>
          <a:endParaRPr lang="ru-RU"/>
        </a:p>
      </dgm:t>
    </dgm:pt>
    <dgm:pt modelId="{C86B9A26-7CFA-4C65-BC5D-BD5A4285573B}" type="pres">
      <dgm:prSet presAssocID="{AA708A7F-EFD9-4DF6-B738-35265F1FDB33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7E37798B-95AD-4C32-99C7-D127C24DE4DC}" type="pres">
      <dgm:prSet presAssocID="{AA708A7F-EFD9-4DF6-B738-35265F1FDB33}" presName="connTx" presStyleLbl="parChTrans1D2" presStyleIdx="0" presStyleCnt="5"/>
      <dgm:spPr/>
      <dgm:t>
        <a:bodyPr/>
        <a:lstStyle/>
        <a:p>
          <a:endParaRPr lang="ru-RU"/>
        </a:p>
      </dgm:t>
    </dgm:pt>
    <dgm:pt modelId="{011C014B-71FB-448A-89B1-430A4B644B3D}" type="pres">
      <dgm:prSet presAssocID="{CF3BE9FA-1154-48BC-B10C-C8B792B0A897}" presName="root2" presStyleCnt="0"/>
      <dgm:spPr/>
    </dgm:pt>
    <dgm:pt modelId="{E9CDBC5B-E93B-4AE8-805E-BC5CB2DB2901}" type="pres">
      <dgm:prSet presAssocID="{CF3BE9FA-1154-48BC-B10C-C8B792B0A897}" presName="LevelTwoTextNode" presStyleLbl="node2" presStyleIdx="0" presStyleCnt="5" custScaleX="288338" custScaleY="100090" custLinFactNeighborX="-3514" custLinFactNeighborY="-82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E48F14-F1AC-4D5D-837A-E02996B417D2}" type="pres">
      <dgm:prSet presAssocID="{CF3BE9FA-1154-48BC-B10C-C8B792B0A897}" presName="level3hierChild" presStyleCnt="0"/>
      <dgm:spPr/>
    </dgm:pt>
    <dgm:pt modelId="{CF5BD6AC-C543-46F9-B803-6A901E73B631}" type="pres">
      <dgm:prSet presAssocID="{90F1E4D1-DCFF-4BEB-A5A9-453CBF76AFF6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81AAEDA5-ED6B-4FB6-B1CE-290222513171}" type="pres">
      <dgm:prSet presAssocID="{90F1E4D1-DCFF-4BEB-A5A9-453CBF76AFF6}" presName="connTx" presStyleLbl="parChTrans1D2" presStyleIdx="1" presStyleCnt="5"/>
      <dgm:spPr/>
      <dgm:t>
        <a:bodyPr/>
        <a:lstStyle/>
        <a:p>
          <a:endParaRPr lang="ru-RU"/>
        </a:p>
      </dgm:t>
    </dgm:pt>
    <dgm:pt modelId="{43CE7670-58BB-40CE-B19E-25E4F9EFD739}" type="pres">
      <dgm:prSet presAssocID="{6C9EA586-4312-4046-AB68-0172308D8768}" presName="root2" presStyleCnt="0"/>
      <dgm:spPr/>
    </dgm:pt>
    <dgm:pt modelId="{A061316A-59CB-4A2B-BD8F-F63ED1F0DD6D}" type="pres">
      <dgm:prSet presAssocID="{6C9EA586-4312-4046-AB68-0172308D8768}" presName="LevelTwoTextNode" presStyleLbl="node2" presStyleIdx="1" presStyleCnt="5" custScaleX="282404" custScaleY="1235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D2F93E-5176-4BF1-AB31-62E1C4A01639}" type="pres">
      <dgm:prSet presAssocID="{6C9EA586-4312-4046-AB68-0172308D8768}" presName="level3hierChild" presStyleCnt="0"/>
      <dgm:spPr/>
    </dgm:pt>
    <dgm:pt modelId="{AF52FB19-69B1-454F-906C-CB903657D810}" type="pres">
      <dgm:prSet presAssocID="{22E10519-836D-4D7A-A06F-552A2986A3FF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2E12E843-9FA6-4353-823F-44ED3CBA5ED1}" type="pres">
      <dgm:prSet presAssocID="{22E10519-836D-4D7A-A06F-552A2986A3FF}" presName="connTx" presStyleLbl="parChTrans1D2" presStyleIdx="2" presStyleCnt="5"/>
      <dgm:spPr/>
      <dgm:t>
        <a:bodyPr/>
        <a:lstStyle/>
        <a:p>
          <a:endParaRPr lang="ru-RU"/>
        </a:p>
      </dgm:t>
    </dgm:pt>
    <dgm:pt modelId="{691CAC94-CB50-4774-BEDC-49E67FDE8E3E}" type="pres">
      <dgm:prSet presAssocID="{924976B2-6137-4461-B565-35A52461BD2F}" presName="root2" presStyleCnt="0"/>
      <dgm:spPr/>
    </dgm:pt>
    <dgm:pt modelId="{64A6A419-F01B-4324-A736-E83F3743A7DF}" type="pres">
      <dgm:prSet presAssocID="{924976B2-6137-4461-B565-35A52461BD2F}" presName="LevelTwoTextNode" presStyleLbl="node2" presStyleIdx="2" presStyleCnt="5" custScaleX="2797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264B06-3B50-4D65-8211-6EE41D3492CD}" type="pres">
      <dgm:prSet presAssocID="{924976B2-6137-4461-B565-35A52461BD2F}" presName="level3hierChild" presStyleCnt="0"/>
      <dgm:spPr/>
    </dgm:pt>
    <dgm:pt modelId="{3A71D4C4-CEA7-4347-B146-801ACB5E6341}" type="pres">
      <dgm:prSet presAssocID="{4DB15B33-8A80-4F68-8151-8093B5DBB162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90EB520B-30D0-4EC2-9EC1-855085F32AA1}" type="pres">
      <dgm:prSet presAssocID="{4DB15B33-8A80-4F68-8151-8093B5DBB162}" presName="connTx" presStyleLbl="parChTrans1D2" presStyleIdx="3" presStyleCnt="5"/>
      <dgm:spPr/>
      <dgm:t>
        <a:bodyPr/>
        <a:lstStyle/>
        <a:p>
          <a:endParaRPr lang="ru-RU"/>
        </a:p>
      </dgm:t>
    </dgm:pt>
    <dgm:pt modelId="{4EDE6ED1-C25D-49D1-BC95-18AC283A2956}" type="pres">
      <dgm:prSet presAssocID="{195C3B1B-8F04-4C28-9BD3-D07BD5191F3B}" presName="root2" presStyleCnt="0"/>
      <dgm:spPr/>
    </dgm:pt>
    <dgm:pt modelId="{99414B97-23BA-4C0A-9356-F24084A2C28A}" type="pres">
      <dgm:prSet presAssocID="{195C3B1B-8F04-4C28-9BD3-D07BD5191F3B}" presName="LevelTwoTextNode" presStyleLbl="node2" presStyleIdx="3" presStyleCnt="5" custScaleX="2812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FA69BD-B50F-47A1-B620-B22D06FCF5FA}" type="pres">
      <dgm:prSet presAssocID="{195C3B1B-8F04-4C28-9BD3-D07BD5191F3B}" presName="level3hierChild" presStyleCnt="0"/>
      <dgm:spPr/>
    </dgm:pt>
    <dgm:pt modelId="{42E93AD8-5E0B-478F-AC48-561AFD3FB86C}" type="pres">
      <dgm:prSet presAssocID="{BC4EA11F-24F6-4FDB-B3B2-090625372BA4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D885EDC5-EF33-4C8D-BD09-D63343DACA85}" type="pres">
      <dgm:prSet presAssocID="{BC4EA11F-24F6-4FDB-B3B2-090625372BA4}" presName="connTx" presStyleLbl="parChTrans1D2" presStyleIdx="4" presStyleCnt="5"/>
      <dgm:spPr/>
      <dgm:t>
        <a:bodyPr/>
        <a:lstStyle/>
        <a:p>
          <a:endParaRPr lang="ru-RU"/>
        </a:p>
      </dgm:t>
    </dgm:pt>
    <dgm:pt modelId="{ABC52A7B-48C9-4C81-B388-935ACD158B8D}" type="pres">
      <dgm:prSet presAssocID="{09CCAEC0-2825-4082-A43C-3718307BEC1C}" presName="root2" presStyleCnt="0"/>
      <dgm:spPr/>
    </dgm:pt>
    <dgm:pt modelId="{5163E4A5-2E4D-4A53-9F91-77E7D2830750}" type="pres">
      <dgm:prSet presAssocID="{09CCAEC0-2825-4082-A43C-3718307BEC1C}" presName="LevelTwoTextNode" presStyleLbl="node2" presStyleIdx="4" presStyleCnt="5" custScaleX="280427" custScaleY="1263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87A8E6-212D-4987-AE50-A848A28B2E86}" type="pres">
      <dgm:prSet presAssocID="{09CCAEC0-2825-4082-A43C-3718307BEC1C}" presName="level3hierChild" presStyleCnt="0"/>
      <dgm:spPr/>
    </dgm:pt>
  </dgm:ptLst>
  <dgm:cxnLst>
    <dgm:cxn modelId="{56E4E85E-91D7-4661-A88D-8D17DB7A19E1}" type="presOf" srcId="{BC4EA11F-24F6-4FDB-B3B2-090625372BA4}" destId="{D885EDC5-EF33-4C8D-BD09-D63343DACA85}" srcOrd="1" destOrd="0" presId="urn:microsoft.com/office/officeart/2005/8/layout/hierarchy2"/>
    <dgm:cxn modelId="{6F0EBD0B-4D85-40D2-B665-E1CECAD461A4}" type="presOf" srcId="{195C3B1B-8F04-4C28-9BD3-D07BD5191F3B}" destId="{99414B97-23BA-4C0A-9356-F24084A2C28A}" srcOrd="0" destOrd="0" presId="urn:microsoft.com/office/officeart/2005/8/layout/hierarchy2"/>
    <dgm:cxn modelId="{850B3C4B-20AC-4C98-A9A3-5C7CB3F864DC}" type="presOf" srcId="{6C9EA586-4312-4046-AB68-0172308D8768}" destId="{A061316A-59CB-4A2B-BD8F-F63ED1F0DD6D}" srcOrd="0" destOrd="0" presId="urn:microsoft.com/office/officeart/2005/8/layout/hierarchy2"/>
    <dgm:cxn modelId="{B186F1E7-6394-4EF0-870D-3DB0C7D28378}" type="presOf" srcId="{AA708A7F-EFD9-4DF6-B738-35265F1FDB33}" destId="{C86B9A26-7CFA-4C65-BC5D-BD5A4285573B}" srcOrd="0" destOrd="0" presId="urn:microsoft.com/office/officeart/2005/8/layout/hierarchy2"/>
    <dgm:cxn modelId="{90463842-7B89-4D42-B820-ADFFEBC35520}" type="presOf" srcId="{90F1E4D1-DCFF-4BEB-A5A9-453CBF76AFF6}" destId="{CF5BD6AC-C543-46F9-B803-6A901E73B631}" srcOrd="0" destOrd="0" presId="urn:microsoft.com/office/officeart/2005/8/layout/hierarchy2"/>
    <dgm:cxn modelId="{097A7DC2-A0CC-466D-A2BB-794EFE01B32C}" type="presOf" srcId="{CF3BE9FA-1154-48BC-B10C-C8B792B0A897}" destId="{E9CDBC5B-E93B-4AE8-805E-BC5CB2DB2901}" srcOrd="0" destOrd="0" presId="urn:microsoft.com/office/officeart/2005/8/layout/hierarchy2"/>
    <dgm:cxn modelId="{F96ECA8B-1AAF-430A-A33B-E8599100E0BF}" type="presOf" srcId="{84C96230-1059-4216-B8F5-D14CE2E5CC94}" destId="{32D42B83-712A-4FB5-80C9-0CA414FF79EE}" srcOrd="0" destOrd="0" presId="urn:microsoft.com/office/officeart/2005/8/layout/hierarchy2"/>
    <dgm:cxn modelId="{C403BB8A-8CB5-458B-B666-6684D5DAEA37}" type="presOf" srcId="{09CCAEC0-2825-4082-A43C-3718307BEC1C}" destId="{5163E4A5-2E4D-4A53-9F91-77E7D2830750}" srcOrd="0" destOrd="0" presId="urn:microsoft.com/office/officeart/2005/8/layout/hierarchy2"/>
    <dgm:cxn modelId="{DA966697-8E3D-46E4-A9FE-93AC386E7396}" type="presOf" srcId="{90F1E4D1-DCFF-4BEB-A5A9-453CBF76AFF6}" destId="{81AAEDA5-ED6B-4FB6-B1CE-290222513171}" srcOrd="1" destOrd="0" presId="urn:microsoft.com/office/officeart/2005/8/layout/hierarchy2"/>
    <dgm:cxn modelId="{2C10FF20-867E-4F02-9317-067F3381FF79}" srcId="{2FDF1C79-1BBD-4373-AF3D-4228EBC86526}" destId="{924976B2-6137-4461-B565-35A52461BD2F}" srcOrd="2" destOrd="0" parTransId="{22E10519-836D-4D7A-A06F-552A2986A3FF}" sibTransId="{2361EA6A-D72E-440B-84FA-00A68C6D10B8}"/>
    <dgm:cxn modelId="{8B5F3504-F2DA-4059-BD79-94526FE39556}" type="presOf" srcId="{4DB15B33-8A80-4F68-8151-8093B5DBB162}" destId="{3A71D4C4-CEA7-4347-B146-801ACB5E6341}" srcOrd="0" destOrd="0" presId="urn:microsoft.com/office/officeart/2005/8/layout/hierarchy2"/>
    <dgm:cxn modelId="{82FDF96F-C084-4814-8D5D-498FD70ABAEF}" srcId="{2FDF1C79-1BBD-4373-AF3D-4228EBC86526}" destId="{09CCAEC0-2825-4082-A43C-3718307BEC1C}" srcOrd="4" destOrd="0" parTransId="{BC4EA11F-24F6-4FDB-B3B2-090625372BA4}" sibTransId="{84BCAFB5-1E63-4686-B70E-479E2A57468A}"/>
    <dgm:cxn modelId="{D2E92EA7-2271-445F-857E-449070F0318A}" type="presOf" srcId="{BC4EA11F-24F6-4FDB-B3B2-090625372BA4}" destId="{42E93AD8-5E0B-478F-AC48-561AFD3FB86C}" srcOrd="0" destOrd="0" presId="urn:microsoft.com/office/officeart/2005/8/layout/hierarchy2"/>
    <dgm:cxn modelId="{ADA698F4-F790-40FF-9E3F-B0744A5932C8}" type="presOf" srcId="{AA708A7F-EFD9-4DF6-B738-35265F1FDB33}" destId="{7E37798B-95AD-4C32-99C7-D127C24DE4DC}" srcOrd="1" destOrd="0" presId="urn:microsoft.com/office/officeart/2005/8/layout/hierarchy2"/>
    <dgm:cxn modelId="{9754BA5F-A4F0-4AFB-A89A-9F511F749DC2}" type="presOf" srcId="{22E10519-836D-4D7A-A06F-552A2986A3FF}" destId="{2E12E843-9FA6-4353-823F-44ED3CBA5ED1}" srcOrd="1" destOrd="0" presId="urn:microsoft.com/office/officeart/2005/8/layout/hierarchy2"/>
    <dgm:cxn modelId="{FB633353-7D50-4EAC-867A-E211B8506A95}" type="presOf" srcId="{22E10519-836D-4D7A-A06F-552A2986A3FF}" destId="{AF52FB19-69B1-454F-906C-CB903657D810}" srcOrd="0" destOrd="0" presId="urn:microsoft.com/office/officeart/2005/8/layout/hierarchy2"/>
    <dgm:cxn modelId="{F8B7C96D-040D-40A7-80C1-6BDF61BC8DD0}" srcId="{2FDF1C79-1BBD-4373-AF3D-4228EBC86526}" destId="{195C3B1B-8F04-4C28-9BD3-D07BD5191F3B}" srcOrd="3" destOrd="0" parTransId="{4DB15B33-8A80-4F68-8151-8093B5DBB162}" sibTransId="{EB1CE33C-D455-41FC-8848-F13C6804DFD1}"/>
    <dgm:cxn modelId="{EC58DDFC-3EF9-45BC-84E6-D488FDFC902C}" type="presOf" srcId="{924976B2-6137-4461-B565-35A52461BD2F}" destId="{64A6A419-F01B-4324-A736-E83F3743A7DF}" srcOrd="0" destOrd="0" presId="urn:microsoft.com/office/officeart/2005/8/layout/hierarchy2"/>
    <dgm:cxn modelId="{AA66FAA4-8ECD-47A6-9520-1BB000CD3660}" type="presOf" srcId="{4DB15B33-8A80-4F68-8151-8093B5DBB162}" destId="{90EB520B-30D0-4EC2-9EC1-855085F32AA1}" srcOrd="1" destOrd="0" presId="urn:microsoft.com/office/officeart/2005/8/layout/hierarchy2"/>
    <dgm:cxn modelId="{29087401-C023-4A17-9C7E-92C9AD6DEA3C}" srcId="{84C96230-1059-4216-B8F5-D14CE2E5CC94}" destId="{2FDF1C79-1BBD-4373-AF3D-4228EBC86526}" srcOrd="0" destOrd="0" parTransId="{663855E1-9E7C-4AC0-BC7A-9C93EF455162}" sibTransId="{6154FAAA-29DE-40F5-B62B-AEB7AB3B27EA}"/>
    <dgm:cxn modelId="{106472E0-E006-423C-8979-72F5BACC1367}" srcId="{2FDF1C79-1BBD-4373-AF3D-4228EBC86526}" destId="{6C9EA586-4312-4046-AB68-0172308D8768}" srcOrd="1" destOrd="0" parTransId="{90F1E4D1-DCFF-4BEB-A5A9-453CBF76AFF6}" sibTransId="{7A32474F-80B2-45A1-8CD0-2E99C0A62015}"/>
    <dgm:cxn modelId="{C0345FC2-0AD8-4CA9-BDF1-FA667DDF854D}" srcId="{2FDF1C79-1BBD-4373-AF3D-4228EBC86526}" destId="{CF3BE9FA-1154-48BC-B10C-C8B792B0A897}" srcOrd="0" destOrd="0" parTransId="{AA708A7F-EFD9-4DF6-B738-35265F1FDB33}" sibTransId="{223ED79D-671F-405B-ACFB-C229E0D5E6C8}"/>
    <dgm:cxn modelId="{975A3C70-CEE5-45DE-8430-74CFA4D33FE0}" type="presOf" srcId="{2FDF1C79-1BBD-4373-AF3D-4228EBC86526}" destId="{12A7F09C-14E2-417B-929B-F95E31A45341}" srcOrd="0" destOrd="0" presId="urn:microsoft.com/office/officeart/2005/8/layout/hierarchy2"/>
    <dgm:cxn modelId="{52F12BF5-FBF8-42E6-91B7-C1C958CE1983}" type="presParOf" srcId="{32D42B83-712A-4FB5-80C9-0CA414FF79EE}" destId="{56D4178D-58A5-4F08-8559-DCC4C79D4B4F}" srcOrd="0" destOrd="0" presId="urn:microsoft.com/office/officeart/2005/8/layout/hierarchy2"/>
    <dgm:cxn modelId="{D160F092-5BD1-435F-A29C-22184F259A6E}" type="presParOf" srcId="{56D4178D-58A5-4F08-8559-DCC4C79D4B4F}" destId="{12A7F09C-14E2-417B-929B-F95E31A45341}" srcOrd="0" destOrd="0" presId="urn:microsoft.com/office/officeart/2005/8/layout/hierarchy2"/>
    <dgm:cxn modelId="{EA8027E8-90D5-4868-B12E-A2831FF9D3CC}" type="presParOf" srcId="{56D4178D-58A5-4F08-8559-DCC4C79D4B4F}" destId="{9215C480-C83C-44F2-B8C0-4265D9433CB0}" srcOrd="1" destOrd="0" presId="urn:microsoft.com/office/officeart/2005/8/layout/hierarchy2"/>
    <dgm:cxn modelId="{06C01D55-796D-4C8A-948F-A16A85541295}" type="presParOf" srcId="{9215C480-C83C-44F2-B8C0-4265D9433CB0}" destId="{C86B9A26-7CFA-4C65-BC5D-BD5A4285573B}" srcOrd="0" destOrd="0" presId="urn:microsoft.com/office/officeart/2005/8/layout/hierarchy2"/>
    <dgm:cxn modelId="{81B6E47E-8AFD-4313-8C1A-03B276D690C6}" type="presParOf" srcId="{C86B9A26-7CFA-4C65-BC5D-BD5A4285573B}" destId="{7E37798B-95AD-4C32-99C7-D127C24DE4DC}" srcOrd="0" destOrd="0" presId="urn:microsoft.com/office/officeart/2005/8/layout/hierarchy2"/>
    <dgm:cxn modelId="{3BD0E761-50AF-4F89-8060-DADDF59486B4}" type="presParOf" srcId="{9215C480-C83C-44F2-B8C0-4265D9433CB0}" destId="{011C014B-71FB-448A-89B1-430A4B644B3D}" srcOrd="1" destOrd="0" presId="urn:microsoft.com/office/officeart/2005/8/layout/hierarchy2"/>
    <dgm:cxn modelId="{A5484487-1980-45F3-8254-5938B758F029}" type="presParOf" srcId="{011C014B-71FB-448A-89B1-430A4B644B3D}" destId="{E9CDBC5B-E93B-4AE8-805E-BC5CB2DB2901}" srcOrd="0" destOrd="0" presId="urn:microsoft.com/office/officeart/2005/8/layout/hierarchy2"/>
    <dgm:cxn modelId="{8F6FEE7F-CD5E-4561-B7CA-B99DC4383583}" type="presParOf" srcId="{011C014B-71FB-448A-89B1-430A4B644B3D}" destId="{7DE48F14-F1AC-4D5D-837A-E02996B417D2}" srcOrd="1" destOrd="0" presId="urn:microsoft.com/office/officeart/2005/8/layout/hierarchy2"/>
    <dgm:cxn modelId="{EB761D96-03B9-41DF-B69C-3A74FE1A9C4D}" type="presParOf" srcId="{9215C480-C83C-44F2-B8C0-4265D9433CB0}" destId="{CF5BD6AC-C543-46F9-B803-6A901E73B631}" srcOrd="2" destOrd="0" presId="urn:microsoft.com/office/officeart/2005/8/layout/hierarchy2"/>
    <dgm:cxn modelId="{0E579DBB-F870-4BEF-ADBF-644EE865EBDF}" type="presParOf" srcId="{CF5BD6AC-C543-46F9-B803-6A901E73B631}" destId="{81AAEDA5-ED6B-4FB6-B1CE-290222513171}" srcOrd="0" destOrd="0" presId="urn:microsoft.com/office/officeart/2005/8/layout/hierarchy2"/>
    <dgm:cxn modelId="{7210140E-C362-42A5-9D9B-4A07517315AE}" type="presParOf" srcId="{9215C480-C83C-44F2-B8C0-4265D9433CB0}" destId="{43CE7670-58BB-40CE-B19E-25E4F9EFD739}" srcOrd="3" destOrd="0" presId="urn:microsoft.com/office/officeart/2005/8/layout/hierarchy2"/>
    <dgm:cxn modelId="{68B8FB5B-2D6B-4D4A-BFBF-B3F2B70671DE}" type="presParOf" srcId="{43CE7670-58BB-40CE-B19E-25E4F9EFD739}" destId="{A061316A-59CB-4A2B-BD8F-F63ED1F0DD6D}" srcOrd="0" destOrd="0" presId="urn:microsoft.com/office/officeart/2005/8/layout/hierarchy2"/>
    <dgm:cxn modelId="{CE01B3CB-1FE5-4F92-AEFF-A8C9F66A331B}" type="presParOf" srcId="{43CE7670-58BB-40CE-B19E-25E4F9EFD739}" destId="{04D2F93E-5176-4BF1-AB31-62E1C4A01639}" srcOrd="1" destOrd="0" presId="urn:microsoft.com/office/officeart/2005/8/layout/hierarchy2"/>
    <dgm:cxn modelId="{DB2D0688-7B95-4128-9E57-2FCB38E97D00}" type="presParOf" srcId="{9215C480-C83C-44F2-B8C0-4265D9433CB0}" destId="{AF52FB19-69B1-454F-906C-CB903657D810}" srcOrd="4" destOrd="0" presId="urn:microsoft.com/office/officeart/2005/8/layout/hierarchy2"/>
    <dgm:cxn modelId="{2A368E8D-6A29-4777-8EE0-5A409E69F866}" type="presParOf" srcId="{AF52FB19-69B1-454F-906C-CB903657D810}" destId="{2E12E843-9FA6-4353-823F-44ED3CBA5ED1}" srcOrd="0" destOrd="0" presId="urn:microsoft.com/office/officeart/2005/8/layout/hierarchy2"/>
    <dgm:cxn modelId="{F57E8736-17F8-4171-98A3-10CB0CD81B90}" type="presParOf" srcId="{9215C480-C83C-44F2-B8C0-4265D9433CB0}" destId="{691CAC94-CB50-4774-BEDC-49E67FDE8E3E}" srcOrd="5" destOrd="0" presId="urn:microsoft.com/office/officeart/2005/8/layout/hierarchy2"/>
    <dgm:cxn modelId="{9AC5AF96-523F-41C8-A6FD-6F08F835CEC0}" type="presParOf" srcId="{691CAC94-CB50-4774-BEDC-49E67FDE8E3E}" destId="{64A6A419-F01B-4324-A736-E83F3743A7DF}" srcOrd="0" destOrd="0" presId="urn:microsoft.com/office/officeart/2005/8/layout/hierarchy2"/>
    <dgm:cxn modelId="{B7DC05F3-AC0D-41B8-9AD5-BF25CBEA2CD0}" type="presParOf" srcId="{691CAC94-CB50-4774-BEDC-49E67FDE8E3E}" destId="{02264B06-3B50-4D65-8211-6EE41D3492CD}" srcOrd="1" destOrd="0" presId="urn:microsoft.com/office/officeart/2005/8/layout/hierarchy2"/>
    <dgm:cxn modelId="{3CA2E7A4-DF30-4439-A543-82D81D971CC3}" type="presParOf" srcId="{9215C480-C83C-44F2-B8C0-4265D9433CB0}" destId="{3A71D4C4-CEA7-4347-B146-801ACB5E6341}" srcOrd="6" destOrd="0" presId="urn:microsoft.com/office/officeart/2005/8/layout/hierarchy2"/>
    <dgm:cxn modelId="{E24CDC99-D9A4-4FB2-989D-D7E7C5DBDAFA}" type="presParOf" srcId="{3A71D4C4-CEA7-4347-B146-801ACB5E6341}" destId="{90EB520B-30D0-4EC2-9EC1-855085F32AA1}" srcOrd="0" destOrd="0" presId="urn:microsoft.com/office/officeart/2005/8/layout/hierarchy2"/>
    <dgm:cxn modelId="{4D14FC7A-08FD-4F1B-ABDA-2A0DBF8CB75B}" type="presParOf" srcId="{9215C480-C83C-44F2-B8C0-4265D9433CB0}" destId="{4EDE6ED1-C25D-49D1-BC95-18AC283A2956}" srcOrd="7" destOrd="0" presId="urn:microsoft.com/office/officeart/2005/8/layout/hierarchy2"/>
    <dgm:cxn modelId="{8AAA758B-6125-4E72-A339-1632B77211BE}" type="presParOf" srcId="{4EDE6ED1-C25D-49D1-BC95-18AC283A2956}" destId="{99414B97-23BA-4C0A-9356-F24084A2C28A}" srcOrd="0" destOrd="0" presId="urn:microsoft.com/office/officeart/2005/8/layout/hierarchy2"/>
    <dgm:cxn modelId="{BDAD023B-CF2E-47BA-8541-84FCCE9577FC}" type="presParOf" srcId="{4EDE6ED1-C25D-49D1-BC95-18AC283A2956}" destId="{07FA69BD-B50F-47A1-B620-B22D06FCF5FA}" srcOrd="1" destOrd="0" presId="urn:microsoft.com/office/officeart/2005/8/layout/hierarchy2"/>
    <dgm:cxn modelId="{5C119840-44F4-4D53-8294-67493497E15D}" type="presParOf" srcId="{9215C480-C83C-44F2-B8C0-4265D9433CB0}" destId="{42E93AD8-5E0B-478F-AC48-561AFD3FB86C}" srcOrd="8" destOrd="0" presId="urn:microsoft.com/office/officeart/2005/8/layout/hierarchy2"/>
    <dgm:cxn modelId="{64D19CC3-4F57-4379-967A-999E2D7EFE49}" type="presParOf" srcId="{42E93AD8-5E0B-478F-AC48-561AFD3FB86C}" destId="{D885EDC5-EF33-4C8D-BD09-D63343DACA85}" srcOrd="0" destOrd="0" presId="urn:microsoft.com/office/officeart/2005/8/layout/hierarchy2"/>
    <dgm:cxn modelId="{0ECEB58C-6CD4-42B0-896B-2736D1867348}" type="presParOf" srcId="{9215C480-C83C-44F2-B8C0-4265D9433CB0}" destId="{ABC52A7B-48C9-4C81-B388-935ACD158B8D}" srcOrd="9" destOrd="0" presId="urn:microsoft.com/office/officeart/2005/8/layout/hierarchy2"/>
    <dgm:cxn modelId="{0948DABE-8893-4FCC-BED0-BD343400B448}" type="presParOf" srcId="{ABC52A7B-48C9-4C81-B388-935ACD158B8D}" destId="{5163E4A5-2E4D-4A53-9F91-77E7D2830750}" srcOrd="0" destOrd="0" presId="urn:microsoft.com/office/officeart/2005/8/layout/hierarchy2"/>
    <dgm:cxn modelId="{52DE37E7-9BD7-48C4-A5DD-77B327DE1B95}" type="presParOf" srcId="{ABC52A7B-48C9-4C81-B388-935ACD158B8D}" destId="{5787A8E6-212D-4987-AE50-A848A28B2E8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004BFF-004F-454F-BE51-394B82C01312}" type="doc">
      <dgm:prSet loTypeId="urn:microsoft.com/office/officeart/2005/8/layout/default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CDAFD0F-3855-498B-8F30-3C5F5CC7BD6F}">
      <dgm:prSet phldrT="[Текст]" custT="1"/>
      <dgm:spPr/>
      <dgm:t>
        <a:bodyPr/>
        <a:lstStyle/>
        <a:p>
          <a:r>
            <a:rPr lang="ru-RU" sz="1200" baseline="0" dirty="0" smtClean="0"/>
            <a:t>Муниципальная программа  "Развитие муниципальной службы в администрации Партизанского муниципального района на 2022-2026 годы»</a:t>
          </a:r>
        </a:p>
        <a:p>
          <a:r>
            <a:rPr lang="ru-RU" sz="1200" baseline="0" dirty="0" smtClean="0"/>
            <a:t>480 тыс.руб.</a:t>
          </a:r>
        </a:p>
      </dgm:t>
    </dgm:pt>
    <dgm:pt modelId="{74057136-9EC2-43D8-8FBD-397FFC1628C8}" type="parTrans" cxnId="{4A0C4487-05DA-413A-BD07-62554CFAF2AC}">
      <dgm:prSet/>
      <dgm:spPr/>
      <dgm:t>
        <a:bodyPr/>
        <a:lstStyle/>
        <a:p>
          <a:endParaRPr lang="ru-RU"/>
        </a:p>
      </dgm:t>
    </dgm:pt>
    <dgm:pt modelId="{0AE358CD-881E-428F-8C14-17D562ABA764}" type="sibTrans" cxnId="{4A0C4487-05DA-413A-BD07-62554CFAF2AC}">
      <dgm:prSet/>
      <dgm:spPr/>
      <dgm:t>
        <a:bodyPr/>
        <a:lstStyle/>
        <a:p>
          <a:endParaRPr lang="ru-RU"/>
        </a:p>
      </dgm:t>
    </dgm:pt>
    <dgm:pt modelId="{0AF61CEE-FC57-4406-A2F4-E23E9BC3FA04}">
      <dgm:prSet phldrT="[Текст]" custT="1"/>
      <dgm:spPr/>
      <dgm:t>
        <a:bodyPr/>
        <a:lstStyle/>
        <a:p>
          <a:r>
            <a:rPr lang="ru-RU" sz="1100" baseline="0" dirty="0" smtClean="0"/>
            <a:t>Муниципальная программа "Информационное общество Партизанского муниципального района на 2021-2023 годы"</a:t>
          </a:r>
        </a:p>
        <a:p>
          <a:r>
            <a:rPr lang="ru-RU" sz="1100" baseline="0" dirty="0" smtClean="0"/>
            <a:t>2330,3 тыс.руб.</a:t>
          </a:r>
        </a:p>
      </dgm:t>
    </dgm:pt>
    <dgm:pt modelId="{8FE204FD-9870-4394-87E3-B4311A6BBEC3}" type="parTrans" cxnId="{FCC85480-154B-43E6-971C-364C51BE327C}">
      <dgm:prSet/>
      <dgm:spPr/>
      <dgm:t>
        <a:bodyPr/>
        <a:lstStyle/>
        <a:p>
          <a:endParaRPr lang="ru-RU"/>
        </a:p>
      </dgm:t>
    </dgm:pt>
    <dgm:pt modelId="{9F1262FF-60A4-4FB1-ABEB-4121C28FC000}" type="sibTrans" cxnId="{FCC85480-154B-43E6-971C-364C51BE327C}">
      <dgm:prSet/>
      <dgm:spPr/>
      <dgm:t>
        <a:bodyPr/>
        <a:lstStyle/>
        <a:p>
          <a:endParaRPr lang="ru-RU"/>
        </a:p>
      </dgm:t>
    </dgm:pt>
    <dgm:pt modelId="{7F8C6BEF-5F27-4FB4-8DEC-2FA672493351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200" baseline="0" dirty="0" smtClean="0"/>
            <a:t>Муниципальная программа "Развитие культуры Партизанского муниципального района на 2021-2027 годы" </a:t>
          </a:r>
        </a:p>
        <a:p>
          <a:r>
            <a:rPr lang="ru-RU" sz="1200" baseline="0" dirty="0" smtClean="0"/>
            <a:t>74 234,9 тыс.руб.</a:t>
          </a:r>
        </a:p>
      </dgm:t>
    </dgm:pt>
    <dgm:pt modelId="{EB12531B-C65E-4679-A69F-30DDC975A1B0}" type="parTrans" cxnId="{0D6DC534-773E-4EB5-9594-FF5AFBB03328}">
      <dgm:prSet/>
      <dgm:spPr/>
      <dgm:t>
        <a:bodyPr/>
        <a:lstStyle/>
        <a:p>
          <a:endParaRPr lang="ru-RU"/>
        </a:p>
      </dgm:t>
    </dgm:pt>
    <dgm:pt modelId="{45AE15F2-656D-4F0C-AD70-1AE8B89752FB}" type="sibTrans" cxnId="{0D6DC534-773E-4EB5-9594-FF5AFBB03328}">
      <dgm:prSet/>
      <dgm:spPr/>
      <dgm:t>
        <a:bodyPr/>
        <a:lstStyle/>
        <a:p>
          <a:endParaRPr lang="ru-RU"/>
        </a:p>
      </dgm:t>
    </dgm:pt>
    <dgm:pt modelId="{C79B6B4F-7F0F-4AAF-8E14-145B1B6DFE15}">
      <dgm:prSet phldrT="[Текст]" custT="1"/>
      <dgm:spPr/>
      <dgm:t>
        <a:bodyPr/>
        <a:lstStyle/>
        <a:p>
          <a:r>
            <a:rPr lang="ru-RU" sz="1200" baseline="0" dirty="0" smtClean="0"/>
            <a:t>Муниципальная программа "Развитие образования Партизанского муниципального района" на 2022-2027 годы </a:t>
          </a:r>
        </a:p>
        <a:p>
          <a:r>
            <a:rPr lang="ru-RU" sz="1200" baseline="0" dirty="0" smtClean="0"/>
            <a:t>734 993,2 тыс.руб.</a:t>
          </a:r>
        </a:p>
      </dgm:t>
    </dgm:pt>
    <dgm:pt modelId="{86185488-4852-4F1A-A90D-E5ADCDA9650B}" type="parTrans" cxnId="{8EB6C2C8-4F2A-42F4-BA70-C99001B5C804}">
      <dgm:prSet/>
      <dgm:spPr/>
      <dgm:t>
        <a:bodyPr/>
        <a:lstStyle/>
        <a:p>
          <a:endParaRPr lang="ru-RU"/>
        </a:p>
      </dgm:t>
    </dgm:pt>
    <dgm:pt modelId="{668A6412-B396-4A53-B2B3-26A437AB9B2A}" type="sibTrans" cxnId="{8EB6C2C8-4F2A-42F4-BA70-C99001B5C804}">
      <dgm:prSet/>
      <dgm:spPr/>
      <dgm:t>
        <a:bodyPr/>
        <a:lstStyle/>
        <a:p>
          <a:endParaRPr lang="ru-RU"/>
        </a:p>
      </dgm:t>
    </dgm:pt>
    <dgm:pt modelId="{70BEC784-CECD-487F-880F-F697E34105C5}">
      <dgm:prSet phldrT="[Текст]" custT="1"/>
      <dgm:spPr/>
      <dgm:t>
        <a:bodyPr/>
        <a:lstStyle/>
        <a:p>
          <a:r>
            <a:rPr lang="ru-RU" sz="1100" baseline="0" dirty="0" smtClean="0"/>
            <a:t>Муниципальная программа "Защита населения и территории от чрезвычайных ситуаций, обеспечение пожарной безопасности Партизанского муниципального района" </a:t>
          </a:r>
        </a:p>
        <a:p>
          <a:r>
            <a:rPr lang="ru-RU" sz="1100" baseline="0" dirty="0" smtClean="0"/>
            <a:t>на 2021-2023 годы </a:t>
          </a:r>
        </a:p>
        <a:p>
          <a:r>
            <a:rPr lang="ru-RU" sz="1000" baseline="0" dirty="0" smtClean="0"/>
            <a:t>1000 тыс.руб.</a:t>
          </a:r>
        </a:p>
      </dgm:t>
    </dgm:pt>
    <dgm:pt modelId="{F5869034-93EE-4445-8D4F-36CF89CA5E0C}" type="parTrans" cxnId="{683F4D88-802B-43D2-9BF8-8C5FB1E22D95}">
      <dgm:prSet/>
      <dgm:spPr/>
      <dgm:t>
        <a:bodyPr/>
        <a:lstStyle/>
        <a:p>
          <a:endParaRPr lang="ru-RU"/>
        </a:p>
      </dgm:t>
    </dgm:pt>
    <dgm:pt modelId="{E316DE1C-D2B3-44DC-999C-D9C6F35E837D}" type="sibTrans" cxnId="{683F4D88-802B-43D2-9BF8-8C5FB1E22D95}">
      <dgm:prSet/>
      <dgm:spPr/>
      <dgm:t>
        <a:bodyPr/>
        <a:lstStyle/>
        <a:p>
          <a:endParaRPr lang="ru-RU"/>
        </a:p>
      </dgm:t>
    </dgm:pt>
    <dgm:pt modelId="{79E0EABE-2CA0-470D-B2CA-3812BB6AF9DA}">
      <dgm:prSet phldrT="[Текст]" custT="1"/>
      <dgm:spPr/>
      <dgm:t>
        <a:bodyPr/>
        <a:lstStyle/>
        <a:p>
          <a:r>
            <a:rPr lang="ru-RU" sz="1100" baseline="0" dirty="0" smtClean="0"/>
            <a:t>Муниципальная программа "Социальная поддержка населения Партизанского муниципального района" на 2021-2025 годы</a:t>
          </a:r>
        </a:p>
        <a:p>
          <a:r>
            <a:rPr lang="ru-RU" sz="1100" baseline="0" dirty="0" smtClean="0"/>
            <a:t>4642,4 тыс.руб.</a:t>
          </a:r>
          <a:endParaRPr lang="ru-RU" sz="1100" baseline="0" dirty="0"/>
        </a:p>
      </dgm:t>
    </dgm:pt>
    <dgm:pt modelId="{8A5440F9-61E4-4430-AF09-2ECA8E08A9F4}" type="parTrans" cxnId="{8D282F4E-5960-4622-BA6A-D2B87496F6D9}">
      <dgm:prSet/>
      <dgm:spPr/>
      <dgm:t>
        <a:bodyPr/>
        <a:lstStyle/>
        <a:p>
          <a:endParaRPr lang="ru-RU"/>
        </a:p>
      </dgm:t>
    </dgm:pt>
    <dgm:pt modelId="{9A8DC2FA-FB0F-42E0-8476-EC337CEEFEBF}" type="sibTrans" cxnId="{8D282F4E-5960-4622-BA6A-D2B87496F6D9}">
      <dgm:prSet/>
      <dgm:spPr/>
      <dgm:t>
        <a:bodyPr/>
        <a:lstStyle/>
        <a:p>
          <a:endParaRPr lang="ru-RU"/>
        </a:p>
      </dgm:t>
    </dgm:pt>
    <dgm:pt modelId="{1A96A494-E66B-42A0-8D4C-D1909AA4164F}" type="pres">
      <dgm:prSet presAssocID="{3A004BFF-004F-454F-BE51-394B82C0131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B98515-1D67-4048-ACAF-36E2DA1600C8}" type="pres">
      <dgm:prSet presAssocID="{CCDAFD0F-3855-498B-8F30-3C5F5CC7BD6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04478-2AF8-4030-83F7-7AE20D6D3647}" type="pres">
      <dgm:prSet presAssocID="{0AE358CD-881E-428F-8C14-17D562ABA764}" presName="sibTrans" presStyleCnt="0"/>
      <dgm:spPr/>
      <dgm:t>
        <a:bodyPr/>
        <a:lstStyle/>
        <a:p>
          <a:endParaRPr lang="ru-RU"/>
        </a:p>
      </dgm:t>
    </dgm:pt>
    <dgm:pt modelId="{787C0336-BCA0-4E38-AB23-3F92D9F62272}" type="pres">
      <dgm:prSet presAssocID="{0AF61CEE-FC57-4406-A2F4-E23E9BC3FA04}" presName="node" presStyleLbl="node1" presStyleIdx="1" presStyleCnt="6" custLinFactX="10214" custLinFactY="14260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CD080-3796-4B47-A6D8-67352CCFE047}" type="pres">
      <dgm:prSet presAssocID="{9F1262FF-60A4-4FB1-ABEB-4121C28FC000}" presName="sibTrans" presStyleCnt="0"/>
      <dgm:spPr/>
      <dgm:t>
        <a:bodyPr/>
        <a:lstStyle/>
        <a:p>
          <a:endParaRPr lang="ru-RU"/>
        </a:p>
      </dgm:t>
    </dgm:pt>
    <dgm:pt modelId="{D677B149-AED9-4E65-8DC8-E297D2D653A7}" type="pres">
      <dgm:prSet presAssocID="{7F8C6BEF-5F27-4FB4-8DEC-2FA67249335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871B0-4DF1-4BBF-B8AD-32B52F212872}" type="pres">
      <dgm:prSet presAssocID="{45AE15F2-656D-4F0C-AD70-1AE8B89752FB}" presName="sibTrans" presStyleCnt="0"/>
      <dgm:spPr/>
      <dgm:t>
        <a:bodyPr/>
        <a:lstStyle/>
        <a:p>
          <a:endParaRPr lang="ru-RU"/>
        </a:p>
      </dgm:t>
    </dgm:pt>
    <dgm:pt modelId="{F9AE9BBE-F509-4AEA-85E2-A3FDABB271DC}" type="pres">
      <dgm:prSet presAssocID="{C79B6B4F-7F0F-4AAF-8E14-145B1B6DFE15}" presName="node" presStyleLbl="node1" presStyleIdx="3" presStyleCnt="6" custLinFactX="9477" custLinFactY="-15982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06B2A-49BA-4794-BD24-452908CFF00D}" type="pres">
      <dgm:prSet presAssocID="{668A6412-B396-4A53-B2B3-26A437AB9B2A}" presName="sibTrans" presStyleCnt="0"/>
      <dgm:spPr/>
      <dgm:t>
        <a:bodyPr/>
        <a:lstStyle/>
        <a:p>
          <a:endParaRPr lang="ru-RU"/>
        </a:p>
      </dgm:t>
    </dgm:pt>
    <dgm:pt modelId="{06E69EC2-69B6-4527-ABCE-352AB99ECA48}" type="pres">
      <dgm:prSet presAssocID="{70BEC784-CECD-487F-880F-F697E34105C5}" presName="node" presStyleLbl="node1" presStyleIdx="4" presStyleCnt="6" custLinFactX="-8419" custLinFactNeighborX="-100000" custLinFactNeighborY="-2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C1EF2-EBCC-4A5E-A7CC-0EB36C4CF3BF}" type="pres">
      <dgm:prSet presAssocID="{E316DE1C-D2B3-44DC-999C-D9C6F35E837D}" presName="sibTrans" presStyleCnt="0"/>
      <dgm:spPr/>
    </dgm:pt>
    <dgm:pt modelId="{1BA3C46E-53AC-4307-901D-EBD71BC1A8AD}" type="pres">
      <dgm:prSet presAssocID="{79E0EABE-2CA0-470D-B2CA-3812BB6AF9DA}" presName="node" presStyleLbl="node1" presStyleIdx="5" presStyleCnt="6" custAng="0" custLinFactX="-7683" custLinFactNeighborX="-100000" custLinFactNeighborY="-2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001A6E-7938-46EC-888C-15B6490B3DF1}" type="presOf" srcId="{7F8C6BEF-5F27-4FB4-8DEC-2FA672493351}" destId="{D677B149-AED9-4E65-8DC8-E297D2D653A7}" srcOrd="0" destOrd="0" presId="urn:microsoft.com/office/officeart/2005/8/layout/default"/>
    <dgm:cxn modelId="{4A0C4487-05DA-413A-BD07-62554CFAF2AC}" srcId="{3A004BFF-004F-454F-BE51-394B82C01312}" destId="{CCDAFD0F-3855-498B-8F30-3C5F5CC7BD6F}" srcOrd="0" destOrd="0" parTransId="{74057136-9EC2-43D8-8FBD-397FFC1628C8}" sibTransId="{0AE358CD-881E-428F-8C14-17D562ABA764}"/>
    <dgm:cxn modelId="{787FD918-13A0-48E4-9732-18BF9F7FF4F1}" type="presOf" srcId="{C79B6B4F-7F0F-4AAF-8E14-145B1B6DFE15}" destId="{F9AE9BBE-F509-4AEA-85E2-A3FDABB271DC}" srcOrd="0" destOrd="0" presId="urn:microsoft.com/office/officeart/2005/8/layout/default"/>
    <dgm:cxn modelId="{48B04487-3ED9-45D8-AFF7-78ED7538503D}" type="presOf" srcId="{70BEC784-CECD-487F-880F-F697E34105C5}" destId="{06E69EC2-69B6-4527-ABCE-352AB99ECA48}" srcOrd="0" destOrd="0" presId="urn:microsoft.com/office/officeart/2005/8/layout/default"/>
    <dgm:cxn modelId="{0D6DC534-773E-4EB5-9594-FF5AFBB03328}" srcId="{3A004BFF-004F-454F-BE51-394B82C01312}" destId="{7F8C6BEF-5F27-4FB4-8DEC-2FA672493351}" srcOrd="2" destOrd="0" parTransId="{EB12531B-C65E-4679-A69F-30DDC975A1B0}" sibTransId="{45AE15F2-656D-4F0C-AD70-1AE8B89752FB}"/>
    <dgm:cxn modelId="{2692E7A7-A43A-43EC-8D03-67267119DBC1}" type="presOf" srcId="{3A004BFF-004F-454F-BE51-394B82C01312}" destId="{1A96A494-E66B-42A0-8D4C-D1909AA4164F}" srcOrd="0" destOrd="0" presId="urn:microsoft.com/office/officeart/2005/8/layout/default"/>
    <dgm:cxn modelId="{683F4D88-802B-43D2-9BF8-8C5FB1E22D95}" srcId="{3A004BFF-004F-454F-BE51-394B82C01312}" destId="{70BEC784-CECD-487F-880F-F697E34105C5}" srcOrd="4" destOrd="0" parTransId="{F5869034-93EE-4445-8D4F-36CF89CA5E0C}" sibTransId="{E316DE1C-D2B3-44DC-999C-D9C6F35E837D}"/>
    <dgm:cxn modelId="{4819782F-79C5-4776-BFB9-3F3216BDD3BA}" type="presOf" srcId="{CCDAFD0F-3855-498B-8F30-3C5F5CC7BD6F}" destId="{2EB98515-1D67-4048-ACAF-36E2DA1600C8}" srcOrd="0" destOrd="0" presId="urn:microsoft.com/office/officeart/2005/8/layout/default"/>
    <dgm:cxn modelId="{8EB6C2C8-4F2A-42F4-BA70-C99001B5C804}" srcId="{3A004BFF-004F-454F-BE51-394B82C01312}" destId="{C79B6B4F-7F0F-4AAF-8E14-145B1B6DFE15}" srcOrd="3" destOrd="0" parTransId="{86185488-4852-4F1A-A90D-E5ADCDA9650B}" sibTransId="{668A6412-B396-4A53-B2B3-26A437AB9B2A}"/>
    <dgm:cxn modelId="{FCC85480-154B-43E6-971C-364C51BE327C}" srcId="{3A004BFF-004F-454F-BE51-394B82C01312}" destId="{0AF61CEE-FC57-4406-A2F4-E23E9BC3FA04}" srcOrd="1" destOrd="0" parTransId="{8FE204FD-9870-4394-87E3-B4311A6BBEC3}" sibTransId="{9F1262FF-60A4-4FB1-ABEB-4121C28FC000}"/>
    <dgm:cxn modelId="{60001226-6EE3-4F1B-B166-89E8E9DC69BC}" type="presOf" srcId="{79E0EABE-2CA0-470D-B2CA-3812BB6AF9DA}" destId="{1BA3C46E-53AC-4307-901D-EBD71BC1A8AD}" srcOrd="0" destOrd="0" presId="urn:microsoft.com/office/officeart/2005/8/layout/default"/>
    <dgm:cxn modelId="{D3667B72-1AA8-439A-B937-F8BAB9E7F078}" type="presOf" srcId="{0AF61CEE-FC57-4406-A2F4-E23E9BC3FA04}" destId="{787C0336-BCA0-4E38-AB23-3F92D9F62272}" srcOrd="0" destOrd="0" presId="urn:microsoft.com/office/officeart/2005/8/layout/default"/>
    <dgm:cxn modelId="{8D282F4E-5960-4622-BA6A-D2B87496F6D9}" srcId="{3A004BFF-004F-454F-BE51-394B82C01312}" destId="{79E0EABE-2CA0-470D-B2CA-3812BB6AF9DA}" srcOrd="5" destOrd="0" parTransId="{8A5440F9-61E4-4430-AF09-2ECA8E08A9F4}" sibTransId="{9A8DC2FA-FB0F-42E0-8476-EC337CEEFEBF}"/>
    <dgm:cxn modelId="{0EDB0376-5690-47D9-B4CD-763AEABC5929}" type="presParOf" srcId="{1A96A494-E66B-42A0-8D4C-D1909AA4164F}" destId="{2EB98515-1D67-4048-ACAF-36E2DA1600C8}" srcOrd="0" destOrd="0" presId="urn:microsoft.com/office/officeart/2005/8/layout/default"/>
    <dgm:cxn modelId="{5CD8BA18-5300-4B81-8FB4-F808AD93A4E0}" type="presParOf" srcId="{1A96A494-E66B-42A0-8D4C-D1909AA4164F}" destId="{57804478-2AF8-4030-83F7-7AE20D6D3647}" srcOrd="1" destOrd="0" presId="urn:microsoft.com/office/officeart/2005/8/layout/default"/>
    <dgm:cxn modelId="{3B576C05-E695-4F47-B082-3CA08043CFB6}" type="presParOf" srcId="{1A96A494-E66B-42A0-8D4C-D1909AA4164F}" destId="{787C0336-BCA0-4E38-AB23-3F92D9F62272}" srcOrd="2" destOrd="0" presId="urn:microsoft.com/office/officeart/2005/8/layout/default"/>
    <dgm:cxn modelId="{CC3A3FAE-7A7D-4D59-9F84-D90DC3AC06DE}" type="presParOf" srcId="{1A96A494-E66B-42A0-8D4C-D1909AA4164F}" destId="{5F5CD080-3796-4B47-A6D8-67352CCFE047}" srcOrd="3" destOrd="0" presId="urn:microsoft.com/office/officeart/2005/8/layout/default"/>
    <dgm:cxn modelId="{1B62E6EE-D664-4BA2-B8A3-352A79368F46}" type="presParOf" srcId="{1A96A494-E66B-42A0-8D4C-D1909AA4164F}" destId="{D677B149-AED9-4E65-8DC8-E297D2D653A7}" srcOrd="4" destOrd="0" presId="urn:microsoft.com/office/officeart/2005/8/layout/default"/>
    <dgm:cxn modelId="{EABA9135-1618-4FC7-AD69-D39D3D985C80}" type="presParOf" srcId="{1A96A494-E66B-42A0-8D4C-D1909AA4164F}" destId="{27C871B0-4DF1-4BBF-B8AD-32B52F212872}" srcOrd="5" destOrd="0" presId="urn:microsoft.com/office/officeart/2005/8/layout/default"/>
    <dgm:cxn modelId="{E38E1505-EADF-4A8C-9ADF-80DEA0BA281C}" type="presParOf" srcId="{1A96A494-E66B-42A0-8D4C-D1909AA4164F}" destId="{F9AE9BBE-F509-4AEA-85E2-A3FDABB271DC}" srcOrd="6" destOrd="0" presId="urn:microsoft.com/office/officeart/2005/8/layout/default"/>
    <dgm:cxn modelId="{7EF1C833-1190-4E66-A712-357832FE660E}" type="presParOf" srcId="{1A96A494-E66B-42A0-8D4C-D1909AA4164F}" destId="{88D06B2A-49BA-4794-BD24-452908CFF00D}" srcOrd="7" destOrd="0" presId="urn:microsoft.com/office/officeart/2005/8/layout/default"/>
    <dgm:cxn modelId="{E1F2F741-D0F2-4CBB-BD80-35A8D710E25F}" type="presParOf" srcId="{1A96A494-E66B-42A0-8D4C-D1909AA4164F}" destId="{06E69EC2-69B6-4527-ABCE-352AB99ECA48}" srcOrd="8" destOrd="0" presId="urn:microsoft.com/office/officeart/2005/8/layout/default"/>
    <dgm:cxn modelId="{3A4851D1-279F-44CC-8F8D-A503A6F67FB5}" type="presParOf" srcId="{1A96A494-E66B-42A0-8D4C-D1909AA4164F}" destId="{E0FC1EF2-EBCC-4A5E-A7CC-0EB36C4CF3BF}" srcOrd="9" destOrd="0" presId="urn:microsoft.com/office/officeart/2005/8/layout/default"/>
    <dgm:cxn modelId="{EEF442FA-323F-407D-A40D-706F77085396}" type="presParOf" srcId="{1A96A494-E66B-42A0-8D4C-D1909AA4164F}" destId="{1BA3C46E-53AC-4307-901D-EBD71BC1A8A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D806AC-D9BD-4B37-8EBE-76B24753B161}" type="doc">
      <dgm:prSet loTypeId="urn:microsoft.com/office/officeart/2005/8/layout/default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68D2FC3-4F32-4A3F-B77F-C3613424B07A}">
      <dgm:prSet phldrT="[Текст]" custT="1"/>
      <dgm:spPr/>
      <dgm:t>
        <a:bodyPr/>
        <a:lstStyle/>
        <a:p>
          <a:r>
            <a:rPr lang="ru-RU" sz="1200" baseline="0" dirty="0" smtClean="0"/>
            <a:t>Муниципальная программа "Развитие транспортного комплекса Партизанского муниципального района" </a:t>
          </a:r>
        </a:p>
        <a:p>
          <a:r>
            <a:rPr lang="ru-RU" sz="1200" baseline="0" dirty="0" smtClean="0"/>
            <a:t>на 2021-2025 годы</a:t>
          </a:r>
        </a:p>
        <a:p>
          <a:r>
            <a:rPr lang="ru-RU" sz="1200" baseline="0" dirty="0" smtClean="0"/>
            <a:t>32616 тыс.руб.</a:t>
          </a:r>
          <a:endParaRPr lang="ru-RU" sz="1200" baseline="0" dirty="0"/>
        </a:p>
      </dgm:t>
    </dgm:pt>
    <dgm:pt modelId="{52269BBB-4346-4F3B-AE3D-F1BED88439CF}" type="parTrans" cxnId="{7EF8BE03-D44C-4BA8-B09B-A1DEBCB47C02}">
      <dgm:prSet/>
      <dgm:spPr/>
      <dgm:t>
        <a:bodyPr/>
        <a:lstStyle/>
        <a:p>
          <a:endParaRPr lang="ru-RU"/>
        </a:p>
      </dgm:t>
    </dgm:pt>
    <dgm:pt modelId="{5B162E16-5507-4F96-8B77-6940A438DFC4}" type="sibTrans" cxnId="{7EF8BE03-D44C-4BA8-B09B-A1DEBCB47C02}">
      <dgm:prSet/>
      <dgm:spPr/>
      <dgm:t>
        <a:bodyPr/>
        <a:lstStyle/>
        <a:p>
          <a:endParaRPr lang="ru-RU"/>
        </a:p>
      </dgm:t>
    </dgm:pt>
    <dgm:pt modelId="{F65B64F6-F266-4F6D-AF1C-2003F91814FC}">
      <dgm:prSet phldrT="[Текст]" custT="1"/>
      <dgm:spPr/>
      <dgm:t>
        <a:bodyPr/>
        <a:lstStyle/>
        <a:p>
          <a:r>
            <a:rPr lang="ru-RU" sz="1200" dirty="0" smtClean="0"/>
            <a:t>Муниципальная программа "Экономическое развитие Партизанского муниципального района на 2021-2023 годы"</a:t>
          </a:r>
        </a:p>
        <a:p>
          <a:r>
            <a:rPr lang="ru-RU" sz="1200" dirty="0" smtClean="0"/>
            <a:t>31801,5 тыс.руб.</a:t>
          </a:r>
          <a:endParaRPr lang="ru-RU" sz="1200" dirty="0"/>
        </a:p>
      </dgm:t>
    </dgm:pt>
    <dgm:pt modelId="{3A2CC648-138C-4A1C-AF91-1A4D3EB36D83}" type="parTrans" cxnId="{EEB2BA8A-0AC3-4224-96AC-EDC1B35EAB6C}">
      <dgm:prSet/>
      <dgm:spPr/>
      <dgm:t>
        <a:bodyPr/>
        <a:lstStyle/>
        <a:p>
          <a:endParaRPr lang="ru-RU"/>
        </a:p>
      </dgm:t>
    </dgm:pt>
    <dgm:pt modelId="{664E3C41-A0D9-4732-B5B1-3173F64C6CB0}" type="sibTrans" cxnId="{EEB2BA8A-0AC3-4224-96AC-EDC1B35EAB6C}">
      <dgm:prSet/>
      <dgm:spPr/>
      <dgm:t>
        <a:bodyPr/>
        <a:lstStyle/>
        <a:p>
          <a:endParaRPr lang="ru-RU"/>
        </a:p>
      </dgm:t>
    </dgm:pt>
    <dgm:pt modelId="{4509D409-F24C-47B6-AAA5-96FBA70A2C97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aseline="0" dirty="0" smtClean="0"/>
            <a:t>Муниципальная программа "Улучшение условий труда в муниципальных учреждениях Партизанского муниципального района на 2021-2026 годы"</a:t>
          </a:r>
        </a:p>
        <a:p>
          <a:r>
            <a:rPr lang="ru-RU" sz="1200" baseline="0" dirty="0" smtClean="0"/>
            <a:t>268,9 тыс.руб.</a:t>
          </a:r>
          <a:endParaRPr lang="ru-RU" sz="1200" baseline="0" dirty="0"/>
        </a:p>
      </dgm:t>
    </dgm:pt>
    <dgm:pt modelId="{6BAE5ADF-5CD9-4C2F-B6B7-CE6C952906B4}" type="parTrans" cxnId="{57479BFA-556D-4EDA-BDFE-60D7EA473DC8}">
      <dgm:prSet/>
      <dgm:spPr/>
      <dgm:t>
        <a:bodyPr/>
        <a:lstStyle/>
        <a:p>
          <a:endParaRPr lang="ru-RU"/>
        </a:p>
      </dgm:t>
    </dgm:pt>
    <dgm:pt modelId="{E4D92FAC-37C7-4804-B1C5-113DF39E3E26}" type="sibTrans" cxnId="{57479BFA-556D-4EDA-BDFE-60D7EA473DC8}">
      <dgm:prSet/>
      <dgm:spPr/>
      <dgm:t>
        <a:bodyPr/>
        <a:lstStyle/>
        <a:p>
          <a:endParaRPr lang="ru-RU"/>
        </a:p>
      </dgm:t>
    </dgm:pt>
    <dgm:pt modelId="{4C6FDA51-9758-4B6E-8C10-36A291B81569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200" dirty="0" smtClean="0"/>
            <a:t>Муниципальная программа "Реализация Стратегии государственной молодежной политики на территории Партизанского муниципального района" на 2021-2025 годы</a:t>
          </a:r>
        </a:p>
        <a:p>
          <a:r>
            <a:rPr lang="ru-RU" sz="1200" dirty="0" smtClean="0"/>
            <a:t>370 тыс.руб.</a:t>
          </a:r>
          <a:endParaRPr lang="ru-RU" sz="1200" dirty="0"/>
        </a:p>
      </dgm:t>
    </dgm:pt>
    <dgm:pt modelId="{39233197-8D0F-47E1-8075-8D4D1AEC2A95}" type="parTrans" cxnId="{C03EFDCA-D171-4078-B358-E65186252244}">
      <dgm:prSet/>
      <dgm:spPr/>
      <dgm:t>
        <a:bodyPr/>
        <a:lstStyle/>
        <a:p>
          <a:endParaRPr lang="ru-RU"/>
        </a:p>
      </dgm:t>
    </dgm:pt>
    <dgm:pt modelId="{BDF38902-8E5E-432B-8A81-5EB90CCCF51D}" type="sibTrans" cxnId="{C03EFDCA-D171-4078-B358-E65186252244}">
      <dgm:prSet/>
      <dgm:spPr/>
      <dgm:t>
        <a:bodyPr/>
        <a:lstStyle/>
        <a:p>
          <a:endParaRPr lang="ru-RU"/>
        </a:p>
      </dgm:t>
    </dgm:pt>
    <dgm:pt modelId="{ACEFFA58-7286-4CE7-A91F-5C5A8B36CC3B}">
      <dgm:prSet phldrT="[Текст]" custT="1"/>
      <dgm:spPr/>
      <dgm:t>
        <a:bodyPr/>
        <a:lstStyle/>
        <a:p>
          <a:r>
            <a:rPr lang="ru-RU" sz="1400" baseline="0" dirty="0" smtClean="0"/>
            <a:t>Муниципальная программа "Доступная среда" </a:t>
          </a:r>
        </a:p>
        <a:p>
          <a:r>
            <a:rPr lang="ru-RU" sz="1400" baseline="0" dirty="0" smtClean="0"/>
            <a:t>на 2022-2024 годы</a:t>
          </a:r>
        </a:p>
        <a:p>
          <a:r>
            <a:rPr lang="ru-RU" sz="1400" baseline="0" dirty="0" smtClean="0"/>
            <a:t>811,3 тыс.руб.</a:t>
          </a:r>
          <a:endParaRPr lang="ru-RU" sz="1400" baseline="0" dirty="0"/>
        </a:p>
      </dgm:t>
    </dgm:pt>
    <dgm:pt modelId="{B7905D0F-CD3C-4FE4-9FDF-57B6C1FAD64F}" type="parTrans" cxnId="{5AF8D3BB-A27D-43BF-AE74-4A382AF61A41}">
      <dgm:prSet/>
      <dgm:spPr/>
      <dgm:t>
        <a:bodyPr/>
        <a:lstStyle/>
        <a:p>
          <a:endParaRPr lang="ru-RU"/>
        </a:p>
      </dgm:t>
    </dgm:pt>
    <dgm:pt modelId="{A238D431-75DE-4E3C-9D63-A17D4242480E}" type="sibTrans" cxnId="{5AF8D3BB-A27D-43BF-AE74-4A382AF61A41}">
      <dgm:prSet/>
      <dgm:spPr/>
      <dgm:t>
        <a:bodyPr/>
        <a:lstStyle/>
        <a:p>
          <a:endParaRPr lang="ru-RU"/>
        </a:p>
      </dgm:t>
    </dgm:pt>
    <dgm:pt modelId="{283D0713-4E5D-4ED3-B6E0-3D9B6F00E176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300" dirty="0" smtClean="0"/>
            <a:t>Муниципальная программа "Развитие физической культуры и спорта на территории Партизанского муниципального района" на 2021-2024 годы</a:t>
          </a:r>
        </a:p>
        <a:p>
          <a:r>
            <a:rPr lang="ru-RU" sz="1300" dirty="0" smtClean="0"/>
            <a:t>1999 тыс.руб.</a:t>
          </a:r>
          <a:endParaRPr lang="ru-RU" sz="1300" dirty="0"/>
        </a:p>
      </dgm:t>
    </dgm:pt>
    <dgm:pt modelId="{D83D4638-5E64-423F-8094-4607388D9701}" type="parTrans" cxnId="{F610B607-B18C-4BE7-B886-3FCBA337F339}">
      <dgm:prSet/>
      <dgm:spPr/>
      <dgm:t>
        <a:bodyPr/>
        <a:lstStyle/>
        <a:p>
          <a:endParaRPr lang="ru-RU"/>
        </a:p>
      </dgm:t>
    </dgm:pt>
    <dgm:pt modelId="{24295854-90F7-4336-9D56-6B26227EBB99}" type="sibTrans" cxnId="{F610B607-B18C-4BE7-B886-3FCBA337F339}">
      <dgm:prSet/>
      <dgm:spPr/>
      <dgm:t>
        <a:bodyPr/>
        <a:lstStyle/>
        <a:p>
          <a:endParaRPr lang="ru-RU"/>
        </a:p>
      </dgm:t>
    </dgm:pt>
    <dgm:pt modelId="{A56E2773-B3E7-48F4-8497-4FF5962BD42C}">
      <dgm:prSet custT="1"/>
      <dgm:spPr/>
      <dgm:t>
        <a:bodyPr/>
        <a:lstStyle/>
        <a:p>
          <a:r>
            <a:rPr lang="ru-RU" sz="1200" dirty="0" smtClean="0"/>
            <a:t>Муниципальная программа «Строительство </a:t>
          </a:r>
          <a:r>
            <a:rPr lang="ru-RU" sz="1200" dirty="0" err="1" smtClean="0"/>
            <a:t>Новолитовской</a:t>
          </a:r>
          <a:r>
            <a:rPr lang="ru-RU" sz="1200" dirty="0" smtClean="0"/>
            <a:t>  общеобразовательной школы на 220 учащихся с блоком 4-х дошкольных групп, Партизанский район, Приморский край» </a:t>
          </a:r>
        </a:p>
        <a:p>
          <a:r>
            <a:rPr lang="ru-RU" sz="1200" dirty="0" smtClean="0"/>
            <a:t>на 2012-2022 годы</a:t>
          </a:r>
        </a:p>
        <a:p>
          <a:r>
            <a:rPr lang="ru-RU" sz="1200" dirty="0" smtClean="0"/>
            <a:t>10 000 тыс.руб. </a:t>
          </a:r>
          <a:endParaRPr lang="ru-RU" sz="1200" dirty="0"/>
        </a:p>
      </dgm:t>
    </dgm:pt>
    <dgm:pt modelId="{9C2F8974-F656-4F39-9A23-F0C61446E871}" type="parTrans" cxnId="{0C60B0C6-BAE8-4D8C-BD0B-6214A72F6129}">
      <dgm:prSet/>
      <dgm:spPr/>
      <dgm:t>
        <a:bodyPr/>
        <a:lstStyle/>
        <a:p>
          <a:endParaRPr lang="ru-RU"/>
        </a:p>
      </dgm:t>
    </dgm:pt>
    <dgm:pt modelId="{C90EF7C0-1986-4CD7-8E1B-673EE7BE2F79}" type="sibTrans" cxnId="{0C60B0C6-BAE8-4D8C-BD0B-6214A72F6129}">
      <dgm:prSet/>
      <dgm:spPr/>
      <dgm:t>
        <a:bodyPr/>
        <a:lstStyle/>
        <a:p>
          <a:endParaRPr lang="ru-RU"/>
        </a:p>
      </dgm:t>
    </dgm:pt>
    <dgm:pt modelId="{8FCB2259-B519-483F-85BA-C89D9F87BA4C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300" baseline="0" dirty="0" smtClean="0">
              <a:latin typeface="+mn-lt"/>
              <a:cs typeface="Times New Roman" pitchFamily="18" charset="0"/>
            </a:rPr>
            <a:t>Муниципальная программа "Противодействие коррупции в Партизанском муниципальном районе на 2021-2023 годы» </a:t>
          </a:r>
        </a:p>
        <a:p>
          <a:r>
            <a:rPr lang="ru-RU" sz="1300" baseline="0" dirty="0" smtClean="0">
              <a:latin typeface="+mn-lt"/>
            </a:rPr>
            <a:t>105 тыс.руб.</a:t>
          </a:r>
          <a:endParaRPr lang="ru-RU" sz="1300" baseline="0" dirty="0">
            <a:latin typeface="+mn-lt"/>
          </a:endParaRPr>
        </a:p>
      </dgm:t>
    </dgm:pt>
    <dgm:pt modelId="{F2877D47-F134-4A5A-A013-5B12A31BAA7E}" type="parTrans" cxnId="{B4A93131-AC3D-4959-94D8-DF586F6CDAA8}">
      <dgm:prSet/>
      <dgm:spPr/>
      <dgm:t>
        <a:bodyPr/>
        <a:lstStyle/>
        <a:p>
          <a:endParaRPr lang="ru-RU"/>
        </a:p>
      </dgm:t>
    </dgm:pt>
    <dgm:pt modelId="{1BF7F609-F34E-4A9E-BF15-D4913E977CA6}" type="sibTrans" cxnId="{B4A93131-AC3D-4959-94D8-DF586F6CDAA8}">
      <dgm:prSet/>
      <dgm:spPr/>
      <dgm:t>
        <a:bodyPr/>
        <a:lstStyle/>
        <a:p>
          <a:endParaRPr lang="ru-RU"/>
        </a:p>
      </dgm:t>
    </dgm:pt>
    <dgm:pt modelId="{A1C4FFAE-E76D-452A-B104-3F2CF48996A1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aseline="0" dirty="0" smtClean="0">
              <a:latin typeface="+mn-lt"/>
              <a:cs typeface="Times New Roman" pitchFamily="18" charset="0"/>
            </a:rPr>
            <a:t>Муниципальная программа «Укрепление общественного здоровья населения Партизанского муниципального района» на 2021-2024 годы</a:t>
          </a:r>
        </a:p>
        <a:p>
          <a:r>
            <a:rPr lang="ru-RU" baseline="0" dirty="0" smtClean="0">
              <a:latin typeface="+mn-lt"/>
            </a:rPr>
            <a:t>13 тыс.руб.</a:t>
          </a:r>
          <a:endParaRPr lang="ru-RU" baseline="0" dirty="0">
            <a:latin typeface="+mn-lt"/>
          </a:endParaRPr>
        </a:p>
      </dgm:t>
    </dgm:pt>
    <dgm:pt modelId="{C7B8B0BF-3836-4635-9FE5-66CB63D16022}" type="parTrans" cxnId="{1FBDB091-5143-4092-BA30-12090270CAD1}">
      <dgm:prSet/>
      <dgm:spPr/>
      <dgm:t>
        <a:bodyPr/>
        <a:lstStyle/>
        <a:p>
          <a:endParaRPr lang="ru-RU"/>
        </a:p>
      </dgm:t>
    </dgm:pt>
    <dgm:pt modelId="{1E77450B-19EB-453C-B605-A1BF68E66DA0}" type="sibTrans" cxnId="{1FBDB091-5143-4092-BA30-12090270CAD1}">
      <dgm:prSet/>
      <dgm:spPr/>
      <dgm:t>
        <a:bodyPr/>
        <a:lstStyle/>
        <a:p>
          <a:endParaRPr lang="ru-RU"/>
        </a:p>
      </dgm:t>
    </dgm:pt>
    <dgm:pt modelId="{734A5BA0-35A9-4C07-8D85-C789A3573C83}" type="pres">
      <dgm:prSet presAssocID="{22D806AC-D9BD-4B37-8EBE-76B24753B16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7C281E-53F6-4D17-80F3-B6E505FCF8BB}" type="pres">
      <dgm:prSet presAssocID="{968D2FC3-4F32-4A3F-B77F-C3613424B07A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A17D4-D945-4CF1-BCC0-40E676874DEB}" type="pres">
      <dgm:prSet presAssocID="{5B162E16-5507-4F96-8B77-6940A438DFC4}" presName="sibTrans" presStyleCnt="0"/>
      <dgm:spPr/>
      <dgm:t>
        <a:bodyPr/>
        <a:lstStyle/>
        <a:p>
          <a:endParaRPr lang="ru-RU"/>
        </a:p>
      </dgm:t>
    </dgm:pt>
    <dgm:pt modelId="{4A0ADD89-B593-4A29-AED2-A063F8B781B6}" type="pres">
      <dgm:prSet presAssocID="{F65B64F6-F266-4F6D-AF1C-2003F91814FC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1C0E52-B4EF-4CB3-8BE3-DE9BB9B74A4E}" type="pres">
      <dgm:prSet presAssocID="{664E3C41-A0D9-4732-B5B1-3173F64C6CB0}" presName="sibTrans" presStyleCnt="0"/>
      <dgm:spPr/>
      <dgm:t>
        <a:bodyPr/>
        <a:lstStyle/>
        <a:p>
          <a:endParaRPr lang="ru-RU"/>
        </a:p>
      </dgm:t>
    </dgm:pt>
    <dgm:pt modelId="{275DF7D3-F3E3-4380-ABD1-700C8D8AF260}" type="pres">
      <dgm:prSet presAssocID="{4509D409-F24C-47B6-AAA5-96FBA70A2C97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C2B52-389A-45C6-B252-C71DC9A74C92}" type="pres">
      <dgm:prSet presAssocID="{E4D92FAC-37C7-4804-B1C5-113DF39E3E26}" presName="sibTrans" presStyleCnt="0"/>
      <dgm:spPr/>
      <dgm:t>
        <a:bodyPr/>
        <a:lstStyle/>
        <a:p>
          <a:endParaRPr lang="ru-RU"/>
        </a:p>
      </dgm:t>
    </dgm:pt>
    <dgm:pt modelId="{3159DB14-7BA5-4107-9285-8AF88AB25965}" type="pres">
      <dgm:prSet presAssocID="{4C6FDA51-9758-4B6E-8C10-36A291B81569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56D52-6533-4FD9-B0B2-15262C339631}" type="pres">
      <dgm:prSet presAssocID="{BDF38902-8E5E-432B-8A81-5EB90CCCF51D}" presName="sibTrans" presStyleCnt="0"/>
      <dgm:spPr/>
      <dgm:t>
        <a:bodyPr/>
        <a:lstStyle/>
        <a:p>
          <a:endParaRPr lang="ru-RU"/>
        </a:p>
      </dgm:t>
    </dgm:pt>
    <dgm:pt modelId="{674D9D2B-6EB9-4644-BD67-30712A6CFACA}" type="pres">
      <dgm:prSet presAssocID="{ACEFFA58-7286-4CE7-A91F-5C5A8B36CC3B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2B1F1-D16C-44F6-8D07-89E5ACECD5FE}" type="pres">
      <dgm:prSet presAssocID="{A238D431-75DE-4E3C-9D63-A17D4242480E}" presName="sibTrans" presStyleCnt="0"/>
      <dgm:spPr/>
    </dgm:pt>
    <dgm:pt modelId="{09E0D36D-1278-42A3-9FB9-3E5B0613BC91}" type="pres">
      <dgm:prSet presAssocID="{283D0713-4E5D-4ED3-B6E0-3D9B6F00E176}" presName="node" presStyleLbl="node1" presStyleIdx="5" presStyleCnt="9" custLinFactNeighborX="-223" custLinFactNeighborY="-1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C4D16-C293-48B2-8C22-CACF45889ABD}" type="pres">
      <dgm:prSet presAssocID="{24295854-90F7-4336-9D56-6B26227EBB99}" presName="sibTrans" presStyleCnt="0"/>
      <dgm:spPr/>
    </dgm:pt>
    <dgm:pt modelId="{08D06CC5-A088-4F7F-813B-F88017EB770B}" type="pres">
      <dgm:prSet presAssocID="{A56E2773-B3E7-48F4-8497-4FF5962BD42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4C510-CE3F-4609-A5A2-28A0C4F41BCC}" type="pres">
      <dgm:prSet presAssocID="{C90EF7C0-1986-4CD7-8E1B-673EE7BE2F79}" presName="sibTrans" presStyleCnt="0"/>
      <dgm:spPr/>
    </dgm:pt>
    <dgm:pt modelId="{ED7D9C99-1244-4589-BA00-4D6583193802}" type="pres">
      <dgm:prSet presAssocID="{8FCB2259-B519-483F-85BA-C89D9F87BA4C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9BD5F-AF11-445A-81C8-EDDE4BEC9CDB}" type="pres">
      <dgm:prSet presAssocID="{1BF7F609-F34E-4A9E-BF15-D4913E977CA6}" presName="sibTrans" presStyleCnt="0"/>
      <dgm:spPr/>
    </dgm:pt>
    <dgm:pt modelId="{DE36F283-9CBA-483F-9C82-3B9034AD6CB2}" type="pres">
      <dgm:prSet presAssocID="{A1C4FFAE-E76D-452A-B104-3F2CF48996A1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479BFA-556D-4EDA-BDFE-60D7EA473DC8}" srcId="{22D806AC-D9BD-4B37-8EBE-76B24753B161}" destId="{4509D409-F24C-47B6-AAA5-96FBA70A2C97}" srcOrd="2" destOrd="0" parTransId="{6BAE5ADF-5CD9-4C2F-B6B7-CE6C952906B4}" sibTransId="{E4D92FAC-37C7-4804-B1C5-113DF39E3E26}"/>
    <dgm:cxn modelId="{85B14F2F-0C8A-48CC-B22A-27AD1FB1814B}" type="presOf" srcId="{22D806AC-D9BD-4B37-8EBE-76B24753B161}" destId="{734A5BA0-35A9-4C07-8D85-C789A3573C83}" srcOrd="0" destOrd="0" presId="urn:microsoft.com/office/officeart/2005/8/layout/default"/>
    <dgm:cxn modelId="{5AF8D3BB-A27D-43BF-AE74-4A382AF61A41}" srcId="{22D806AC-D9BD-4B37-8EBE-76B24753B161}" destId="{ACEFFA58-7286-4CE7-A91F-5C5A8B36CC3B}" srcOrd="4" destOrd="0" parTransId="{B7905D0F-CD3C-4FE4-9FDF-57B6C1FAD64F}" sibTransId="{A238D431-75DE-4E3C-9D63-A17D4242480E}"/>
    <dgm:cxn modelId="{1E602533-0B73-4553-8214-1A421B02E93D}" type="presOf" srcId="{4C6FDA51-9758-4B6E-8C10-36A291B81569}" destId="{3159DB14-7BA5-4107-9285-8AF88AB25965}" srcOrd="0" destOrd="0" presId="urn:microsoft.com/office/officeart/2005/8/layout/default"/>
    <dgm:cxn modelId="{98DD1268-8977-415D-9529-21F884B29DBB}" type="presOf" srcId="{F65B64F6-F266-4F6D-AF1C-2003F91814FC}" destId="{4A0ADD89-B593-4A29-AED2-A063F8B781B6}" srcOrd="0" destOrd="0" presId="urn:microsoft.com/office/officeart/2005/8/layout/default"/>
    <dgm:cxn modelId="{3992D2EB-B60B-4731-9BA1-493C86ADD117}" type="presOf" srcId="{4509D409-F24C-47B6-AAA5-96FBA70A2C97}" destId="{275DF7D3-F3E3-4380-ABD1-700C8D8AF260}" srcOrd="0" destOrd="0" presId="urn:microsoft.com/office/officeart/2005/8/layout/default"/>
    <dgm:cxn modelId="{FDEDD2DC-DDC7-42A6-8D9F-A0909F8F5D58}" type="presOf" srcId="{283D0713-4E5D-4ED3-B6E0-3D9B6F00E176}" destId="{09E0D36D-1278-42A3-9FB9-3E5B0613BC91}" srcOrd="0" destOrd="0" presId="urn:microsoft.com/office/officeart/2005/8/layout/default"/>
    <dgm:cxn modelId="{7EF8BE03-D44C-4BA8-B09B-A1DEBCB47C02}" srcId="{22D806AC-D9BD-4B37-8EBE-76B24753B161}" destId="{968D2FC3-4F32-4A3F-B77F-C3613424B07A}" srcOrd="0" destOrd="0" parTransId="{52269BBB-4346-4F3B-AE3D-F1BED88439CF}" sibTransId="{5B162E16-5507-4F96-8B77-6940A438DFC4}"/>
    <dgm:cxn modelId="{BFF523C8-D155-4A06-A65F-6E9451E3B207}" type="presOf" srcId="{ACEFFA58-7286-4CE7-A91F-5C5A8B36CC3B}" destId="{674D9D2B-6EB9-4644-BD67-30712A6CFACA}" srcOrd="0" destOrd="0" presId="urn:microsoft.com/office/officeart/2005/8/layout/default"/>
    <dgm:cxn modelId="{1FBDB091-5143-4092-BA30-12090270CAD1}" srcId="{22D806AC-D9BD-4B37-8EBE-76B24753B161}" destId="{A1C4FFAE-E76D-452A-B104-3F2CF48996A1}" srcOrd="8" destOrd="0" parTransId="{C7B8B0BF-3836-4635-9FE5-66CB63D16022}" sibTransId="{1E77450B-19EB-453C-B605-A1BF68E66DA0}"/>
    <dgm:cxn modelId="{F610B607-B18C-4BE7-B886-3FCBA337F339}" srcId="{22D806AC-D9BD-4B37-8EBE-76B24753B161}" destId="{283D0713-4E5D-4ED3-B6E0-3D9B6F00E176}" srcOrd="5" destOrd="0" parTransId="{D83D4638-5E64-423F-8094-4607388D9701}" sibTransId="{24295854-90F7-4336-9D56-6B26227EBB99}"/>
    <dgm:cxn modelId="{B4A93131-AC3D-4959-94D8-DF586F6CDAA8}" srcId="{22D806AC-D9BD-4B37-8EBE-76B24753B161}" destId="{8FCB2259-B519-483F-85BA-C89D9F87BA4C}" srcOrd="7" destOrd="0" parTransId="{F2877D47-F134-4A5A-A013-5B12A31BAA7E}" sibTransId="{1BF7F609-F34E-4A9E-BF15-D4913E977CA6}"/>
    <dgm:cxn modelId="{E89676B5-9BD2-448F-B4CC-D4DA1CC1CC5F}" type="presOf" srcId="{A1C4FFAE-E76D-452A-B104-3F2CF48996A1}" destId="{DE36F283-9CBA-483F-9C82-3B9034AD6CB2}" srcOrd="0" destOrd="0" presId="urn:microsoft.com/office/officeart/2005/8/layout/default"/>
    <dgm:cxn modelId="{0C60B0C6-BAE8-4D8C-BD0B-6214A72F6129}" srcId="{22D806AC-D9BD-4B37-8EBE-76B24753B161}" destId="{A56E2773-B3E7-48F4-8497-4FF5962BD42C}" srcOrd="6" destOrd="0" parTransId="{9C2F8974-F656-4F39-9A23-F0C61446E871}" sibTransId="{C90EF7C0-1986-4CD7-8E1B-673EE7BE2F79}"/>
    <dgm:cxn modelId="{EEB2BA8A-0AC3-4224-96AC-EDC1B35EAB6C}" srcId="{22D806AC-D9BD-4B37-8EBE-76B24753B161}" destId="{F65B64F6-F266-4F6D-AF1C-2003F91814FC}" srcOrd="1" destOrd="0" parTransId="{3A2CC648-138C-4A1C-AF91-1A4D3EB36D83}" sibTransId="{664E3C41-A0D9-4732-B5B1-3173F64C6CB0}"/>
    <dgm:cxn modelId="{C03EFDCA-D171-4078-B358-E65186252244}" srcId="{22D806AC-D9BD-4B37-8EBE-76B24753B161}" destId="{4C6FDA51-9758-4B6E-8C10-36A291B81569}" srcOrd="3" destOrd="0" parTransId="{39233197-8D0F-47E1-8075-8D4D1AEC2A95}" sibTransId="{BDF38902-8E5E-432B-8A81-5EB90CCCF51D}"/>
    <dgm:cxn modelId="{C2331F58-C47A-4799-8A2F-3E39C0A6711D}" type="presOf" srcId="{968D2FC3-4F32-4A3F-B77F-C3613424B07A}" destId="{757C281E-53F6-4D17-80F3-B6E505FCF8BB}" srcOrd="0" destOrd="0" presId="urn:microsoft.com/office/officeart/2005/8/layout/default"/>
    <dgm:cxn modelId="{781C4D78-B74D-4EE2-AB50-9447B84BA1D7}" type="presOf" srcId="{8FCB2259-B519-483F-85BA-C89D9F87BA4C}" destId="{ED7D9C99-1244-4589-BA00-4D6583193802}" srcOrd="0" destOrd="0" presId="urn:microsoft.com/office/officeart/2005/8/layout/default"/>
    <dgm:cxn modelId="{7AEAF4CE-78D9-438E-B8FD-C13204C1AD92}" type="presOf" srcId="{A56E2773-B3E7-48F4-8497-4FF5962BD42C}" destId="{08D06CC5-A088-4F7F-813B-F88017EB770B}" srcOrd="0" destOrd="0" presId="urn:microsoft.com/office/officeart/2005/8/layout/default"/>
    <dgm:cxn modelId="{18A77C1C-47A7-477A-9D71-9CE90334676D}" type="presParOf" srcId="{734A5BA0-35A9-4C07-8D85-C789A3573C83}" destId="{757C281E-53F6-4D17-80F3-B6E505FCF8BB}" srcOrd="0" destOrd="0" presId="urn:microsoft.com/office/officeart/2005/8/layout/default"/>
    <dgm:cxn modelId="{E7590643-ADE4-4E97-A8DB-25EF5DC03972}" type="presParOf" srcId="{734A5BA0-35A9-4C07-8D85-C789A3573C83}" destId="{B8CA17D4-D945-4CF1-BCC0-40E676874DEB}" srcOrd="1" destOrd="0" presId="urn:microsoft.com/office/officeart/2005/8/layout/default"/>
    <dgm:cxn modelId="{90A5E9A7-366E-40A9-A7B8-710325823B78}" type="presParOf" srcId="{734A5BA0-35A9-4C07-8D85-C789A3573C83}" destId="{4A0ADD89-B593-4A29-AED2-A063F8B781B6}" srcOrd="2" destOrd="0" presId="urn:microsoft.com/office/officeart/2005/8/layout/default"/>
    <dgm:cxn modelId="{BB613FE5-0914-455E-A849-11E92A54E53F}" type="presParOf" srcId="{734A5BA0-35A9-4C07-8D85-C789A3573C83}" destId="{D91C0E52-B4EF-4CB3-8BE3-DE9BB9B74A4E}" srcOrd="3" destOrd="0" presId="urn:microsoft.com/office/officeart/2005/8/layout/default"/>
    <dgm:cxn modelId="{80C34A78-CABB-46BC-92CE-A2A899AB7590}" type="presParOf" srcId="{734A5BA0-35A9-4C07-8D85-C789A3573C83}" destId="{275DF7D3-F3E3-4380-ABD1-700C8D8AF260}" srcOrd="4" destOrd="0" presId="urn:microsoft.com/office/officeart/2005/8/layout/default"/>
    <dgm:cxn modelId="{9510B542-5C42-4521-A25E-3627B80C7DF9}" type="presParOf" srcId="{734A5BA0-35A9-4C07-8D85-C789A3573C83}" destId="{EE0C2B52-389A-45C6-B252-C71DC9A74C92}" srcOrd="5" destOrd="0" presId="urn:microsoft.com/office/officeart/2005/8/layout/default"/>
    <dgm:cxn modelId="{480D9AA4-2F78-49FB-AE3F-40564483A1A9}" type="presParOf" srcId="{734A5BA0-35A9-4C07-8D85-C789A3573C83}" destId="{3159DB14-7BA5-4107-9285-8AF88AB25965}" srcOrd="6" destOrd="0" presId="urn:microsoft.com/office/officeart/2005/8/layout/default"/>
    <dgm:cxn modelId="{3716FAA6-DF8B-4A07-9AF6-F5483EDB645B}" type="presParOf" srcId="{734A5BA0-35A9-4C07-8D85-C789A3573C83}" destId="{3BE56D52-6533-4FD9-B0B2-15262C339631}" srcOrd="7" destOrd="0" presId="urn:microsoft.com/office/officeart/2005/8/layout/default"/>
    <dgm:cxn modelId="{63065F04-EAEF-4CAD-B95B-AE41F3163186}" type="presParOf" srcId="{734A5BA0-35A9-4C07-8D85-C789A3573C83}" destId="{674D9D2B-6EB9-4644-BD67-30712A6CFACA}" srcOrd="8" destOrd="0" presId="urn:microsoft.com/office/officeart/2005/8/layout/default"/>
    <dgm:cxn modelId="{815231AE-C1D0-456E-A91B-3ACAEA96DECC}" type="presParOf" srcId="{734A5BA0-35A9-4C07-8D85-C789A3573C83}" destId="{D392B1F1-D16C-44F6-8D07-89E5ACECD5FE}" srcOrd="9" destOrd="0" presId="urn:microsoft.com/office/officeart/2005/8/layout/default"/>
    <dgm:cxn modelId="{55ED58AA-22B2-49FC-A8AC-7650A4620189}" type="presParOf" srcId="{734A5BA0-35A9-4C07-8D85-C789A3573C83}" destId="{09E0D36D-1278-42A3-9FB9-3E5B0613BC91}" srcOrd="10" destOrd="0" presId="urn:microsoft.com/office/officeart/2005/8/layout/default"/>
    <dgm:cxn modelId="{AC1EE0BE-2361-4F91-BECA-5B8E49740010}" type="presParOf" srcId="{734A5BA0-35A9-4C07-8D85-C789A3573C83}" destId="{F11C4D16-C293-48B2-8C22-CACF45889ABD}" srcOrd="11" destOrd="0" presId="urn:microsoft.com/office/officeart/2005/8/layout/default"/>
    <dgm:cxn modelId="{A55D072D-1687-4C82-AD82-7FD67380673D}" type="presParOf" srcId="{734A5BA0-35A9-4C07-8D85-C789A3573C83}" destId="{08D06CC5-A088-4F7F-813B-F88017EB770B}" srcOrd="12" destOrd="0" presId="urn:microsoft.com/office/officeart/2005/8/layout/default"/>
    <dgm:cxn modelId="{6250C645-6C09-4EC2-A1E2-BCD6719A7877}" type="presParOf" srcId="{734A5BA0-35A9-4C07-8D85-C789A3573C83}" destId="{1244C510-CE3F-4609-A5A2-28A0C4F41BCC}" srcOrd="13" destOrd="0" presId="urn:microsoft.com/office/officeart/2005/8/layout/default"/>
    <dgm:cxn modelId="{5B35E815-16A2-4BF4-99B9-394D1EADF5A8}" type="presParOf" srcId="{734A5BA0-35A9-4C07-8D85-C789A3573C83}" destId="{ED7D9C99-1244-4589-BA00-4D6583193802}" srcOrd="14" destOrd="0" presId="urn:microsoft.com/office/officeart/2005/8/layout/default"/>
    <dgm:cxn modelId="{DC5DD739-02D6-4DBD-BB88-3AA79FCABD28}" type="presParOf" srcId="{734A5BA0-35A9-4C07-8D85-C789A3573C83}" destId="{2E29BD5F-AF11-445A-81C8-EDDE4BEC9CDB}" srcOrd="15" destOrd="0" presId="urn:microsoft.com/office/officeart/2005/8/layout/default"/>
    <dgm:cxn modelId="{2109709F-D3B5-4A91-AEFC-1419050F3869}" type="presParOf" srcId="{734A5BA0-35A9-4C07-8D85-C789A3573C83}" destId="{DE36F283-9CBA-483F-9C82-3B9034AD6CB2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3F9209-ACD7-456D-992D-B016688BC3C6}" type="doc">
      <dgm:prSet loTypeId="urn:microsoft.com/office/officeart/2005/8/layout/default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384A8ED-9F00-4869-AE0B-76DCB2D416E1}">
      <dgm:prSet phldrT="[Текст]" custT="1"/>
      <dgm:spPr/>
      <dgm:t>
        <a:bodyPr/>
        <a:lstStyle/>
        <a:p>
          <a:r>
            <a:rPr lang="ru-RU" sz="1200" baseline="0" dirty="0" smtClean="0">
              <a:solidFill>
                <a:schemeClr val="bg2">
                  <a:lumMod val="60000"/>
                  <a:lumOff val="40000"/>
                </a:schemeClr>
              </a:solidFill>
            </a:rPr>
            <a:t>Муниципальная программа "Патриотическое воспитание граждан Партизанского муниципального района на 2021-2025 годы»</a:t>
          </a:r>
        </a:p>
        <a:p>
          <a:r>
            <a:rPr lang="ru-RU" sz="1200" baseline="0" dirty="0" smtClean="0">
              <a:solidFill>
                <a:schemeClr val="bg2">
                  <a:lumMod val="60000"/>
                  <a:lumOff val="40000"/>
                </a:schemeClr>
              </a:solidFill>
            </a:rPr>
            <a:t>541 тыс.руб</a:t>
          </a:r>
          <a:r>
            <a:rPr lang="ru-RU" sz="1200" baseline="0" dirty="0" smtClean="0"/>
            <a:t>.</a:t>
          </a:r>
          <a:endParaRPr lang="ru-RU" sz="1200" baseline="0" dirty="0"/>
        </a:p>
      </dgm:t>
    </dgm:pt>
    <dgm:pt modelId="{007B25DC-1BAD-4D47-8D08-8943573909DB}" type="parTrans" cxnId="{7E0CB963-263A-44ED-9BD1-70586BB3F3D5}">
      <dgm:prSet/>
      <dgm:spPr/>
      <dgm:t>
        <a:bodyPr/>
        <a:lstStyle/>
        <a:p>
          <a:endParaRPr lang="ru-RU"/>
        </a:p>
      </dgm:t>
    </dgm:pt>
    <dgm:pt modelId="{5264B808-F798-4E7A-A85D-E2BF3E8765C8}" type="sibTrans" cxnId="{7E0CB963-263A-44ED-9BD1-70586BB3F3D5}">
      <dgm:prSet/>
      <dgm:spPr/>
      <dgm:t>
        <a:bodyPr/>
        <a:lstStyle/>
        <a:p>
          <a:endParaRPr lang="ru-RU"/>
        </a:p>
      </dgm:t>
    </dgm:pt>
    <dgm:pt modelId="{D9DD164E-31FB-42E5-A5A1-2A89CE11AF63}">
      <dgm:prSet phldrT="[Текст]" custT="1"/>
      <dgm:spPr/>
      <dgm:t>
        <a:bodyPr/>
        <a:lstStyle/>
        <a:p>
          <a:r>
            <a:rPr lang="ru-RU" sz="1200" dirty="0" smtClean="0"/>
            <a:t>Муниципальная программа "Развитие малого и среднего предпринимательства в Партизанском муниципальном районе" на 2022-2027 годы</a:t>
          </a:r>
        </a:p>
        <a:p>
          <a:r>
            <a:rPr lang="ru-RU" sz="1200" dirty="0" smtClean="0"/>
            <a:t>330 тыс.руб</a:t>
          </a:r>
          <a:r>
            <a:rPr lang="ru-RU" sz="900" dirty="0" smtClean="0"/>
            <a:t>.</a:t>
          </a:r>
        </a:p>
        <a:p>
          <a:endParaRPr lang="ru-RU" sz="900" dirty="0"/>
        </a:p>
      </dgm:t>
    </dgm:pt>
    <dgm:pt modelId="{FCFB47A6-EC53-4A02-8735-E4BB51393377}" type="parTrans" cxnId="{F51E70AA-1659-41F2-A0F0-A869A01DC8A4}">
      <dgm:prSet/>
      <dgm:spPr/>
      <dgm:t>
        <a:bodyPr/>
        <a:lstStyle/>
        <a:p>
          <a:endParaRPr lang="ru-RU"/>
        </a:p>
      </dgm:t>
    </dgm:pt>
    <dgm:pt modelId="{F080CC5B-2E2A-4218-9AB3-B180B7896116}" type="sibTrans" cxnId="{F51E70AA-1659-41F2-A0F0-A869A01DC8A4}">
      <dgm:prSet/>
      <dgm:spPr/>
      <dgm:t>
        <a:bodyPr/>
        <a:lstStyle/>
        <a:p>
          <a:endParaRPr lang="ru-RU"/>
        </a:p>
      </dgm:t>
    </dgm:pt>
    <dgm:pt modelId="{6FED03E1-229D-464C-A0AC-BC48BD93C10B}">
      <dgm:prSet phldrT="[Текст]" custT="1"/>
      <dgm:spPr/>
      <dgm:t>
        <a:bodyPr/>
        <a:lstStyle/>
        <a:p>
          <a:r>
            <a:rPr lang="ru-RU" sz="1050" baseline="0" dirty="0" smtClean="0"/>
            <a:t>Муниципальная программа "Проведение мероприятий по строительству, реконструкции, ремонту объектов коммунального назначения и электросетей, проектным работам в Партизанском муниципальном районе </a:t>
          </a:r>
        </a:p>
        <a:p>
          <a:r>
            <a:rPr lang="ru-RU" sz="1050" baseline="0" dirty="0" smtClean="0"/>
            <a:t>на 2021-2023 годы"</a:t>
          </a:r>
        </a:p>
        <a:p>
          <a:r>
            <a:rPr lang="ru-RU" sz="1050" baseline="0" dirty="0" smtClean="0"/>
            <a:t>13986,9 тыс.руб.</a:t>
          </a:r>
          <a:endParaRPr lang="ru-RU" sz="1050" baseline="0" dirty="0"/>
        </a:p>
      </dgm:t>
    </dgm:pt>
    <dgm:pt modelId="{84DC1DB3-386B-4FDD-A58D-00904ACBCE76}" type="parTrans" cxnId="{82CE91E4-2225-41C6-9588-9E6D3AD13311}">
      <dgm:prSet/>
      <dgm:spPr/>
      <dgm:t>
        <a:bodyPr/>
        <a:lstStyle/>
        <a:p>
          <a:endParaRPr lang="ru-RU"/>
        </a:p>
      </dgm:t>
    </dgm:pt>
    <dgm:pt modelId="{23B50777-10FE-49F0-A7BD-91305E95A68F}" type="sibTrans" cxnId="{82CE91E4-2225-41C6-9588-9E6D3AD13311}">
      <dgm:prSet/>
      <dgm:spPr/>
      <dgm:t>
        <a:bodyPr/>
        <a:lstStyle/>
        <a:p>
          <a:endParaRPr lang="ru-RU"/>
        </a:p>
      </dgm:t>
    </dgm:pt>
    <dgm:pt modelId="{FD3A2CC7-29F6-4D5E-ACE4-7A14CAF53264}">
      <dgm:prSet phldrT="[Текст]" custT="1"/>
      <dgm:spPr/>
      <dgm:t>
        <a:bodyPr/>
        <a:lstStyle/>
        <a:p>
          <a:r>
            <a:rPr lang="ru-RU" sz="1200" baseline="0" dirty="0" smtClean="0">
              <a:solidFill>
                <a:schemeClr val="bg2">
                  <a:lumMod val="60000"/>
                  <a:lumOff val="40000"/>
                </a:schemeClr>
              </a:solidFill>
            </a:rPr>
            <a:t>Муниципальная программа "Обеспечение жильем молодых семей Партизанского муниципального района" на 2021-2025 годы</a:t>
          </a:r>
        </a:p>
        <a:p>
          <a:r>
            <a:rPr lang="ru-RU" sz="1200" baseline="0" dirty="0" smtClean="0">
              <a:solidFill>
                <a:schemeClr val="bg2">
                  <a:lumMod val="60000"/>
                  <a:lumOff val="40000"/>
                </a:schemeClr>
              </a:solidFill>
            </a:rPr>
            <a:t>6418,1 тыс.руб</a:t>
          </a:r>
          <a:r>
            <a:rPr lang="ru-RU" sz="900" baseline="0" dirty="0" smtClean="0">
              <a:solidFill>
                <a:schemeClr val="bg2">
                  <a:lumMod val="60000"/>
                  <a:lumOff val="40000"/>
                </a:schemeClr>
              </a:solidFill>
            </a:rPr>
            <a:t>.</a:t>
          </a:r>
          <a:endParaRPr lang="ru-RU" sz="900" baseline="0" dirty="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4D718CA9-5241-4B26-AC41-8669957D4C62}" type="parTrans" cxnId="{DF287A98-75D7-4041-81F0-61E684AB9599}">
      <dgm:prSet/>
      <dgm:spPr/>
      <dgm:t>
        <a:bodyPr/>
        <a:lstStyle/>
        <a:p>
          <a:endParaRPr lang="ru-RU"/>
        </a:p>
      </dgm:t>
    </dgm:pt>
    <dgm:pt modelId="{C9E07DB7-44B5-4B8F-91CD-ACCCF76039BB}" type="sibTrans" cxnId="{DF287A98-75D7-4041-81F0-61E684AB9599}">
      <dgm:prSet/>
      <dgm:spPr/>
      <dgm:t>
        <a:bodyPr/>
        <a:lstStyle/>
        <a:p>
          <a:endParaRPr lang="ru-RU"/>
        </a:p>
      </dgm:t>
    </dgm:pt>
    <dgm:pt modelId="{8D230D28-D996-4BA6-8842-EDB8F232334C}">
      <dgm:prSet phldrT="[Текст]" custT="1"/>
      <dgm:spPr/>
      <dgm:t>
        <a:bodyPr/>
        <a:lstStyle/>
        <a:p>
          <a:r>
            <a:rPr lang="ru-RU" sz="1200" baseline="0" dirty="0" smtClean="0"/>
            <a:t>Муниципальная программа "Устойчивое развитие сельских территорий Партизанского муниципального района на 2021-2025 годы"   </a:t>
          </a:r>
        </a:p>
        <a:p>
          <a:r>
            <a:rPr lang="ru-RU" sz="1200" baseline="0" dirty="0" smtClean="0"/>
            <a:t>1101,8 тыс.руб. </a:t>
          </a:r>
          <a:endParaRPr lang="ru-RU" sz="1200" baseline="0" dirty="0"/>
        </a:p>
      </dgm:t>
    </dgm:pt>
    <dgm:pt modelId="{633D34A6-B5F6-40CA-8E92-E1D394AD0BDD}" type="parTrans" cxnId="{F9AF334D-2487-47F4-BC9A-215B9FBCB583}">
      <dgm:prSet/>
      <dgm:spPr/>
      <dgm:t>
        <a:bodyPr/>
        <a:lstStyle/>
        <a:p>
          <a:endParaRPr lang="ru-RU"/>
        </a:p>
      </dgm:t>
    </dgm:pt>
    <dgm:pt modelId="{E64E926F-A8D6-428A-8338-97B7E84DFCB9}" type="sibTrans" cxnId="{F9AF334D-2487-47F4-BC9A-215B9FBCB583}">
      <dgm:prSet/>
      <dgm:spPr/>
      <dgm:t>
        <a:bodyPr/>
        <a:lstStyle/>
        <a:p>
          <a:endParaRPr lang="ru-RU"/>
        </a:p>
      </dgm:t>
    </dgm:pt>
    <dgm:pt modelId="{B87D2503-FC4B-452C-80F6-DA07D71C8B15}">
      <dgm:prSet custT="1"/>
      <dgm:spPr/>
      <dgm:t>
        <a:bodyPr/>
        <a:lstStyle/>
        <a:p>
          <a:r>
            <a:rPr lang="ru-RU" sz="1000" dirty="0" smtClean="0"/>
            <a:t>Муниципальная программа «Профилактика терроризма, экстремизма, наркомании и алкоголизма, предупреждение безнадзорности, беспризорности и правонарушений среди несовершеннолетних на территории Партизанского муниципального района» на 2022-2025 годы</a:t>
          </a:r>
        </a:p>
        <a:p>
          <a:r>
            <a:rPr lang="ru-RU" sz="1000" dirty="0" smtClean="0"/>
            <a:t>80 тыс.руб.</a:t>
          </a:r>
          <a:endParaRPr lang="ru-RU" sz="1000" dirty="0"/>
        </a:p>
      </dgm:t>
    </dgm:pt>
    <dgm:pt modelId="{81ADF6F4-680F-4867-AA12-EC74A9BC045E}" type="parTrans" cxnId="{F85C4FE9-5B0C-44C9-BCCC-E113FB67EF04}">
      <dgm:prSet/>
      <dgm:spPr/>
      <dgm:t>
        <a:bodyPr/>
        <a:lstStyle/>
        <a:p>
          <a:endParaRPr lang="ru-RU"/>
        </a:p>
      </dgm:t>
    </dgm:pt>
    <dgm:pt modelId="{26042928-B508-4D28-996E-D11783338C6B}" type="sibTrans" cxnId="{F85C4FE9-5B0C-44C9-BCCC-E113FB67EF04}">
      <dgm:prSet/>
      <dgm:spPr/>
      <dgm:t>
        <a:bodyPr/>
        <a:lstStyle/>
        <a:p>
          <a:endParaRPr lang="ru-RU"/>
        </a:p>
      </dgm:t>
    </dgm:pt>
    <dgm:pt modelId="{99E4BD98-F295-41B8-84C3-ECFEB1912F41}">
      <dgm:prSet custT="1"/>
      <dgm:spPr/>
      <dgm:t>
        <a:bodyPr/>
        <a:lstStyle/>
        <a:p>
          <a:r>
            <a:rPr lang="ru-RU" sz="1200" dirty="0" smtClean="0">
              <a:solidFill>
                <a:schemeClr val="bg2">
                  <a:lumMod val="60000"/>
                  <a:lumOff val="40000"/>
                </a:schemeClr>
              </a:solidFill>
            </a:rPr>
            <a:t>Муниципальная программа "Комплексная безопасность образовательных учреждений Партизанского муниципального района" на 2022-2025 годы "</a:t>
          </a:r>
        </a:p>
        <a:p>
          <a:r>
            <a:rPr lang="ru-RU" sz="1200" dirty="0" smtClean="0">
              <a:solidFill>
                <a:schemeClr val="bg2">
                  <a:lumMod val="60000"/>
                  <a:lumOff val="40000"/>
                </a:schemeClr>
              </a:solidFill>
            </a:rPr>
            <a:t>30 тыс.руб.</a:t>
          </a:r>
          <a:endParaRPr lang="ru-RU" sz="1200" dirty="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CD8F68DD-5700-417E-9876-884074E46304}" type="sibTrans" cxnId="{3548E61E-28F8-4FF9-8BC4-F73808EE2196}">
      <dgm:prSet/>
      <dgm:spPr/>
      <dgm:t>
        <a:bodyPr/>
        <a:lstStyle/>
        <a:p>
          <a:endParaRPr lang="ru-RU"/>
        </a:p>
      </dgm:t>
    </dgm:pt>
    <dgm:pt modelId="{56F918F2-3C7E-45E6-A44B-BC114A220D34}" type="parTrans" cxnId="{3548E61E-28F8-4FF9-8BC4-F73808EE2196}">
      <dgm:prSet/>
      <dgm:spPr/>
      <dgm:t>
        <a:bodyPr/>
        <a:lstStyle/>
        <a:p>
          <a:endParaRPr lang="ru-RU"/>
        </a:p>
      </dgm:t>
    </dgm:pt>
    <dgm:pt modelId="{66414B90-E349-4FEE-A1F1-55983F601978}">
      <dgm:prSet custT="1"/>
      <dgm:spPr/>
      <dgm:t>
        <a:bodyPr/>
        <a:lstStyle/>
        <a:p>
          <a:r>
            <a:rPr lang="ru-RU" sz="1000" dirty="0" smtClean="0"/>
            <a:t>Муниципальная программа "Проведение мероприятий по строительству, реконструкции, ремонту и содержанию объектов муниципального жилищного фонда, переселению граждан из аварийного жилищного фонда и обеспечению детей-сирот, детей, оставшихся без попечения родителей, лиц из числа детей-сирот и детей, оставшихся без попечения родителей, жилыми помещениями в Партизанском муниципальном районе" на 2020-2022 годы  25141,1 тыс.рублей</a:t>
          </a:r>
          <a:endParaRPr lang="ru-RU" sz="1000" dirty="0"/>
        </a:p>
      </dgm:t>
    </dgm:pt>
    <dgm:pt modelId="{0E2FE63F-245D-4E6D-9B11-4C08154961EB}" type="parTrans" cxnId="{808FD4A6-E6C8-4F3A-9246-E0D29233CE0C}">
      <dgm:prSet/>
      <dgm:spPr/>
      <dgm:t>
        <a:bodyPr/>
        <a:lstStyle/>
        <a:p>
          <a:endParaRPr lang="ru-RU"/>
        </a:p>
      </dgm:t>
    </dgm:pt>
    <dgm:pt modelId="{49D8E5FD-5302-4B0E-8049-F7C611327E47}" type="sibTrans" cxnId="{808FD4A6-E6C8-4F3A-9246-E0D29233CE0C}">
      <dgm:prSet/>
      <dgm:spPr/>
      <dgm:t>
        <a:bodyPr/>
        <a:lstStyle/>
        <a:p>
          <a:endParaRPr lang="ru-RU"/>
        </a:p>
      </dgm:t>
    </dgm:pt>
    <dgm:pt modelId="{496A0FC5-3385-4CC6-811F-DEEE0071F2E1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aseline="0" dirty="0" smtClean="0"/>
            <a:t>Муниципальная программа "Развитие архивного дела в Партизанском муниципальном районе" на 2021-2023 годы   </a:t>
          </a:r>
        </a:p>
        <a:p>
          <a:r>
            <a:rPr lang="ru-RU" sz="1200" baseline="0" dirty="0" smtClean="0"/>
            <a:t>30 тыс.руб. </a:t>
          </a:r>
          <a:endParaRPr lang="ru-RU" sz="1200" baseline="0" dirty="0"/>
        </a:p>
      </dgm:t>
    </dgm:pt>
    <dgm:pt modelId="{327933E8-7FC1-407D-AA91-51867A7BEAA5}" type="parTrans" cxnId="{592707B6-ACEE-4457-A5F6-30D4A7938CA8}">
      <dgm:prSet/>
      <dgm:spPr/>
      <dgm:t>
        <a:bodyPr/>
        <a:lstStyle/>
        <a:p>
          <a:endParaRPr lang="ru-RU"/>
        </a:p>
      </dgm:t>
    </dgm:pt>
    <dgm:pt modelId="{F9F974A5-8D32-46ED-AA4F-2A12A166728F}" type="sibTrans" cxnId="{592707B6-ACEE-4457-A5F6-30D4A7938CA8}">
      <dgm:prSet/>
      <dgm:spPr/>
      <dgm:t>
        <a:bodyPr/>
        <a:lstStyle/>
        <a:p>
          <a:endParaRPr lang="ru-RU"/>
        </a:p>
      </dgm:t>
    </dgm:pt>
    <dgm:pt modelId="{23553A92-C5CB-49FB-8F24-EB677240A345}" type="pres">
      <dgm:prSet presAssocID="{4C3F9209-ACD7-456D-992D-B016688BC3C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1649C8-DD85-4F0C-B14D-5324525B2337}" type="pres">
      <dgm:prSet presAssocID="{5384A8ED-9F00-4869-AE0B-76DCB2D416E1}" presName="node" presStyleLbl="node1" presStyleIdx="0" presStyleCnt="9" custScaleX="98557" custScaleY="120618" custLinFactNeighborX="-34791" custLinFactNeighborY="-5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08D67-291D-4950-BDB6-2D6B44DC5797}" type="pres">
      <dgm:prSet presAssocID="{5264B808-F798-4E7A-A85D-E2BF3E8765C8}" presName="sibTrans" presStyleCnt="0"/>
      <dgm:spPr/>
      <dgm:t>
        <a:bodyPr/>
        <a:lstStyle/>
        <a:p>
          <a:endParaRPr lang="ru-RU"/>
        </a:p>
      </dgm:t>
    </dgm:pt>
    <dgm:pt modelId="{EBC55BC4-08EE-4D49-BD69-A32F68329437}" type="pres">
      <dgm:prSet presAssocID="{D9DD164E-31FB-42E5-A5A1-2A89CE11AF63}" presName="node" presStyleLbl="node1" presStyleIdx="1" presStyleCnt="9" custScaleX="102095" custScaleY="143433" custLinFactNeighborX="-5066" custLinFactNeighborY="16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4523F-52E1-4E37-BC68-DE9491ACCFF2}" type="pres">
      <dgm:prSet presAssocID="{F080CC5B-2E2A-4218-9AB3-B180B7896116}" presName="sibTrans" presStyleCnt="0"/>
      <dgm:spPr/>
      <dgm:t>
        <a:bodyPr/>
        <a:lstStyle/>
        <a:p>
          <a:endParaRPr lang="ru-RU"/>
        </a:p>
      </dgm:t>
    </dgm:pt>
    <dgm:pt modelId="{9CFC8ABC-C6AC-4225-B5F2-62D57CC6A340}" type="pres">
      <dgm:prSet presAssocID="{6FED03E1-229D-464C-A0AC-BC48BD93C10B}" presName="node" presStyleLbl="node1" presStyleIdx="2" presStyleCnt="9" custScaleX="107683" custScaleY="143747" custLinFactNeighborX="23611" custLinFactNeighborY="16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8281D-6D39-464C-ADFE-49FE7145C9CF}" type="pres">
      <dgm:prSet presAssocID="{23B50777-10FE-49F0-A7BD-91305E95A68F}" presName="sibTrans" presStyleCnt="0"/>
      <dgm:spPr/>
      <dgm:t>
        <a:bodyPr/>
        <a:lstStyle/>
        <a:p>
          <a:endParaRPr lang="ru-RU"/>
        </a:p>
      </dgm:t>
    </dgm:pt>
    <dgm:pt modelId="{30A94FAC-6FB0-465F-AE0B-2F75142ADA21}" type="pres">
      <dgm:prSet presAssocID="{FD3A2CC7-29F6-4D5E-ACE4-7A14CAF53264}" presName="node" presStyleLbl="node1" presStyleIdx="3" presStyleCnt="9" custScaleX="98557" custScaleY="120617" custLinFactNeighborX="-40491" custLinFactNeighborY="-27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19DF2-4F9D-4DFE-95F2-3501EA8D842A}" type="pres">
      <dgm:prSet presAssocID="{C9E07DB7-44B5-4B8F-91CD-ACCCF76039BB}" presName="sibTrans" presStyleCnt="0"/>
      <dgm:spPr/>
      <dgm:t>
        <a:bodyPr/>
        <a:lstStyle/>
        <a:p>
          <a:endParaRPr lang="ru-RU"/>
        </a:p>
      </dgm:t>
    </dgm:pt>
    <dgm:pt modelId="{545F86AD-2DA0-4CBA-A543-029103EE1E00}" type="pres">
      <dgm:prSet presAssocID="{8D230D28-D996-4BA6-8842-EDB8F232334C}" presName="node" presStyleLbl="node1" presStyleIdx="4" presStyleCnt="9" custScaleX="92646" custScaleY="120619" custLinFactX="-50491" custLinFactNeighborX="-100000" custLinFactNeighborY="94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86F64-9978-4B62-A67D-54E75C71489C}" type="pres">
      <dgm:prSet presAssocID="{E64E926F-A8D6-428A-8338-97B7E84DFCB9}" presName="sibTrans" presStyleCnt="0"/>
      <dgm:spPr/>
      <dgm:t>
        <a:bodyPr/>
        <a:lstStyle/>
        <a:p>
          <a:endParaRPr lang="ru-RU"/>
        </a:p>
      </dgm:t>
    </dgm:pt>
    <dgm:pt modelId="{20DD080F-0DDC-46F8-B1D6-C93DA66DFD0E}" type="pres">
      <dgm:prSet presAssocID="{99E4BD98-F295-41B8-84C3-ECFEB1912F41}" presName="node" presStyleLbl="node1" presStyleIdx="5" presStyleCnt="9" custScaleX="105732" custScaleY="124188" custLinFactNeighborX="26313" custLinFactNeighborY="8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60686-2DDB-4045-81BA-7A0BBCC90EBE}" type="pres">
      <dgm:prSet presAssocID="{CD8F68DD-5700-417E-9876-884074E46304}" presName="sibTrans" presStyleCnt="0"/>
      <dgm:spPr/>
      <dgm:t>
        <a:bodyPr/>
        <a:lstStyle/>
        <a:p>
          <a:endParaRPr lang="ru-RU"/>
        </a:p>
      </dgm:t>
    </dgm:pt>
    <dgm:pt modelId="{D853EEE9-91CF-484D-9C59-0DEF4EACC8E8}" type="pres">
      <dgm:prSet presAssocID="{B87D2503-FC4B-452C-80F6-DA07D71C8B15}" presName="node" presStyleLbl="node1" presStyleIdx="6" presStyleCnt="9" custScaleX="105404" custScaleY="164393" custLinFactX="100000" custLinFactNeighborX="146113" custLinFactNeighborY="-2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D10CB-DF34-462F-AEE4-F334ACBD46F5}" type="pres">
      <dgm:prSet presAssocID="{26042928-B508-4D28-996E-D11783338C6B}" presName="sibTrans" presStyleCnt="0"/>
      <dgm:spPr/>
      <dgm:t>
        <a:bodyPr/>
        <a:lstStyle/>
        <a:p>
          <a:endParaRPr lang="ru-RU"/>
        </a:p>
      </dgm:t>
    </dgm:pt>
    <dgm:pt modelId="{BEFA372E-CC83-4D15-B8C8-1E5F217953E5}" type="pres">
      <dgm:prSet presAssocID="{66414B90-E349-4FEE-A1F1-55983F601978}" presName="node" presStyleLbl="node1" presStyleIdx="7" presStyleCnt="9" custScaleX="99928" custScaleY="186635" custLinFactY="-19604" custLinFactNeighborX="-973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5F726-53ED-4C64-9072-AE78A3E7B20A}" type="pres">
      <dgm:prSet presAssocID="{49D8E5FD-5302-4B0E-8049-F7C611327E47}" presName="sibTrans" presStyleCnt="0"/>
      <dgm:spPr/>
    </dgm:pt>
    <dgm:pt modelId="{2BA40860-7F47-463C-A23F-1EE2B908B08E}" type="pres">
      <dgm:prSet presAssocID="{496A0FC5-3385-4CC6-811F-DEEE0071F2E1}" presName="node" presStyleLbl="node1" presStyleIdx="8" presStyleCnt="9" custScaleX="105911" custLinFactX="-100000" custLinFactNeighborX="-166023" custLinFactNeighborY="39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7BD828-ADC1-498A-8A69-43EAABFA285C}" type="presOf" srcId="{5384A8ED-9F00-4869-AE0B-76DCB2D416E1}" destId="{391649C8-DD85-4F0C-B14D-5324525B2337}" srcOrd="0" destOrd="0" presId="urn:microsoft.com/office/officeart/2005/8/layout/default"/>
    <dgm:cxn modelId="{592707B6-ACEE-4457-A5F6-30D4A7938CA8}" srcId="{4C3F9209-ACD7-456D-992D-B016688BC3C6}" destId="{496A0FC5-3385-4CC6-811F-DEEE0071F2E1}" srcOrd="8" destOrd="0" parTransId="{327933E8-7FC1-407D-AA91-51867A7BEAA5}" sibTransId="{F9F974A5-8D32-46ED-AA4F-2A12A166728F}"/>
    <dgm:cxn modelId="{DF287A98-75D7-4041-81F0-61E684AB9599}" srcId="{4C3F9209-ACD7-456D-992D-B016688BC3C6}" destId="{FD3A2CC7-29F6-4D5E-ACE4-7A14CAF53264}" srcOrd="3" destOrd="0" parTransId="{4D718CA9-5241-4B26-AC41-8669957D4C62}" sibTransId="{C9E07DB7-44B5-4B8F-91CD-ACCCF76039BB}"/>
    <dgm:cxn modelId="{82CE91E4-2225-41C6-9588-9E6D3AD13311}" srcId="{4C3F9209-ACD7-456D-992D-B016688BC3C6}" destId="{6FED03E1-229D-464C-A0AC-BC48BD93C10B}" srcOrd="2" destOrd="0" parTransId="{84DC1DB3-386B-4FDD-A58D-00904ACBCE76}" sibTransId="{23B50777-10FE-49F0-A7BD-91305E95A68F}"/>
    <dgm:cxn modelId="{F85C4FE9-5B0C-44C9-BCCC-E113FB67EF04}" srcId="{4C3F9209-ACD7-456D-992D-B016688BC3C6}" destId="{B87D2503-FC4B-452C-80F6-DA07D71C8B15}" srcOrd="6" destOrd="0" parTransId="{81ADF6F4-680F-4867-AA12-EC74A9BC045E}" sibTransId="{26042928-B508-4D28-996E-D11783338C6B}"/>
    <dgm:cxn modelId="{3548E61E-28F8-4FF9-8BC4-F73808EE2196}" srcId="{4C3F9209-ACD7-456D-992D-B016688BC3C6}" destId="{99E4BD98-F295-41B8-84C3-ECFEB1912F41}" srcOrd="5" destOrd="0" parTransId="{56F918F2-3C7E-45E6-A44B-BC114A220D34}" sibTransId="{CD8F68DD-5700-417E-9876-884074E46304}"/>
    <dgm:cxn modelId="{F51E70AA-1659-41F2-A0F0-A869A01DC8A4}" srcId="{4C3F9209-ACD7-456D-992D-B016688BC3C6}" destId="{D9DD164E-31FB-42E5-A5A1-2A89CE11AF63}" srcOrd="1" destOrd="0" parTransId="{FCFB47A6-EC53-4A02-8735-E4BB51393377}" sibTransId="{F080CC5B-2E2A-4218-9AB3-B180B7896116}"/>
    <dgm:cxn modelId="{F9AF334D-2487-47F4-BC9A-215B9FBCB583}" srcId="{4C3F9209-ACD7-456D-992D-B016688BC3C6}" destId="{8D230D28-D996-4BA6-8842-EDB8F232334C}" srcOrd="4" destOrd="0" parTransId="{633D34A6-B5F6-40CA-8E92-E1D394AD0BDD}" sibTransId="{E64E926F-A8D6-428A-8338-97B7E84DFCB9}"/>
    <dgm:cxn modelId="{808FD4A6-E6C8-4F3A-9246-E0D29233CE0C}" srcId="{4C3F9209-ACD7-456D-992D-B016688BC3C6}" destId="{66414B90-E349-4FEE-A1F1-55983F601978}" srcOrd="7" destOrd="0" parTransId="{0E2FE63F-245D-4E6D-9B11-4C08154961EB}" sibTransId="{49D8E5FD-5302-4B0E-8049-F7C611327E47}"/>
    <dgm:cxn modelId="{81FDDC12-E3B9-43D7-8FC2-937724B5E8A1}" type="presOf" srcId="{99E4BD98-F295-41B8-84C3-ECFEB1912F41}" destId="{20DD080F-0DDC-46F8-B1D6-C93DA66DFD0E}" srcOrd="0" destOrd="0" presId="urn:microsoft.com/office/officeart/2005/8/layout/default"/>
    <dgm:cxn modelId="{5C20AB79-4CFC-4F36-9118-2661097CE507}" type="presOf" srcId="{8D230D28-D996-4BA6-8842-EDB8F232334C}" destId="{545F86AD-2DA0-4CBA-A543-029103EE1E00}" srcOrd="0" destOrd="0" presId="urn:microsoft.com/office/officeart/2005/8/layout/default"/>
    <dgm:cxn modelId="{F65C3EFB-4DFB-4A5E-8570-774EA25EE80C}" type="presOf" srcId="{B87D2503-FC4B-452C-80F6-DA07D71C8B15}" destId="{D853EEE9-91CF-484D-9C59-0DEF4EACC8E8}" srcOrd="0" destOrd="0" presId="urn:microsoft.com/office/officeart/2005/8/layout/default"/>
    <dgm:cxn modelId="{6730C2F9-29A2-40F8-B954-929807FE4398}" type="presOf" srcId="{66414B90-E349-4FEE-A1F1-55983F601978}" destId="{BEFA372E-CC83-4D15-B8C8-1E5F217953E5}" srcOrd="0" destOrd="0" presId="urn:microsoft.com/office/officeart/2005/8/layout/default"/>
    <dgm:cxn modelId="{C1F8C3F4-9CA5-44D3-99A1-ECB6B337C526}" type="presOf" srcId="{4C3F9209-ACD7-456D-992D-B016688BC3C6}" destId="{23553A92-C5CB-49FB-8F24-EB677240A345}" srcOrd="0" destOrd="0" presId="urn:microsoft.com/office/officeart/2005/8/layout/default"/>
    <dgm:cxn modelId="{6B7C55C4-3E70-466D-9CF4-E29606C25AF8}" type="presOf" srcId="{6FED03E1-229D-464C-A0AC-BC48BD93C10B}" destId="{9CFC8ABC-C6AC-4225-B5F2-62D57CC6A340}" srcOrd="0" destOrd="0" presId="urn:microsoft.com/office/officeart/2005/8/layout/default"/>
    <dgm:cxn modelId="{4B940201-CF75-455E-89B4-9ABDDE8697FF}" type="presOf" srcId="{496A0FC5-3385-4CC6-811F-DEEE0071F2E1}" destId="{2BA40860-7F47-463C-A23F-1EE2B908B08E}" srcOrd="0" destOrd="0" presId="urn:microsoft.com/office/officeart/2005/8/layout/default"/>
    <dgm:cxn modelId="{1A870E56-CF5D-44C6-85D8-8EA890A06D61}" type="presOf" srcId="{D9DD164E-31FB-42E5-A5A1-2A89CE11AF63}" destId="{EBC55BC4-08EE-4D49-BD69-A32F68329437}" srcOrd="0" destOrd="0" presId="urn:microsoft.com/office/officeart/2005/8/layout/default"/>
    <dgm:cxn modelId="{E774AFFE-6179-4208-8A84-C2609C8E53DD}" type="presOf" srcId="{FD3A2CC7-29F6-4D5E-ACE4-7A14CAF53264}" destId="{30A94FAC-6FB0-465F-AE0B-2F75142ADA21}" srcOrd="0" destOrd="0" presId="urn:microsoft.com/office/officeart/2005/8/layout/default"/>
    <dgm:cxn modelId="{7E0CB963-263A-44ED-9BD1-70586BB3F3D5}" srcId="{4C3F9209-ACD7-456D-992D-B016688BC3C6}" destId="{5384A8ED-9F00-4869-AE0B-76DCB2D416E1}" srcOrd="0" destOrd="0" parTransId="{007B25DC-1BAD-4D47-8D08-8943573909DB}" sibTransId="{5264B808-F798-4E7A-A85D-E2BF3E8765C8}"/>
    <dgm:cxn modelId="{2F3B7DE2-C6BE-49CD-80BA-46410C491EFF}" type="presParOf" srcId="{23553A92-C5CB-49FB-8F24-EB677240A345}" destId="{391649C8-DD85-4F0C-B14D-5324525B2337}" srcOrd="0" destOrd="0" presId="urn:microsoft.com/office/officeart/2005/8/layout/default"/>
    <dgm:cxn modelId="{C67E5763-1B91-4C96-A708-5D490303F11F}" type="presParOf" srcId="{23553A92-C5CB-49FB-8F24-EB677240A345}" destId="{87F08D67-291D-4950-BDB6-2D6B44DC5797}" srcOrd="1" destOrd="0" presId="urn:microsoft.com/office/officeart/2005/8/layout/default"/>
    <dgm:cxn modelId="{D9BB200F-168A-457B-88D1-2FFBEA8D1EE9}" type="presParOf" srcId="{23553A92-C5CB-49FB-8F24-EB677240A345}" destId="{EBC55BC4-08EE-4D49-BD69-A32F68329437}" srcOrd="2" destOrd="0" presId="urn:microsoft.com/office/officeart/2005/8/layout/default"/>
    <dgm:cxn modelId="{6302EFF8-0401-401E-A39A-FE823B309DC7}" type="presParOf" srcId="{23553A92-C5CB-49FB-8F24-EB677240A345}" destId="{6474523F-52E1-4E37-BC68-DE9491ACCFF2}" srcOrd="3" destOrd="0" presId="urn:microsoft.com/office/officeart/2005/8/layout/default"/>
    <dgm:cxn modelId="{DBB53685-D16F-4A4E-9B87-193F3A4935B7}" type="presParOf" srcId="{23553A92-C5CB-49FB-8F24-EB677240A345}" destId="{9CFC8ABC-C6AC-4225-B5F2-62D57CC6A340}" srcOrd="4" destOrd="0" presId="urn:microsoft.com/office/officeart/2005/8/layout/default"/>
    <dgm:cxn modelId="{BF8F6B8D-5601-4FBD-8880-DBFC8E7BBAB5}" type="presParOf" srcId="{23553A92-C5CB-49FB-8F24-EB677240A345}" destId="{1C38281D-6D39-464C-ADFE-49FE7145C9CF}" srcOrd="5" destOrd="0" presId="urn:microsoft.com/office/officeart/2005/8/layout/default"/>
    <dgm:cxn modelId="{77885F02-F8E2-4000-AE8F-F48735937BEB}" type="presParOf" srcId="{23553A92-C5CB-49FB-8F24-EB677240A345}" destId="{30A94FAC-6FB0-465F-AE0B-2F75142ADA21}" srcOrd="6" destOrd="0" presId="urn:microsoft.com/office/officeart/2005/8/layout/default"/>
    <dgm:cxn modelId="{4F47CF1A-1025-4992-8D59-90C2DC67D50D}" type="presParOf" srcId="{23553A92-C5CB-49FB-8F24-EB677240A345}" destId="{61219DF2-4F9D-4DFE-95F2-3501EA8D842A}" srcOrd="7" destOrd="0" presId="urn:microsoft.com/office/officeart/2005/8/layout/default"/>
    <dgm:cxn modelId="{BCFE8F91-3124-40C1-B951-E9AFFDC20F6A}" type="presParOf" srcId="{23553A92-C5CB-49FB-8F24-EB677240A345}" destId="{545F86AD-2DA0-4CBA-A543-029103EE1E00}" srcOrd="8" destOrd="0" presId="urn:microsoft.com/office/officeart/2005/8/layout/default"/>
    <dgm:cxn modelId="{2C01DFD9-7D3F-4479-B8EA-C2BAC007699D}" type="presParOf" srcId="{23553A92-C5CB-49FB-8F24-EB677240A345}" destId="{64786F64-9978-4B62-A67D-54E75C71489C}" srcOrd="9" destOrd="0" presId="urn:microsoft.com/office/officeart/2005/8/layout/default"/>
    <dgm:cxn modelId="{EAB565E4-6983-4123-AA81-E381E917AF94}" type="presParOf" srcId="{23553A92-C5CB-49FB-8F24-EB677240A345}" destId="{20DD080F-0DDC-46F8-B1D6-C93DA66DFD0E}" srcOrd="10" destOrd="0" presId="urn:microsoft.com/office/officeart/2005/8/layout/default"/>
    <dgm:cxn modelId="{6491976E-38EA-4D33-B8AB-700622F9FA34}" type="presParOf" srcId="{23553A92-C5CB-49FB-8F24-EB677240A345}" destId="{50660686-2DDB-4045-81BA-7A0BBCC90EBE}" srcOrd="11" destOrd="0" presId="urn:microsoft.com/office/officeart/2005/8/layout/default"/>
    <dgm:cxn modelId="{6A1ED3DF-0DC3-4E3D-960C-17A1F8714FE8}" type="presParOf" srcId="{23553A92-C5CB-49FB-8F24-EB677240A345}" destId="{D853EEE9-91CF-484D-9C59-0DEF4EACC8E8}" srcOrd="12" destOrd="0" presId="urn:microsoft.com/office/officeart/2005/8/layout/default"/>
    <dgm:cxn modelId="{364A93C0-6735-44B9-9301-7F8B1DD54E8E}" type="presParOf" srcId="{23553A92-C5CB-49FB-8F24-EB677240A345}" destId="{B18D10CB-DF34-462F-AEE4-F334ACBD46F5}" srcOrd="13" destOrd="0" presId="urn:microsoft.com/office/officeart/2005/8/layout/default"/>
    <dgm:cxn modelId="{01E05EFC-35BF-48D2-AAC4-08676CF016E3}" type="presParOf" srcId="{23553A92-C5CB-49FB-8F24-EB677240A345}" destId="{BEFA372E-CC83-4D15-B8C8-1E5F217953E5}" srcOrd="14" destOrd="0" presId="urn:microsoft.com/office/officeart/2005/8/layout/default"/>
    <dgm:cxn modelId="{6FB210A0-96FE-4EBB-8BBB-0B8C7347A173}" type="presParOf" srcId="{23553A92-C5CB-49FB-8F24-EB677240A345}" destId="{0375F726-53ED-4C64-9072-AE78A3E7B20A}" srcOrd="15" destOrd="0" presId="urn:microsoft.com/office/officeart/2005/8/layout/default"/>
    <dgm:cxn modelId="{56171CB7-B7C8-400C-82A8-3C6418286FF0}" type="presParOf" srcId="{23553A92-C5CB-49FB-8F24-EB677240A345}" destId="{2BA40860-7F47-463C-A23F-1EE2B908B08E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6CEF46-EB05-4A1C-8EB3-0B420980129E}">
      <dsp:nvSpPr>
        <dsp:cNvPr id="0" name=""/>
        <dsp:cNvSpPr/>
      </dsp:nvSpPr>
      <dsp:spPr>
        <a:xfrm rot="16200000">
          <a:off x="74923" y="2542505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F37FD-5C3A-42D3-92FD-7B69BCCECB4C}">
      <dsp:nvSpPr>
        <dsp:cNvPr id="0" name=""/>
        <dsp:cNvSpPr/>
      </dsp:nvSpPr>
      <dsp:spPr>
        <a:xfrm>
          <a:off x="36620" y="1201597"/>
          <a:ext cx="1354916" cy="1188029"/>
        </a:xfrm>
        <a:prstGeom prst="roundRect">
          <a:avLst>
            <a:gd name="adj" fmla="val 1667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20" y="1201597"/>
        <a:ext cx="1354916" cy="1188029"/>
      </dsp:txXfrm>
    </dsp:sp>
    <dsp:sp modelId="{A3DF3B78-772F-4359-8DB9-8FC211807BA1}">
      <dsp:nvSpPr>
        <dsp:cNvPr id="0" name=""/>
        <dsp:cNvSpPr/>
      </dsp:nvSpPr>
      <dsp:spPr>
        <a:xfrm>
          <a:off x="1498576" y="1091850"/>
          <a:ext cx="4213984" cy="140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2">
                  <a:lumMod val="50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местных налогов, а также пеней и штрафов по ним </a:t>
          </a:r>
          <a:endParaRPr lang="ru-RU" sz="14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498576" y="1091850"/>
        <a:ext cx="4213984" cy="1402746"/>
      </dsp:txXfrm>
    </dsp:sp>
    <dsp:sp modelId="{53A251A0-B944-4BA8-81C0-84031743A461}">
      <dsp:nvSpPr>
        <dsp:cNvPr id="0" name=""/>
        <dsp:cNvSpPr/>
      </dsp:nvSpPr>
      <dsp:spPr>
        <a:xfrm rot="16200000">
          <a:off x="406339" y="2581438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0757E-33C5-4119-8EDF-F37E0E6D01A8}">
      <dsp:nvSpPr>
        <dsp:cNvPr id="0" name=""/>
        <dsp:cNvSpPr/>
      </dsp:nvSpPr>
      <dsp:spPr>
        <a:xfrm>
          <a:off x="0" y="2629191"/>
          <a:ext cx="1403934" cy="1289342"/>
        </a:xfrm>
        <a:prstGeom prst="roundRect">
          <a:avLst>
            <a:gd name="adj" fmla="val 16670"/>
          </a:avLst>
        </a:prstGeom>
        <a:solidFill>
          <a:srgbClr val="3FCD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                                                                            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629191"/>
        <a:ext cx="1403934" cy="1289342"/>
      </dsp:txXfrm>
    </dsp:sp>
    <dsp:sp modelId="{BA9FF782-DDB2-4D47-97E6-2F221035A0D0}">
      <dsp:nvSpPr>
        <dsp:cNvPr id="0" name=""/>
        <dsp:cNvSpPr/>
      </dsp:nvSpPr>
      <dsp:spPr>
        <a:xfrm>
          <a:off x="1514338" y="2762866"/>
          <a:ext cx="4722703" cy="110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муниципальных услуг, за пользование природными ресурсами, за пользование муниципальной собственностью, от продажи муниципального имущества, а также платежи в виде штрафов и иных санкций за нарушение законодательства </a:t>
          </a:r>
          <a:endParaRPr lang="ru-RU" sz="1400" kern="1200" dirty="0"/>
        </a:p>
      </dsp:txBody>
      <dsp:txXfrm>
        <a:off x="1514338" y="2762866"/>
        <a:ext cx="4722703" cy="1100460"/>
      </dsp:txXfrm>
    </dsp:sp>
    <dsp:sp modelId="{485F9950-F438-4A2B-AC67-C55BF8A103AE}">
      <dsp:nvSpPr>
        <dsp:cNvPr id="0" name=""/>
        <dsp:cNvSpPr/>
      </dsp:nvSpPr>
      <dsp:spPr>
        <a:xfrm>
          <a:off x="9930" y="4099694"/>
          <a:ext cx="1407688" cy="1114765"/>
        </a:xfrm>
        <a:prstGeom prst="roundRect">
          <a:avLst>
            <a:gd name="adj" fmla="val 1667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30" y="4099694"/>
        <a:ext cx="1407688" cy="1114765"/>
      </dsp:txXfrm>
    </dsp:sp>
    <dsp:sp modelId="{BDF43623-D49A-4100-AE14-7D7EE1F8C98B}">
      <dsp:nvSpPr>
        <dsp:cNvPr id="0" name=""/>
        <dsp:cNvSpPr/>
      </dsp:nvSpPr>
      <dsp:spPr>
        <a:xfrm>
          <a:off x="1530857" y="4163042"/>
          <a:ext cx="4654570" cy="90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краевого бюджета, а также безвозмездные поступления от физических и юридических лиц</a:t>
          </a:r>
          <a:endParaRPr lang="ru-RU" sz="1400" kern="1200" dirty="0"/>
        </a:p>
      </dsp:txBody>
      <dsp:txXfrm>
        <a:off x="1530857" y="4163042"/>
        <a:ext cx="4654570" cy="90970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224566-7768-4B7F-B7C6-CC001B197288}">
      <dsp:nvSpPr>
        <dsp:cNvPr id="0" name=""/>
        <dsp:cNvSpPr/>
      </dsp:nvSpPr>
      <dsp:spPr>
        <a:xfrm>
          <a:off x="288028" y="2592286"/>
          <a:ext cx="1692022" cy="22074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Прочие субсидии бюджетам  муниципальных районов</a:t>
          </a:r>
        </a:p>
      </dsp:txBody>
      <dsp:txXfrm>
        <a:off x="288028" y="2592286"/>
        <a:ext cx="1692022" cy="2207430"/>
      </dsp:txXfrm>
    </dsp:sp>
    <dsp:sp modelId="{8050B524-6A9D-4FE0-B4FB-C657197B9F60}">
      <dsp:nvSpPr>
        <dsp:cNvPr id="0" name=""/>
        <dsp:cNvSpPr/>
      </dsp:nvSpPr>
      <dsp:spPr>
        <a:xfrm rot="18524061">
          <a:off x="1301981" y="2272950"/>
          <a:ext cx="3623233" cy="19778"/>
        </a:xfrm>
        <a:custGeom>
          <a:avLst/>
          <a:gdLst/>
          <a:ahLst/>
          <a:cxnLst/>
          <a:rect l="0" t="0" r="0" b="0"/>
          <a:pathLst>
            <a:path>
              <a:moveTo>
                <a:pt x="0" y="9889"/>
              </a:moveTo>
              <a:lnTo>
                <a:pt x="3623233" y="98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18524061">
        <a:off x="3023017" y="2192258"/>
        <a:ext cx="181161" cy="181161"/>
      </dsp:txXfrm>
    </dsp:sp>
    <dsp:sp modelId="{6E41F0E6-A898-4CF5-B919-FC328DE79D98}">
      <dsp:nvSpPr>
        <dsp:cNvPr id="0" name=""/>
        <dsp:cNvSpPr/>
      </dsp:nvSpPr>
      <dsp:spPr>
        <a:xfrm>
          <a:off x="4247145" y="544309"/>
          <a:ext cx="4456730" cy="6507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граждан твердым топливом в сумме    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2870,61 тыс. рублей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7145" y="544309"/>
        <a:ext cx="4456730" cy="650736"/>
      </dsp:txXfrm>
    </dsp:sp>
    <dsp:sp modelId="{E3220957-4FB3-4044-9151-58A6E0710C31}">
      <dsp:nvSpPr>
        <dsp:cNvPr id="0" name=""/>
        <dsp:cNvSpPr/>
      </dsp:nvSpPr>
      <dsp:spPr>
        <a:xfrm rot="19281276">
          <a:off x="1672149" y="2808001"/>
          <a:ext cx="2812211" cy="19778"/>
        </a:xfrm>
        <a:custGeom>
          <a:avLst/>
          <a:gdLst/>
          <a:ahLst/>
          <a:cxnLst/>
          <a:rect l="0" t="0" r="0" b="0"/>
          <a:pathLst>
            <a:path>
              <a:moveTo>
                <a:pt x="0" y="9889"/>
              </a:moveTo>
              <a:lnTo>
                <a:pt x="2812211" y="98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9281276">
        <a:off x="3007950" y="2747584"/>
        <a:ext cx="140610" cy="140610"/>
      </dsp:txXfrm>
    </dsp:sp>
    <dsp:sp modelId="{818B8D10-5238-4818-BADC-489C76A70B76}">
      <dsp:nvSpPr>
        <dsp:cNvPr id="0" name=""/>
        <dsp:cNvSpPr/>
      </dsp:nvSpPr>
      <dsp:spPr>
        <a:xfrm>
          <a:off x="4176460" y="1512171"/>
          <a:ext cx="4385341" cy="85521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Укрепление материально-технической базы муниципальных домов культуры в сумме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1498,65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76460" y="1512171"/>
        <a:ext cx="4385341" cy="855214"/>
      </dsp:txXfrm>
    </dsp:sp>
    <dsp:sp modelId="{CCF2838B-3BED-47F3-85EE-5F14FAFE01BC}">
      <dsp:nvSpPr>
        <dsp:cNvPr id="0" name=""/>
        <dsp:cNvSpPr/>
      </dsp:nvSpPr>
      <dsp:spPr>
        <a:xfrm rot="4067569">
          <a:off x="1831776" y="3906797"/>
          <a:ext cx="476733" cy="19778"/>
        </a:xfrm>
        <a:custGeom>
          <a:avLst/>
          <a:gdLst/>
          <a:ahLst/>
          <a:cxnLst/>
          <a:rect l="0" t="0" r="0" b="0"/>
          <a:pathLst>
            <a:path>
              <a:moveTo>
                <a:pt x="0" y="9889"/>
              </a:moveTo>
              <a:lnTo>
                <a:pt x="476733" y="98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4067569">
        <a:off x="2058224" y="3904768"/>
        <a:ext cx="23836" cy="23836"/>
      </dsp:txXfrm>
    </dsp:sp>
    <dsp:sp modelId="{FAAF53E5-A63A-4B7B-AD5D-2B1A4FDA9C38}">
      <dsp:nvSpPr>
        <dsp:cNvPr id="0" name=""/>
        <dsp:cNvSpPr/>
      </dsp:nvSpPr>
      <dsp:spPr>
        <a:xfrm>
          <a:off x="2160235" y="3788315"/>
          <a:ext cx="6588313" cy="69811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зданий муниципальных общеобразовательных учреждений в сумме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5 854,00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тыс.рублей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0235" y="3788315"/>
        <a:ext cx="6588313" cy="698113"/>
      </dsp:txXfrm>
    </dsp:sp>
    <dsp:sp modelId="{59C5CE12-D349-417D-9081-8004C2736410}">
      <dsp:nvSpPr>
        <dsp:cNvPr id="0" name=""/>
        <dsp:cNvSpPr/>
      </dsp:nvSpPr>
      <dsp:spPr>
        <a:xfrm rot="5066840">
          <a:off x="1320878" y="4412475"/>
          <a:ext cx="1459574" cy="19778"/>
        </a:xfrm>
        <a:custGeom>
          <a:avLst/>
          <a:gdLst/>
          <a:ahLst/>
          <a:cxnLst/>
          <a:rect l="0" t="0" r="0" b="0"/>
          <a:pathLst>
            <a:path>
              <a:moveTo>
                <a:pt x="0" y="9889"/>
              </a:moveTo>
              <a:lnTo>
                <a:pt x="1459574" y="98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066840">
        <a:off x="2014175" y="4385874"/>
        <a:ext cx="72978" cy="72978"/>
      </dsp:txXfrm>
    </dsp:sp>
    <dsp:sp modelId="{36457F78-2241-4D08-B56C-997CB105F499}">
      <dsp:nvSpPr>
        <dsp:cNvPr id="0" name=""/>
        <dsp:cNvSpPr/>
      </dsp:nvSpPr>
      <dsp:spPr>
        <a:xfrm>
          <a:off x="2121280" y="4564922"/>
          <a:ext cx="6557639" cy="11676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и ремонт автомобильных дорог общего пользования населенных пунктов за счет дорожного фонда Приморского края     в сумме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10 000,00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тыс.рублей</a:t>
          </a:r>
        </a:p>
      </dsp:txBody>
      <dsp:txXfrm>
        <a:off x="2121280" y="4564922"/>
        <a:ext cx="6557639" cy="1167608"/>
      </dsp:txXfrm>
    </dsp:sp>
    <dsp:sp modelId="{12DEC339-EEBD-4F30-9427-C5014400C8D8}">
      <dsp:nvSpPr>
        <dsp:cNvPr id="0" name=""/>
        <dsp:cNvSpPr/>
      </dsp:nvSpPr>
      <dsp:spPr>
        <a:xfrm>
          <a:off x="2160235" y="2592286"/>
          <a:ext cx="6530064" cy="10002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Приобретение и поставка спортивного инвентаря, спортивного оборудования и иного имущества для развития массового спорта в сумме </a:t>
          </a:r>
          <a:r>
            <a:rPr lang="ru-RU" sz="16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703,25 </a:t>
          </a:r>
          <a:r>
            <a:rPr lang="ru-RU" sz="1600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1600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60235" y="2592286"/>
        <a:ext cx="6530064" cy="100028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748FA9-4ABE-4219-B6E7-F4D8566D085F}">
      <dsp:nvSpPr>
        <dsp:cNvPr id="0" name=""/>
        <dsp:cNvSpPr/>
      </dsp:nvSpPr>
      <dsp:spPr>
        <a:xfrm>
          <a:off x="2166185" y="62777"/>
          <a:ext cx="6092018" cy="649862"/>
        </a:xfrm>
        <a:prstGeom prst="rightArrow">
          <a:avLst>
            <a:gd name="adj1" fmla="val 75000"/>
            <a:gd name="adj2" fmla="val 50000"/>
          </a:avLst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solidFill>
                <a:srgbClr val="0000FF"/>
              </a:solidFill>
            </a:rPr>
            <a:t>23 муниципальных программы на общую сумму 1022 682,7 тыс. рублей</a:t>
          </a:r>
          <a:endParaRPr lang="ru-RU" sz="1400" i="1" kern="1200" baseline="0" dirty="0">
            <a:solidFill>
              <a:srgbClr val="0000FF"/>
            </a:solidFill>
          </a:endParaRPr>
        </a:p>
      </dsp:txBody>
      <dsp:txXfrm>
        <a:off x="2166185" y="62777"/>
        <a:ext cx="6092018" cy="649862"/>
      </dsp:txXfrm>
    </dsp:sp>
    <dsp:sp modelId="{4D605796-16D6-4E59-BDC7-F0DEB2313862}">
      <dsp:nvSpPr>
        <dsp:cNvPr id="0" name=""/>
        <dsp:cNvSpPr/>
      </dsp:nvSpPr>
      <dsp:spPr>
        <a:xfrm>
          <a:off x="0" y="61743"/>
          <a:ext cx="2165463" cy="635123"/>
        </a:xfrm>
        <a:prstGeom prst="roundRect">
          <a:avLst/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latin typeface="Times New Roman" pitchFamily="18" charset="0"/>
              <a:cs typeface="Times New Roman" pitchFamily="18" charset="0"/>
            </a:rPr>
            <a:t>Расходы за 2020 год</a:t>
          </a:r>
          <a:endParaRPr lang="ru-RU" sz="2400" b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0" y="61743"/>
        <a:ext cx="2165463" cy="635123"/>
      </dsp:txXfrm>
    </dsp:sp>
    <dsp:sp modelId="{DE635187-E288-46FA-B853-F6AE319840E0}">
      <dsp:nvSpPr>
        <dsp:cNvPr id="0" name=""/>
        <dsp:cNvSpPr/>
      </dsp:nvSpPr>
      <dsp:spPr>
        <a:xfrm>
          <a:off x="2285837" y="884814"/>
          <a:ext cx="5972366" cy="643915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solidFill>
                <a:srgbClr val="0000FF"/>
              </a:solidFill>
            </a:rPr>
            <a:t>23 муниципальных программы на общую сумму 1287 135,2 тыс. рублей</a:t>
          </a:r>
          <a:endParaRPr lang="ru-RU" sz="1400" i="1" kern="1200" dirty="0">
            <a:solidFill>
              <a:srgbClr val="0000FF"/>
            </a:solidFill>
          </a:endParaRPr>
        </a:p>
      </dsp:txBody>
      <dsp:txXfrm>
        <a:off x="2285837" y="884814"/>
        <a:ext cx="5972366" cy="643915"/>
      </dsp:txXfrm>
    </dsp:sp>
    <dsp:sp modelId="{E36FB7E2-254E-4E7C-85AB-7E1A5F27DBCE}">
      <dsp:nvSpPr>
        <dsp:cNvPr id="0" name=""/>
        <dsp:cNvSpPr/>
      </dsp:nvSpPr>
      <dsp:spPr>
        <a:xfrm>
          <a:off x="0" y="937220"/>
          <a:ext cx="2268858" cy="591509"/>
        </a:xfrm>
        <a:prstGeom prst="roundRect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latin typeface="Times New Roman" pitchFamily="18" charset="0"/>
              <a:cs typeface="Times New Roman" pitchFamily="18" charset="0"/>
            </a:rPr>
            <a:t>Расходы за 2021 год</a:t>
          </a:r>
          <a:endParaRPr lang="ru-RU" sz="2400" i="1" kern="1200" baseline="0" dirty="0">
            <a:solidFill>
              <a:srgbClr val="0000FF"/>
            </a:solidFill>
          </a:endParaRPr>
        </a:p>
      </dsp:txBody>
      <dsp:txXfrm>
        <a:off x="0" y="937220"/>
        <a:ext cx="2268858" cy="591509"/>
      </dsp:txXfrm>
    </dsp:sp>
    <dsp:sp modelId="{801E3F13-3A4C-4453-AF41-4C589E7A179B}">
      <dsp:nvSpPr>
        <dsp:cNvPr id="0" name=""/>
        <dsp:cNvSpPr/>
      </dsp:nvSpPr>
      <dsp:spPr>
        <a:xfrm>
          <a:off x="2238488" y="1920159"/>
          <a:ext cx="6019715" cy="643915"/>
        </a:xfrm>
        <a:prstGeom prst="rightArrow">
          <a:avLst>
            <a:gd name="adj1" fmla="val 75000"/>
            <a:gd name="adj2" fmla="val 50000"/>
          </a:avLst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solidFill>
                <a:srgbClr val="0000FF"/>
              </a:solidFill>
            </a:rPr>
            <a:t>24 муниципальных программ на общую сумму 943 293,5 тыс. рублей</a:t>
          </a:r>
          <a:endParaRPr lang="ru-RU" sz="1400" i="1" kern="1200" dirty="0">
            <a:solidFill>
              <a:srgbClr val="0000FF"/>
            </a:solidFill>
          </a:endParaRPr>
        </a:p>
      </dsp:txBody>
      <dsp:txXfrm>
        <a:off x="2238488" y="1920159"/>
        <a:ext cx="6019715" cy="643915"/>
      </dsp:txXfrm>
    </dsp:sp>
    <dsp:sp modelId="{7220948C-9515-4A1E-8D38-FA85BACB7B7E}">
      <dsp:nvSpPr>
        <dsp:cNvPr id="0" name=""/>
        <dsp:cNvSpPr/>
      </dsp:nvSpPr>
      <dsp:spPr>
        <a:xfrm>
          <a:off x="0" y="1920138"/>
          <a:ext cx="2233408" cy="711362"/>
        </a:xfrm>
        <a:prstGeom prst="roundRect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latin typeface="Times New Roman" pitchFamily="18" charset="0"/>
              <a:cs typeface="Times New Roman" pitchFamily="18" charset="0"/>
            </a:rPr>
            <a:t>Расходы за 2022 год</a:t>
          </a:r>
          <a:endParaRPr lang="ru-RU" sz="2000" i="1" kern="1200" baseline="0" dirty="0">
            <a:solidFill>
              <a:srgbClr val="0000FF"/>
            </a:solidFill>
          </a:endParaRPr>
        </a:p>
      </dsp:txBody>
      <dsp:txXfrm>
        <a:off x="0" y="1920138"/>
        <a:ext cx="2233408" cy="711362"/>
      </dsp:txXfrm>
    </dsp:sp>
    <dsp:sp modelId="{E99C7296-02CC-47D9-A97A-0FA7A66F3A64}">
      <dsp:nvSpPr>
        <dsp:cNvPr id="0" name=""/>
        <dsp:cNvSpPr/>
      </dsp:nvSpPr>
      <dsp:spPr>
        <a:xfrm>
          <a:off x="2177275" y="3095032"/>
          <a:ext cx="6080928" cy="643915"/>
        </a:xfrm>
        <a:prstGeom prst="rightArrow">
          <a:avLst>
            <a:gd name="adj1" fmla="val 75000"/>
            <a:gd name="adj2" fmla="val 50000"/>
          </a:avLst>
        </a:prstGeom>
        <a:solidFill>
          <a:srgbClr val="F79FA7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solidFill>
                <a:srgbClr val="0000FF"/>
              </a:solidFill>
            </a:rPr>
            <a:t>22 муниципальных программы на общую сумму 949 672,1 тыс. рублей</a:t>
          </a:r>
          <a:endParaRPr lang="ru-RU" sz="1400" i="1" kern="1200" dirty="0">
            <a:solidFill>
              <a:srgbClr val="0000FF"/>
            </a:solidFill>
          </a:endParaRPr>
        </a:p>
      </dsp:txBody>
      <dsp:txXfrm>
        <a:off x="2177275" y="3095032"/>
        <a:ext cx="6080928" cy="643915"/>
      </dsp:txXfrm>
    </dsp:sp>
    <dsp:sp modelId="{52B74E06-1ABF-4910-8865-6DC4601565A8}">
      <dsp:nvSpPr>
        <dsp:cNvPr id="0" name=""/>
        <dsp:cNvSpPr/>
      </dsp:nvSpPr>
      <dsp:spPr>
        <a:xfrm>
          <a:off x="0" y="3062472"/>
          <a:ext cx="2160313" cy="711362"/>
        </a:xfrm>
        <a:prstGeom prst="roundRect">
          <a:avLst/>
        </a:prstGeom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latin typeface="Times New Roman" pitchFamily="18" charset="0"/>
              <a:cs typeface="Times New Roman" pitchFamily="18" charset="0"/>
            </a:rPr>
            <a:t>Расходы за 2023 год</a:t>
          </a:r>
          <a:endParaRPr lang="ru-RU" sz="2000" i="1" kern="1200" baseline="0" dirty="0">
            <a:solidFill>
              <a:srgbClr val="0000FF"/>
            </a:solidFill>
          </a:endParaRPr>
        </a:p>
      </dsp:txBody>
      <dsp:txXfrm>
        <a:off x="0" y="3062472"/>
        <a:ext cx="2160313" cy="711362"/>
      </dsp:txXfrm>
    </dsp:sp>
    <dsp:sp modelId="{028874A0-458B-48C6-AAE2-E5656CB8670E}">
      <dsp:nvSpPr>
        <dsp:cNvPr id="0" name=""/>
        <dsp:cNvSpPr/>
      </dsp:nvSpPr>
      <dsp:spPr>
        <a:xfrm>
          <a:off x="2139684" y="4314791"/>
          <a:ext cx="6107040" cy="564659"/>
        </a:xfrm>
        <a:prstGeom prst="rightArrow">
          <a:avLst>
            <a:gd name="adj1" fmla="val 75000"/>
            <a:gd name="adj2" fmla="val 50000"/>
          </a:avLst>
        </a:prstGeom>
        <a:solidFill>
          <a:srgbClr val="F856F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solidFill>
                <a:srgbClr val="002060"/>
              </a:solidFill>
            </a:rPr>
            <a:t>22муниципальные программы на общую сумму 968 240,6 тыс. рублей</a:t>
          </a:r>
          <a:endParaRPr lang="ru-RU" sz="1400" i="1" kern="1200" dirty="0">
            <a:solidFill>
              <a:srgbClr val="002060"/>
            </a:solidFill>
          </a:endParaRPr>
        </a:p>
      </dsp:txBody>
      <dsp:txXfrm>
        <a:off x="2139684" y="4314791"/>
        <a:ext cx="6107040" cy="564659"/>
      </dsp:txXfrm>
    </dsp:sp>
    <dsp:sp modelId="{BE40B67A-AC62-4845-97F3-7027E039EAD6}">
      <dsp:nvSpPr>
        <dsp:cNvPr id="0" name=""/>
        <dsp:cNvSpPr/>
      </dsp:nvSpPr>
      <dsp:spPr>
        <a:xfrm>
          <a:off x="0" y="4221744"/>
          <a:ext cx="2142607" cy="700760"/>
        </a:xfrm>
        <a:prstGeom prst="roundRect">
          <a:avLst/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за 2024 год</a:t>
          </a:r>
          <a:endParaRPr lang="ru-RU" sz="2000" b="1" i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221744"/>
        <a:ext cx="2142607" cy="7007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A7F09C-14E2-417B-929B-F95E31A45341}">
      <dsp:nvSpPr>
        <dsp:cNvPr id="0" name=""/>
        <dsp:cNvSpPr/>
      </dsp:nvSpPr>
      <dsp:spPr>
        <a:xfrm>
          <a:off x="0" y="2377626"/>
          <a:ext cx="3157810" cy="1192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Финансовая поддержка из бюджета Партизанского муниципального района социальной направленности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377626"/>
        <a:ext cx="3157810" cy="1192812"/>
      </dsp:txXfrm>
    </dsp:sp>
    <dsp:sp modelId="{C86B9A26-7CFA-4C65-BC5D-BD5A4285573B}">
      <dsp:nvSpPr>
        <dsp:cNvPr id="0" name=""/>
        <dsp:cNvSpPr/>
      </dsp:nvSpPr>
      <dsp:spPr>
        <a:xfrm rot="17283863">
          <a:off x="2463802" y="2006093"/>
          <a:ext cx="2011866" cy="23180"/>
        </a:xfrm>
        <a:custGeom>
          <a:avLst/>
          <a:gdLst/>
          <a:ahLst/>
          <a:cxnLst/>
          <a:rect l="0" t="0" r="0" b="0"/>
          <a:pathLst>
            <a:path>
              <a:moveTo>
                <a:pt x="0" y="11590"/>
              </a:moveTo>
              <a:lnTo>
                <a:pt x="2011866" y="11590"/>
              </a:lnTo>
            </a:path>
          </a:pathLst>
        </a:custGeom>
        <a:noFill/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 rot="17283863">
        <a:off x="3419439" y="1967386"/>
        <a:ext cx="100593" cy="100593"/>
      </dsp:txXfrm>
    </dsp:sp>
    <dsp:sp modelId="{E9CDBC5B-E93B-4AE8-805E-BC5CB2DB2901}">
      <dsp:nvSpPr>
        <dsp:cNvPr id="0" name=""/>
        <dsp:cNvSpPr/>
      </dsp:nvSpPr>
      <dsp:spPr>
        <a:xfrm>
          <a:off x="3781661" y="636720"/>
          <a:ext cx="4892883" cy="849226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latin typeface="Times New Roman" pitchFamily="18" charset="0"/>
              <a:cs typeface="Times New Roman" pitchFamily="18" charset="0"/>
            </a:rPr>
            <a:t>Субсидии Партизанской районной общественной организации ветеранов войны, труда, Вооруженных Сил и правоохранительных </a:t>
          </a: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органов  в сумме 250,0 тыс.рублей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81661" y="636720"/>
        <a:ext cx="4892883" cy="849226"/>
      </dsp:txXfrm>
    </dsp:sp>
    <dsp:sp modelId="{CF5BD6AC-C543-46F9-B803-6A901E73B631}">
      <dsp:nvSpPr>
        <dsp:cNvPr id="0" name=""/>
        <dsp:cNvSpPr/>
      </dsp:nvSpPr>
      <dsp:spPr>
        <a:xfrm rot="18702143">
          <a:off x="2985857" y="2578913"/>
          <a:ext cx="1027386" cy="23180"/>
        </a:xfrm>
        <a:custGeom>
          <a:avLst/>
          <a:gdLst/>
          <a:ahLst/>
          <a:cxnLst/>
          <a:rect l="0" t="0" r="0" b="0"/>
          <a:pathLst>
            <a:path>
              <a:moveTo>
                <a:pt x="0" y="11590"/>
              </a:moveTo>
              <a:lnTo>
                <a:pt x="1027386" y="11590"/>
              </a:lnTo>
            </a:path>
          </a:pathLst>
        </a:custGeom>
        <a:noFill/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8702143">
        <a:off x="3473866" y="2564819"/>
        <a:ext cx="51369" cy="51369"/>
      </dsp:txXfrm>
    </dsp:sp>
    <dsp:sp modelId="{A061316A-59CB-4A2B-BD8F-F63ED1F0DD6D}">
      <dsp:nvSpPr>
        <dsp:cNvPr id="0" name=""/>
        <dsp:cNvSpPr/>
      </dsp:nvSpPr>
      <dsp:spPr>
        <a:xfrm>
          <a:off x="3841291" y="1682799"/>
          <a:ext cx="4792188" cy="1048352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latin typeface="Times New Roman" pitchFamily="18" charset="0"/>
              <a:cs typeface="Times New Roman" pitchFamily="18" charset="0"/>
            </a:rPr>
            <a:t>Субсидии социально-ориентированной некоммерческой организации "Общество инвалидов Партизанского района Приморской краевой организации общероссийской общественной организации "Всероссийское общество </a:t>
          </a: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инвалидов« в сумме 250,0 тыс.рублей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41291" y="1682799"/>
        <a:ext cx="4792188" cy="1048352"/>
      </dsp:txXfrm>
    </dsp:sp>
    <dsp:sp modelId="{AF52FB19-69B1-454F-906C-CB903657D810}">
      <dsp:nvSpPr>
        <dsp:cNvPr id="0" name=""/>
        <dsp:cNvSpPr/>
      </dsp:nvSpPr>
      <dsp:spPr>
        <a:xfrm rot="1458070">
          <a:off x="3124586" y="3116752"/>
          <a:ext cx="749927" cy="23180"/>
        </a:xfrm>
        <a:custGeom>
          <a:avLst/>
          <a:gdLst/>
          <a:ahLst/>
          <a:cxnLst/>
          <a:rect l="0" t="0" r="0" b="0"/>
          <a:pathLst>
            <a:path>
              <a:moveTo>
                <a:pt x="0" y="11590"/>
              </a:moveTo>
              <a:lnTo>
                <a:pt x="749927" y="11590"/>
              </a:lnTo>
            </a:path>
          </a:pathLst>
        </a:custGeom>
        <a:noFill/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458070">
        <a:off x="3480802" y="3109594"/>
        <a:ext cx="37496" cy="37496"/>
      </dsp:txXfrm>
    </dsp:sp>
    <dsp:sp modelId="{64A6A419-F01B-4324-A736-E83F3743A7DF}">
      <dsp:nvSpPr>
        <dsp:cNvPr id="0" name=""/>
        <dsp:cNvSpPr/>
      </dsp:nvSpPr>
      <dsp:spPr>
        <a:xfrm>
          <a:off x="3841291" y="2858421"/>
          <a:ext cx="4747559" cy="848463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Обеспечение жильем молодых семей Партизанского муниципального района   в сумме 1 500,0 тыс.рублей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41291" y="2858421"/>
        <a:ext cx="4747559" cy="848463"/>
      </dsp:txXfrm>
    </dsp:sp>
    <dsp:sp modelId="{3A71D4C4-CEA7-4347-B146-801ACB5E6341}">
      <dsp:nvSpPr>
        <dsp:cNvPr id="0" name=""/>
        <dsp:cNvSpPr/>
      </dsp:nvSpPr>
      <dsp:spPr>
        <a:xfrm rot="3718794">
          <a:off x="2772105" y="3604619"/>
          <a:ext cx="1454890" cy="23180"/>
        </a:xfrm>
        <a:custGeom>
          <a:avLst/>
          <a:gdLst/>
          <a:ahLst/>
          <a:cxnLst/>
          <a:rect l="0" t="0" r="0" b="0"/>
          <a:pathLst>
            <a:path>
              <a:moveTo>
                <a:pt x="0" y="11590"/>
              </a:moveTo>
              <a:lnTo>
                <a:pt x="1454890" y="11590"/>
              </a:lnTo>
            </a:path>
          </a:pathLst>
        </a:custGeom>
        <a:noFill/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3718794">
        <a:off x="3463178" y="3579837"/>
        <a:ext cx="72744" cy="72744"/>
      </dsp:txXfrm>
    </dsp:sp>
    <dsp:sp modelId="{99414B97-23BA-4C0A-9356-F24084A2C28A}">
      <dsp:nvSpPr>
        <dsp:cNvPr id="0" name=""/>
        <dsp:cNvSpPr/>
      </dsp:nvSpPr>
      <dsp:spPr>
        <a:xfrm>
          <a:off x="3841291" y="3834154"/>
          <a:ext cx="4772011" cy="848463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Субсидии общественной-политической газете Партизанского района «Золотая Долина» в сумме 2 330,3 тыс.рублей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41291" y="3834154"/>
        <a:ext cx="4772011" cy="848463"/>
      </dsp:txXfrm>
    </dsp:sp>
    <dsp:sp modelId="{42E93AD8-5E0B-478F-AC48-561AFD3FB86C}">
      <dsp:nvSpPr>
        <dsp:cNvPr id="0" name=""/>
        <dsp:cNvSpPr/>
      </dsp:nvSpPr>
      <dsp:spPr>
        <a:xfrm rot="4435549">
          <a:off x="2265304" y="4148435"/>
          <a:ext cx="2468493" cy="23180"/>
        </a:xfrm>
        <a:custGeom>
          <a:avLst/>
          <a:gdLst/>
          <a:ahLst/>
          <a:cxnLst/>
          <a:rect l="0" t="0" r="0" b="0"/>
          <a:pathLst>
            <a:path>
              <a:moveTo>
                <a:pt x="0" y="11590"/>
              </a:moveTo>
              <a:lnTo>
                <a:pt x="2468493" y="11590"/>
              </a:lnTo>
            </a:path>
          </a:pathLst>
        </a:custGeom>
        <a:noFill/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 rot="4435549">
        <a:off x="3437838" y="4098313"/>
        <a:ext cx="123424" cy="123424"/>
      </dsp:txXfrm>
    </dsp:sp>
    <dsp:sp modelId="{5163E4A5-2E4D-4A53-9F91-77E7D2830750}">
      <dsp:nvSpPr>
        <dsp:cNvPr id="0" name=""/>
        <dsp:cNvSpPr/>
      </dsp:nvSpPr>
      <dsp:spPr>
        <a:xfrm>
          <a:off x="3841291" y="4809886"/>
          <a:ext cx="4758640" cy="1072262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>
              <a:latin typeface="Times New Roman" pitchFamily="18" charset="0"/>
              <a:cs typeface="Times New Roman" pitchFamily="18" charset="0"/>
            </a:rPr>
            <a:t>Улучшение жилищных условий граждан, проживающих в сельской местности Партизанского муниципального района, в том числе молодых семей и молодых специалистов                в сумме 1101,8 тыс.рублей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41291" y="4809886"/>
        <a:ext cx="4758640" cy="107226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B98515-1D67-4048-ACAF-36E2DA1600C8}">
      <dsp:nvSpPr>
        <dsp:cNvPr id="0" name=""/>
        <dsp:cNvSpPr/>
      </dsp:nvSpPr>
      <dsp:spPr>
        <a:xfrm>
          <a:off x="0" y="649490"/>
          <a:ext cx="2536039" cy="15216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Муниципальная программа  "Развитие муниципальной службы в администрации Партизанского муниципального района на 2022-2026 годы»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480 тыс.руб.</a:t>
          </a:r>
        </a:p>
      </dsp:txBody>
      <dsp:txXfrm>
        <a:off x="0" y="649490"/>
        <a:ext cx="2536039" cy="1521624"/>
      </dsp:txXfrm>
    </dsp:sp>
    <dsp:sp modelId="{787C0336-BCA0-4E38-AB23-3F92D9F62272}">
      <dsp:nvSpPr>
        <dsp:cNvPr id="0" name=""/>
        <dsp:cNvSpPr/>
      </dsp:nvSpPr>
      <dsp:spPr>
        <a:xfrm>
          <a:off x="5579287" y="2388098"/>
          <a:ext cx="2536039" cy="1521624"/>
        </a:xfrm>
        <a:prstGeom prst="rect">
          <a:avLst/>
        </a:prstGeom>
        <a:solidFill>
          <a:schemeClr val="accent3">
            <a:hueOff val="2460001"/>
            <a:satOff val="0"/>
            <a:lumOff val="-247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Муниципальная программа "Информационное общество Партизанского муниципального района на 2021-2023 годы"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2330,3 тыс.руб.</a:t>
          </a:r>
        </a:p>
      </dsp:txBody>
      <dsp:txXfrm>
        <a:off x="5579287" y="2388098"/>
        <a:ext cx="2536039" cy="1521624"/>
      </dsp:txXfrm>
    </dsp:sp>
    <dsp:sp modelId="{D677B149-AED9-4E65-8DC8-E297D2D653A7}">
      <dsp:nvSpPr>
        <dsp:cNvPr id="0" name=""/>
        <dsp:cNvSpPr/>
      </dsp:nvSpPr>
      <dsp:spPr>
        <a:xfrm>
          <a:off x="5579287" y="649490"/>
          <a:ext cx="2536039" cy="1521624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Муниципальная программа "Развитие культуры Партизанского муниципального района на 2021-2027 годы"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74 234,9 тыс.руб.</a:t>
          </a:r>
        </a:p>
      </dsp:txBody>
      <dsp:txXfrm>
        <a:off x="5579287" y="649490"/>
        <a:ext cx="2536039" cy="1521624"/>
      </dsp:txXfrm>
    </dsp:sp>
    <dsp:sp modelId="{F9AE9BBE-F509-4AEA-85E2-A3FDABB271DC}">
      <dsp:nvSpPr>
        <dsp:cNvPr id="0" name=""/>
        <dsp:cNvSpPr/>
      </dsp:nvSpPr>
      <dsp:spPr>
        <a:xfrm>
          <a:off x="2776380" y="659909"/>
          <a:ext cx="2536039" cy="1521624"/>
        </a:xfrm>
        <a:prstGeom prst="rect">
          <a:avLst/>
        </a:prstGeom>
        <a:solidFill>
          <a:schemeClr val="accent3">
            <a:hueOff val="7380003"/>
            <a:satOff val="0"/>
            <a:lumOff val="-741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Муниципальная программа "Развитие образования Партизанского муниципального района" на 2022-2027 годы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734 993,2 тыс.руб.</a:t>
          </a:r>
        </a:p>
      </dsp:txBody>
      <dsp:txXfrm>
        <a:off x="2776380" y="659909"/>
        <a:ext cx="2536039" cy="1521624"/>
      </dsp:txXfrm>
    </dsp:sp>
    <dsp:sp modelId="{06E69EC2-69B6-4527-ABCE-352AB99ECA48}">
      <dsp:nvSpPr>
        <dsp:cNvPr id="0" name=""/>
        <dsp:cNvSpPr/>
      </dsp:nvSpPr>
      <dsp:spPr>
        <a:xfrm>
          <a:off x="40094" y="2388093"/>
          <a:ext cx="2536039" cy="1521624"/>
        </a:xfrm>
        <a:prstGeom prst="rect">
          <a:avLst/>
        </a:prstGeom>
        <a:solidFill>
          <a:schemeClr val="accent3">
            <a:hueOff val="9840004"/>
            <a:satOff val="0"/>
            <a:lumOff val="-988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Муниципальная программа "Защита населения и территории от чрезвычайных ситуаций, обеспечение пожарной безопасности Партизанского муниципального района"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на 2021-2023 годы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baseline="0" dirty="0" smtClean="0"/>
            <a:t>1000 тыс.руб.</a:t>
          </a:r>
        </a:p>
      </dsp:txBody>
      <dsp:txXfrm>
        <a:off x="40094" y="2388093"/>
        <a:ext cx="2536039" cy="1521624"/>
      </dsp:txXfrm>
    </dsp:sp>
    <dsp:sp modelId="{1BA3C46E-53AC-4307-901D-EBD71BC1A8AD}">
      <dsp:nvSpPr>
        <dsp:cNvPr id="0" name=""/>
        <dsp:cNvSpPr/>
      </dsp:nvSpPr>
      <dsp:spPr>
        <a:xfrm>
          <a:off x="2848404" y="2388093"/>
          <a:ext cx="2536039" cy="1521624"/>
        </a:xfrm>
        <a:prstGeom prst="rect">
          <a:avLst/>
        </a:prstGeom>
        <a:solidFill>
          <a:schemeClr val="accent3">
            <a:hueOff val="12300005"/>
            <a:satOff val="0"/>
            <a:lumOff val="-123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Муниципальная программа "Социальная поддержка населения Партизанского муниципального района" на 2021-2025 годы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4642,4 тыс.руб.</a:t>
          </a:r>
          <a:endParaRPr lang="ru-RU" sz="1100" kern="1200" baseline="0" dirty="0"/>
        </a:p>
      </dsp:txBody>
      <dsp:txXfrm>
        <a:off x="2848404" y="2388093"/>
        <a:ext cx="2536039" cy="152162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7C281E-53F6-4D17-80F3-B6E505FCF8BB}">
      <dsp:nvSpPr>
        <dsp:cNvPr id="0" name=""/>
        <dsp:cNvSpPr/>
      </dsp:nvSpPr>
      <dsp:spPr>
        <a:xfrm>
          <a:off x="0" y="228302"/>
          <a:ext cx="2603003" cy="15618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Муниципальная программа "Развитие транспортного комплекса Партизанского муниципального района"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на 2021-2025 годы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32616 тыс.руб.</a:t>
          </a:r>
          <a:endParaRPr lang="ru-RU" sz="1200" kern="1200" baseline="0" dirty="0"/>
        </a:p>
      </dsp:txBody>
      <dsp:txXfrm>
        <a:off x="0" y="228302"/>
        <a:ext cx="2603003" cy="1561802"/>
      </dsp:txXfrm>
    </dsp:sp>
    <dsp:sp modelId="{4A0ADD89-B593-4A29-AED2-A063F8B781B6}">
      <dsp:nvSpPr>
        <dsp:cNvPr id="0" name=""/>
        <dsp:cNvSpPr/>
      </dsp:nvSpPr>
      <dsp:spPr>
        <a:xfrm>
          <a:off x="2863304" y="228302"/>
          <a:ext cx="2603003" cy="1561802"/>
        </a:xfrm>
        <a:prstGeom prst="rect">
          <a:avLst/>
        </a:prstGeom>
        <a:solidFill>
          <a:schemeClr val="accent3">
            <a:hueOff val="1537501"/>
            <a:satOff val="0"/>
            <a:lumOff val="-154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Муниципальная программа "Экономическое развитие Партизанского муниципального района на 2021-2023 годы"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31801,5 тыс.руб.</a:t>
          </a:r>
          <a:endParaRPr lang="ru-RU" sz="1200" kern="1200" dirty="0"/>
        </a:p>
      </dsp:txBody>
      <dsp:txXfrm>
        <a:off x="2863304" y="228302"/>
        <a:ext cx="2603003" cy="1561802"/>
      </dsp:txXfrm>
    </dsp:sp>
    <dsp:sp modelId="{275DF7D3-F3E3-4380-ABD1-700C8D8AF260}">
      <dsp:nvSpPr>
        <dsp:cNvPr id="0" name=""/>
        <dsp:cNvSpPr/>
      </dsp:nvSpPr>
      <dsp:spPr>
        <a:xfrm>
          <a:off x="5726608" y="228302"/>
          <a:ext cx="2603003" cy="1561802"/>
        </a:xfrm>
        <a:prstGeom prst="rect">
          <a:avLst/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Муниципальная программа "Улучшение условий труда в муниципальных учреждениях Партизанского муниципального района на 2021-2026 годы"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268,9 тыс.руб.</a:t>
          </a:r>
          <a:endParaRPr lang="ru-RU" sz="1200" kern="1200" baseline="0" dirty="0"/>
        </a:p>
      </dsp:txBody>
      <dsp:txXfrm>
        <a:off x="5726608" y="228302"/>
        <a:ext cx="2603003" cy="1561802"/>
      </dsp:txXfrm>
    </dsp:sp>
    <dsp:sp modelId="{3159DB14-7BA5-4107-9285-8AF88AB25965}">
      <dsp:nvSpPr>
        <dsp:cNvPr id="0" name=""/>
        <dsp:cNvSpPr/>
      </dsp:nvSpPr>
      <dsp:spPr>
        <a:xfrm>
          <a:off x="0" y="2050404"/>
          <a:ext cx="2603003" cy="1561802"/>
        </a:xfrm>
        <a:prstGeom prst="rect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Муниципальная программа "Реализация Стратегии государственной молодежной политики на территории Партизанского муниципального района" на 2021-2025 годы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370 тыс.руб.</a:t>
          </a:r>
          <a:endParaRPr lang="ru-RU" sz="1200" kern="1200" dirty="0"/>
        </a:p>
      </dsp:txBody>
      <dsp:txXfrm>
        <a:off x="0" y="2050404"/>
        <a:ext cx="2603003" cy="1561802"/>
      </dsp:txXfrm>
    </dsp:sp>
    <dsp:sp modelId="{674D9D2B-6EB9-4644-BD67-30712A6CFACA}">
      <dsp:nvSpPr>
        <dsp:cNvPr id="0" name=""/>
        <dsp:cNvSpPr/>
      </dsp:nvSpPr>
      <dsp:spPr>
        <a:xfrm>
          <a:off x="2863304" y="2050404"/>
          <a:ext cx="2603003" cy="1561802"/>
        </a:xfrm>
        <a:prstGeom prst="rect">
          <a:avLst/>
        </a:prstGeom>
        <a:solidFill>
          <a:schemeClr val="accent3">
            <a:hueOff val="6150002"/>
            <a:satOff val="0"/>
            <a:lumOff val="-6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smtClean="0"/>
            <a:t>Муниципальная программа "Доступная среда"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smtClean="0"/>
            <a:t>на 2022-2024 годы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smtClean="0"/>
            <a:t>811,3 тыс.руб.</a:t>
          </a:r>
          <a:endParaRPr lang="ru-RU" sz="1400" kern="1200" baseline="0" dirty="0"/>
        </a:p>
      </dsp:txBody>
      <dsp:txXfrm>
        <a:off x="2863304" y="2050404"/>
        <a:ext cx="2603003" cy="1561802"/>
      </dsp:txXfrm>
    </dsp:sp>
    <dsp:sp modelId="{09E0D36D-1278-42A3-9FB9-3E5B0613BC91}">
      <dsp:nvSpPr>
        <dsp:cNvPr id="0" name=""/>
        <dsp:cNvSpPr/>
      </dsp:nvSpPr>
      <dsp:spPr>
        <a:xfrm>
          <a:off x="5720803" y="2032975"/>
          <a:ext cx="2603003" cy="1561802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Муниципальная программа "Развитие физической культуры и спорта на территории Партизанского муниципального района" на 2021-2024 годы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1999 тыс.руб.</a:t>
          </a:r>
          <a:endParaRPr lang="ru-RU" sz="1300" kern="1200" dirty="0"/>
        </a:p>
      </dsp:txBody>
      <dsp:txXfrm>
        <a:off x="5720803" y="2032975"/>
        <a:ext cx="2603003" cy="1561802"/>
      </dsp:txXfrm>
    </dsp:sp>
    <dsp:sp modelId="{08D06CC5-A088-4F7F-813B-F88017EB770B}">
      <dsp:nvSpPr>
        <dsp:cNvPr id="0" name=""/>
        <dsp:cNvSpPr/>
      </dsp:nvSpPr>
      <dsp:spPr>
        <a:xfrm>
          <a:off x="0" y="3872507"/>
          <a:ext cx="2603003" cy="1561802"/>
        </a:xfrm>
        <a:prstGeom prst="rect">
          <a:avLst/>
        </a:prstGeom>
        <a:solidFill>
          <a:schemeClr val="accent3">
            <a:hueOff val="9225004"/>
            <a:satOff val="0"/>
            <a:lumOff val="-92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Муниципальная программа «Строительство </a:t>
          </a:r>
          <a:r>
            <a:rPr lang="ru-RU" sz="1200" kern="1200" dirty="0" err="1" smtClean="0"/>
            <a:t>Новолитовской</a:t>
          </a:r>
          <a:r>
            <a:rPr lang="ru-RU" sz="1200" kern="1200" dirty="0" smtClean="0"/>
            <a:t>  общеобразовательной школы на 220 учащихся с блоком 4-х дошкольных групп, Партизанский район, Приморский край»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 2012-2022 годы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10 000 тыс.руб. </a:t>
          </a:r>
          <a:endParaRPr lang="ru-RU" sz="1200" kern="1200" dirty="0"/>
        </a:p>
      </dsp:txBody>
      <dsp:txXfrm>
        <a:off x="0" y="3872507"/>
        <a:ext cx="2603003" cy="1561802"/>
      </dsp:txXfrm>
    </dsp:sp>
    <dsp:sp modelId="{ED7D9C99-1244-4589-BA00-4D6583193802}">
      <dsp:nvSpPr>
        <dsp:cNvPr id="0" name=""/>
        <dsp:cNvSpPr/>
      </dsp:nvSpPr>
      <dsp:spPr>
        <a:xfrm>
          <a:off x="2863304" y="3872507"/>
          <a:ext cx="2603003" cy="1561802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baseline="0" dirty="0" smtClean="0">
              <a:latin typeface="+mn-lt"/>
              <a:cs typeface="Times New Roman" pitchFamily="18" charset="0"/>
            </a:rPr>
            <a:t>Муниципальная программа "Противодействие коррупции в Партизанском муниципальном районе на 2021-2023 годы»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baseline="0" dirty="0" smtClean="0">
              <a:latin typeface="+mn-lt"/>
            </a:rPr>
            <a:t>105 тыс.руб.</a:t>
          </a:r>
          <a:endParaRPr lang="ru-RU" sz="1300" kern="1200" baseline="0" dirty="0">
            <a:latin typeface="+mn-lt"/>
          </a:endParaRPr>
        </a:p>
      </dsp:txBody>
      <dsp:txXfrm>
        <a:off x="2863304" y="3872507"/>
        <a:ext cx="2603003" cy="1561802"/>
      </dsp:txXfrm>
    </dsp:sp>
    <dsp:sp modelId="{DE36F283-9CBA-483F-9C82-3B9034AD6CB2}">
      <dsp:nvSpPr>
        <dsp:cNvPr id="0" name=""/>
        <dsp:cNvSpPr/>
      </dsp:nvSpPr>
      <dsp:spPr>
        <a:xfrm>
          <a:off x="5726608" y="3872507"/>
          <a:ext cx="2603003" cy="1561802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smtClean="0">
              <a:latin typeface="+mn-lt"/>
              <a:cs typeface="Times New Roman" pitchFamily="18" charset="0"/>
            </a:rPr>
            <a:t>Муниципальная программа «Укрепление общественного здоровья населения Партизанского муниципального района» на 2021-2024 годы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smtClean="0">
              <a:latin typeface="+mn-lt"/>
            </a:rPr>
            <a:t>13 тыс.руб.</a:t>
          </a:r>
          <a:endParaRPr lang="ru-RU" sz="1400" kern="1200" baseline="0" dirty="0">
            <a:latin typeface="+mn-lt"/>
          </a:endParaRPr>
        </a:p>
      </dsp:txBody>
      <dsp:txXfrm>
        <a:off x="5726608" y="3872507"/>
        <a:ext cx="2603003" cy="156180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1649C8-DD85-4F0C-B14D-5324525B2337}">
      <dsp:nvSpPr>
        <dsp:cNvPr id="0" name=""/>
        <dsp:cNvSpPr/>
      </dsp:nvSpPr>
      <dsp:spPr>
        <a:xfrm>
          <a:off x="268495" y="69789"/>
          <a:ext cx="1930094" cy="14172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solidFill>
                <a:schemeClr val="bg2">
                  <a:lumMod val="60000"/>
                  <a:lumOff val="40000"/>
                </a:schemeClr>
              </a:solidFill>
            </a:rPr>
            <a:t>Муниципальная программа "Патриотическое воспитание граждан Партизанского муниципального района на 2021-2025 годы»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solidFill>
                <a:schemeClr val="bg2">
                  <a:lumMod val="60000"/>
                  <a:lumOff val="40000"/>
                </a:schemeClr>
              </a:solidFill>
            </a:rPr>
            <a:t>541 тыс.руб</a:t>
          </a:r>
          <a:r>
            <a:rPr lang="ru-RU" sz="1200" kern="1200" baseline="0" dirty="0" smtClean="0"/>
            <a:t>.</a:t>
          </a:r>
          <a:endParaRPr lang="ru-RU" sz="1200" kern="1200" baseline="0" dirty="0"/>
        </a:p>
      </dsp:txBody>
      <dsp:txXfrm>
        <a:off x="268495" y="69789"/>
        <a:ext cx="1930094" cy="1417276"/>
      </dsp:txXfrm>
    </dsp:sp>
    <dsp:sp modelId="{EBC55BC4-08EE-4D49-BD69-A32F68329437}">
      <dsp:nvSpPr>
        <dsp:cNvPr id="0" name=""/>
        <dsp:cNvSpPr/>
      </dsp:nvSpPr>
      <dsp:spPr>
        <a:xfrm>
          <a:off x="2976545" y="190926"/>
          <a:ext cx="1999381" cy="16853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Муниципальная программа "Развитие малого и среднего предпринимательства в Партизанском муниципальном районе" на 2022-2027 годы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330 тыс.руб</a:t>
          </a:r>
          <a:r>
            <a:rPr lang="ru-RU" sz="900" kern="1200" dirty="0" smtClean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2976545" y="190926"/>
        <a:ext cx="1999381" cy="1685355"/>
      </dsp:txXfrm>
    </dsp:sp>
    <dsp:sp modelId="{9CFC8ABC-C6AC-4225-B5F2-62D57CC6A340}">
      <dsp:nvSpPr>
        <dsp:cNvPr id="0" name=""/>
        <dsp:cNvSpPr/>
      </dsp:nvSpPr>
      <dsp:spPr>
        <a:xfrm>
          <a:off x="5733359" y="190926"/>
          <a:ext cx="2108813" cy="16890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baseline="0" dirty="0" smtClean="0"/>
            <a:t>Муниципальная программа "Проведение мероприятий по строительству, реконструкции, ремонту объектов коммунального назначения и электросетей, проектным работам в Партизанском муниципальном районе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baseline="0" dirty="0" smtClean="0"/>
            <a:t>на 2021-2023 годы"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baseline="0" dirty="0" smtClean="0"/>
            <a:t>13986,9 тыс.руб.</a:t>
          </a:r>
          <a:endParaRPr lang="ru-RU" sz="1050" kern="1200" baseline="0" dirty="0"/>
        </a:p>
      </dsp:txBody>
      <dsp:txXfrm>
        <a:off x="5733359" y="190926"/>
        <a:ext cx="2108813" cy="1689044"/>
      </dsp:txXfrm>
    </dsp:sp>
    <dsp:sp modelId="{30A94FAC-6FB0-465F-AE0B-2F75142ADA21}">
      <dsp:nvSpPr>
        <dsp:cNvPr id="0" name=""/>
        <dsp:cNvSpPr/>
      </dsp:nvSpPr>
      <dsp:spPr>
        <a:xfrm>
          <a:off x="268495" y="1581967"/>
          <a:ext cx="1930094" cy="14172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solidFill>
                <a:schemeClr val="bg2">
                  <a:lumMod val="60000"/>
                  <a:lumOff val="40000"/>
                </a:schemeClr>
              </a:solidFill>
            </a:rPr>
            <a:t>Муниципальная программа "Обеспечение жильем молодых семей Партизанского муниципального района" на 2021-2025 годы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solidFill>
                <a:schemeClr val="bg2">
                  <a:lumMod val="60000"/>
                  <a:lumOff val="40000"/>
                </a:schemeClr>
              </a:solidFill>
            </a:rPr>
            <a:t>6418,1 тыс.руб</a:t>
          </a:r>
          <a:r>
            <a:rPr lang="ru-RU" sz="900" kern="1200" baseline="0" dirty="0" smtClean="0">
              <a:solidFill>
                <a:schemeClr val="bg2">
                  <a:lumMod val="60000"/>
                  <a:lumOff val="40000"/>
                </a:schemeClr>
              </a:solidFill>
            </a:rPr>
            <a:t>.</a:t>
          </a:r>
          <a:endParaRPr lang="ru-RU" sz="900" kern="1200" baseline="0" dirty="0">
            <a:solidFill>
              <a:schemeClr val="bg2">
                <a:lumMod val="60000"/>
                <a:lumOff val="40000"/>
              </a:schemeClr>
            </a:solidFill>
          </a:endParaRPr>
        </a:p>
      </dsp:txBody>
      <dsp:txXfrm>
        <a:off x="268495" y="1581967"/>
        <a:ext cx="1930094" cy="1417264"/>
      </dsp:txXfrm>
    </dsp:sp>
    <dsp:sp modelId="{545F86AD-2DA0-4CBA-A543-029103EE1E00}">
      <dsp:nvSpPr>
        <dsp:cNvPr id="0" name=""/>
        <dsp:cNvSpPr/>
      </dsp:nvSpPr>
      <dsp:spPr>
        <a:xfrm>
          <a:off x="240236" y="3022108"/>
          <a:ext cx="1814336" cy="141728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Муниципальная программа "Устойчивое развитие сельских территорий Партизанского муниципального района на 2021-2025 годы"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1101,8 тыс.руб. </a:t>
          </a:r>
          <a:endParaRPr lang="ru-RU" sz="1200" kern="1200" baseline="0" dirty="0"/>
        </a:p>
      </dsp:txBody>
      <dsp:txXfrm>
        <a:off x="240236" y="3022108"/>
        <a:ext cx="1814336" cy="1417287"/>
      </dsp:txXfrm>
    </dsp:sp>
    <dsp:sp modelId="{20DD080F-0DDC-46F8-B1D6-C93DA66DFD0E}">
      <dsp:nvSpPr>
        <dsp:cNvPr id="0" name=""/>
        <dsp:cNvSpPr/>
      </dsp:nvSpPr>
      <dsp:spPr>
        <a:xfrm>
          <a:off x="5712855" y="1991123"/>
          <a:ext cx="2070606" cy="14592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2">
                  <a:lumMod val="60000"/>
                  <a:lumOff val="40000"/>
                </a:schemeClr>
              </a:solidFill>
            </a:rPr>
            <a:t>Муниципальная программа "Комплексная безопасность образовательных учреждений Партизанского муниципального района" на 2022-2025 годы "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2">
                  <a:lumMod val="60000"/>
                  <a:lumOff val="40000"/>
                </a:schemeClr>
              </a:solidFill>
            </a:rPr>
            <a:t>30 тыс.руб.</a:t>
          </a:r>
          <a:endParaRPr lang="ru-RU" sz="1200" kern="1200" dirty="0">
            <a:solidFill>
              <a:schemeClr val="bg2">
                <a:lumMod val="60000"/>
                <a:lumOff val="40000"/>
              </a:schemeClr>
            </a:solidFill>
          </a:endParaRPr>
        </a:p>
      </dsp:txBody>
      <dsp:txXfrm>
        <a:off x="5712855" y="1991123"/>
        <a:ext cx="2070606" cy="1459224"/>
      </dsp:txXfrm>
    </dsp:sp>
    <dsp:sp modelId="{D853EEE9-91CF-484D-9C59-0DEF4EACC8E8}">
      <dsp:nvSpPr>
        <dsp:cNvPr id="0" name=""/>
        <dsp:cNvSpPr/>
      </dsp:nvSpPr>
      <dsp:spPr>
        <a:xfrm>
          <a:off x="5741114" y="3647311"/>
          <a:ext cx="2064183" cy="19316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Муниципальная программа «Профилактика терроризма, экстремизма, наркомании и алкоголизма, предупреждение безнадзорности, беспризорности и правонарушений среди несовершеннолетних на территории Партизанского муниципального района» на 2022-2025 годы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80 тыс.руб.</a:t>
          </a:r>
          <a:endParaRPr lang="ru-RU" sz="1000" kern="1200" dirty="0"/>
        </a:p>
      </dsp:txBody>
      <dsp:txXfrm>
        <a:off x="5741114" y="3647311"/>
        <a:ext cx="2064183" cy="1931637"/>
      </dsp:txXfrm>
    </dsp:sp>
    <dsp:sp modelId="{BEFA372E-CC83-4D15-B8C8-1E5F217953E5}">
      <dsp:nvSpPr>
        <dsp:cNvPr id="0" name=""/>
        <dsp:cNvSpPr/>
      </dsp:nvSpPr>
      <dsp:spPr>
        <a:xfrm>
          <a:off x="2990684" y="2135141"/>
          <a:ext cx="1956943" cy="219298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Муниципальная программа "Проведение мероприятий по строительству, реконструкции, ремонту и содержанию объектов муниципального жилищного фонда, переселению граждан из аварийного жилищного фонда и обеспечению детей-сирот, детей, оставшихся без попечения родителей, лиц из числа детей-сирот и детей, оставшихся без попечения родителей, жилыми помещениями в Партизанском муниципальном районе" на 2020-2022 годы  25141,1 тыс.рублей</a:t>
          </a:r>
          <a:endParaRPr lang="ru-RU" sz="1000" kern="1200" dirty="0"/>
        </a:p>
      </dsp:txBody>
      <dsp:txXfrm>
        <a:off x="2990684" y="2135141"/>
        <a:ext cx="1956943" cy="2192983"/>
      </dsp:txXfrm>
    </dsp:sp>
    <dsp:sp modelId="{2BA40860-7F47-463C-A23F-1EE2B908B08E}">
      <dsp:nvSpPr>
        <dsp:cNvPr id="0" name=""/>
        <dsp:cNvSpPr/>
      </dsp:nvSpPr>
      <dsp:spPr>
        <a:xfrm>
          <a:off x="124477" y="4511397"/>
          <a:ext cx="2074111" cy="1175012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Муниципальная программа "Развитие архивного дела в Партизанском муниципальном районе" на 2021-2023 годы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30 тыс.руб. </a:t>
          </a:r>
          <a:endParaRPr lang="ru-RU" sz="1200" kern="1200" baseline="0" dirty="0"/>
        </a:p>
      </dsp:txBody>
      <dsp:txXfrm>
        <a:off x="124477" y="4511397"/>
        <a:ext cx="2074111" cy="1175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0.60762</cdr:x>
      <cdr:y>0.60986</cdr:y>
    </cdr:from>
    <cdr:to>
      <cdr:x>1</cdr:x>
      <cdr:y>0.92414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556077" y="4020037"/>
          <a:ext cx="3587922" cy="2071702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>
            <a:shade val="85000"/>
          </a:srgbClr>
        </a:solidFill>
        <a:ln xmlns:a="http://schemas.openxmlformats.org/drawingml/2006/main" w="88900" cap="sq">
          <a:solidFill>
            <a:srgbClr val="FFFFFF"/>
          </a:solidFill>
          <a:miter lim="800000"/>
        </a:ln>
        <a:effectLst xmlns:a="http://schemas.openxmlformats.org/drawingml/2006/main">
          <a:outerShdw blurRad="55000" dist="18000" dir="5400000" algn="tl" rotWithShape="0">
            <a:srgbClr val="000000">
              <a:alpha val="40000"/>
            </a:srgbClr>
          </a:outerShdw>
        </a:effectLst>
        <a:scene3d xmlns:a="http://schemas.openxmlformats.org/drawingml/2006/main">
          <a:camera prst="orthographicFront"/>
          <a:lightRig rig="twoPt" dir="t">
            <a:rot lat="0" lon="0" rev="7200000"/>
          </a:lightRig>
        </a:scene3d>
        <a:sp3d xmlns:a="http://schemas.openxmlformats.org/drawingml/2006/main">
          <a:bevelT w="25400" h="19050"/>
          <a:contourClr>
            <a:srgbClr val="FFFFFF"/>
          </a:contourClr>
        </a:sp3d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0.48818</cdr:x>
      <cdr:y>0.42202</cdr:y>
    </cdr:from>
    <cdr:to>
      <cdr:x>0.51182</cdr:x>
      <cdr:y>0.57798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15926" y="2498560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EA63F4C-FB45-4E03-A157-EF2F7697DA27}" type="datetimeFigureOut">
              <a:rPr lang="ru-RU"/>
              <a:pPr>
                <a:defRPr/>
              </a:pPr>
              <a:t>11.11.2021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8C5A2AA-79C9-496D-B0F9-8FE17A899B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C88762-26B7-41F7-825D-39ED5BA77A86}" type="slidenum">
              <a:rPr lang="ru-RU" smtClean="0">
                <a:latin typeface="Arial" pitchFamily="34" charset="0"/>
              </a:rPr>
              <a:pPr/>
              <a:t>9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B6EF9B-51E4-4DDF-AD2B-CE82FAB4764E}" type="slidenum">
              <a:rPr lang="ru-RU" smtClean="0">
                <a:latin typeface="Arial" pitchFamily="34" charset="0"/>
              </a:rPr>
              <a:pPr/>
              <a:t>10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AFB49B-084D-4AD6-8DFF-8900758AD895}" type="slidenum">
              <a:rPr lang="ru-RU" smtClean="0">
                <a:latin typeface="Arial" pitchFamily="34" charset="0"/>
              </a:rPr>
              <a:pPr/>
              <a:t>11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C5A2AA-79C9-496D-B0F9-8FE17A899BF2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8AE9DD-1BAE-4D63-AEC1-F8DADC1AC932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C5A2AA-79C9-496D-B0F9-8FE17A899BF2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65638-7DAB-4B39-AD7E-8C0F2B6C3A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F0A6E-1B41-43FC-87E9-06319EF8F8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CA30E-980C-4540-BC3D-B07B2D70A8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AEFDE-106C-4087-8E9A-9742465FB0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EF4A8C1-A1E3-40AA-8A3D-B48942959F51}" type="datetimeFigureOut">
              <a:rPr lang="de-DE"/>
              <a:pPr>
                <a:defRPr/>
              </a:pPr>
              <a:t>11.11.2021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0"/>
            <a:ext cx="4229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B2FC1-6806-4900-8199-9F322D3726F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1A42B-FA4E-4626-BC51-469E492B7A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A8339-2EB9-4AC2-8822-FE107D4BB8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BE90D-FF8A-4A58-B486-A961E89413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689D3-43EC-4A67-B03C-75D2F7ADA9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05B2D-06D4-4E31-8F85-6066FB390C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35D9B-80FE-47D2-955A-C341884694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53B31-D351-4E3B-9730-7A073D9A15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D5FF7-D8F7-4E92-B99E-BD24B79635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2FEC299-12C3-4F38-8FAF-937CDA1FF5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7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Layout" Target="../diagrams/layout1.xml"/><Relationship Id="rId7" Type="http://schemas.openxmlformats.org/officeDocument/2006/relationships/chart" Target="../charts/char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s://yandex.ru/images/search?source=wiz&amp;img_url=http://cs5820.vk.me/u133671954/141312974/s_485012c7.jpg&amp;uinfo=sw-1280-sh-1024-ww-1259-wh-823-pd-1-wp-5x4_1280x1024&amp;_=1448866407849&amp;p=18&amp;text=%D1%87%D0%B5%D0%BB%D0%BE%D0%B2%D0%B5%D1%87%D0%BA%D0%B8%20%D0%BA%D0%B0%D1%80%D1%82%D0%B8%D0%BD%D0%BA%D0%B8&amp;redircnt=1448864248.1&amp;noreask=1&amp;pos=562&amp;rpt=simage&amp;lr=63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chart" Target="../charts/char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7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mailto:Fin650@primorsky.ru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Бюджет для граждан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31912" y="3573017"/>
            <a:ext cx="6984503" cy="2040384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на основании проекта решения Думы Партизанского муниципального района «О бюджете Партизанского муниципального района на 2022 год</a:t>
            </a:r>
            <a:r>
              <a:rPr lang="ru-RU" sz="2800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и плановый период 2023 и 2024 годов»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14612" y="214290"/>
            <a:ext cx="3357586" cy="64633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850" y="1098550"/>
            <a:ext cx="8572500" cy="8302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 (статья 6 Бюджетного кодекса Российской Федерации)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64388" y="2711450"/>
            <a:ext cx="1428750" cy="40005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67175" y="2711450"/>
            <a:ext cx="1500188" cy="40005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123728" y="3719312"/>
            <a:ext cx="1214446" cy="178595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поддержку мер по обеспечению сбаланси –рованности бюджетов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2844" y="3714752"/>
            <a:ext cx="1643074" cy="1214446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выравнивание  бюджетной  обеспеченности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4213" y="2711450"/>
            <a:ext cx="1428750" cy="40005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725574" y="3719312"/>
            <a:ext cx="2214578" cy="121444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Предоставляются на финансирование "переданных" другим публично-правовым образованиям полномочий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732240" y="3719312"/>
            <a:ext cx="2143140" cy="121444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Предоставляются на условиях долевого софинансирования расходов других бюджетов</a:t>
            </a:r>
          </a:p>
        </p:txBody>
      </p:sp>
      <p:cxnSp>
        <p:nvCxnSpPr>
          <p:cNvPr id="42" name="Прямая со стрелкой 41"/>
          <p:cNvCxnSpPr>
            <a:stCxn id="27" idx="2"/>
            <a:endCxn id="0" idx="0"/>
          </p:cNvCxnSpPr>
          <p:nvPr/>
        </p:nvCxnSpPr>
        <p:spPr>
          <a:xfrm>
            <a:off x="1398588" y="3111500"/>
            <a:ext cx="1331912" cy="608013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27" idx="2"/>
          </p:cNvCxnSpPr>
          <p:nvPr/>
        </p:nvCxnSpPr>
        <p:spPr>
          <a:xfrm flipH="1">
            <a:off x="928688" y="3111500"/>
            <a:ext cx="469900" cy="608013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4431507" y="3428206"/>
            <a:ext cx="571500" cy="1587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7621588" y="3406775"/>
            <a:ext cx="528638" cy="1587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9"/>
          <p:cNvGrpSpPr>
            <a:grpSpLocks/>
          </p:cNvGrpSpPr>
          <p:nvPr/>
        </p:nvGrpSpPr>
        <p:grpSpPr bwMode="auto">
          <a:xfrm>
            <a:off x="1403648" y="1991120"/>
            <a:ext cx="6480720" cy="648072"/>
            <a:chOff x="1140594" y="3214686"/>
            <a:chExt cx="2431274" cy="1143802"/>
          </a:xfrm>
          <a:effectLst>
            <a:glow rad="139700">
              <a:schemeClr val="bg1">
                <a:alpha val="40000"/>
              </a:schemeClr>
            </a:glow>
          </a:effectLst>
        </p:grpSpPr>
        <p:cxnSp>
          <p:nvCxnSpPr>
            <p:cNvPr id="38" name="Прямая соединительная линия 37"/>
            <p:cNvCxnSpPr/>
            <p:nvPr/>
          </p:nvCxnSpPr>
          <p:spPr>
            <a:xfrm>
              <a:off x="1142181" y="3857414"/>
              <a:ext cx="2428100" cy="2114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5400000" flipH="1" flipV="1">
              <a:off x="2034340" y="3538165"/>
              <a:ext cx="646957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 flipH="1" flipV="1">
              <a:off x="890850" y="4107158"/>
              <a:ext cx="501074" cy="1587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5400000" flipH="1" flipV="1">
              <a:off x="2106487" y="4107158"/>
              <a:ext cx="501074" cy="1587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rot="5400000" flipH="1" flipV="1">
              <a:off x="3320538" y="4107158"/>
              <a:ext cx="501074" cy="1586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Номер слайда 3"/>
          <p:cNvSpPr txBox="1">
            <a:spLocks noGrp="1"/>
          </p:cNvSpPr>
          <p:nvPr/>
        </p:nvSpPr>
        <p:spPr>
          <a:xfrm>
            <a:off x="8643938" y="6446838"/>
            <a:ext cx="461962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1F7CC0C-BBD0-46B9-B4F9-B07C0B29BDC5}" type="slidenum">
              <a:rPr lang="ru-RU" sz="14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Горизонтальный свиток 21"/>
          <p:cNvSpPr/>
          <p:nvPr/>
        </p:nvSpPr>
        <p:spPr>
          <a:xfrm rot="21008920">
            <a:off x="263525" y="215900"/>
            <a:ext cx="1714500" cy="714375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8794" y="357166"/>
            <a:ext cx="6143668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по основным функциям государства</a:t>
            </a:r>
          </a:p>
        </p:txBody>
      </p:sp>
      <p:pic>
        <p:nvPicPr>
          <p:cNvPr id="3072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1714500"/>
            <a:ext cx="571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2571750"/>
            <a:ext cx="5000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3071813"/>
            <a:ext cx="50006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" y="3500438"/>
            <a:ext cx="500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" y="3929063"/>
            <a:ext cx="500063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" y="4286250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" y="4714875"/>
            <a:ext cx="5000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500" y="5143500"/>
            <a:ext cx="5000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500" y="5572125"/>
            <a:ext cx="5000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72063" y="1714500"/>
            <a:ext cx="5000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2063" y="2357438"/>
            <a:ext cx="5000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72063" y="2857500"/>
            <a:ext cx="533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7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72063" y="3500438"/>
            <a:ext cx="5715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1214438" y="1071563"/>
            <a:ext cx="7215187" cy="3698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071563" y="1785938"/>
            <a:ext cx="2500312" cy="2762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071563" y="2143125"/>
            <a:ext cx="2500312" cy="276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Первичный воинский учет</a:t>
            </a:r>
            <a:endParaRPr lang="ru-RU" sz="14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71563" y="2500313"/>
            <a:ext cx="2500312" cy="6159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1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Пожарная безопасность, гражданская оборона, предупреждение </a:t>
            </a:r>
            <a:r>
              <a:rPr lang="ru-RU" sz="1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чрезвычайных ситуаций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71563" y="3143250"/>
            <a:ext cx="2500312" cy="276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sp>
        <p:nvSpPr>
          <p:cNvPr id="30743" name="TextBox 64"/>
          <p:cNvSpPr txBox="1">
            <a:spLocks noChangeArrowheads="1"/>
          </p:cNvSpPr>
          <p:nvPr/>
        </p:nvSpPr>
        <p:spPr bwMode="auto">
          <a:xfrm>
            <a:off x="1071563" y="3500438"/>
            <a:ext cx="2500312" cy="276225"/>
          </a:xfrm>
          <a:prstGeom prst="rect">
            <a:avLst/>
          </a:prstGeom>
          <a:solidFill>
            <a:srgbClr val="FADAF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30744" name="TextBox 65"/>
          <p:cNvSpPr txBox="1">
            <a:spLocks noChangeArrowheads="1"/>
          </p:cNvSpPr>
          <p:nvPr/>
        </p:nvSpPr>
        <p:spPr bwMode="auto">
          <a:xfrm>
            <a:off x="1071563" y="3929063"/>
            <a:ext cx="2500312" cy="27622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Охрана окружающей среды</a:t>
            </a:r>
          </a:p>
        </p:txBody>
      </p:sp>
      <p:sp>
        <p:nvSpPr>
          <p:cNvPr id="30745" name="TextBox 68"/>
          <p:cNvSpPr txBox="1">
            <a:spLocks noChangeArrowheads="1"/>
          </p:cNvSpPr>
          <p:nvPr/>
        </p:nvSpPr>
        <p:spPr bwMode="auto">
          <a:xfrm>
            <a:off x="1071563" y="4286250"/>
            <a:ext cx="2500312" cy="276225"/>
          </a:xfrm>
          <a:prstGeom prst="rect">
            <a:avLst/>
          </a:prstGeom>
          <a:solidFill>
            <a:srgbClr val="50BCB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sp>
        <p:nvSpPr>
          <p:cNvPr id="30746" name="TextBox 69"/>
          <p:cNvSpPr txBox="1">
            <a:spLocks noChangeArrowheads="1"/>
          </p:cNvSpPr>
          <p:nvPr/>
        </p:nvSpPr>
        <p:spPr bwMode="auto">
          <a:xfrm>
            <a:off x="1071563" y="4714875"/>
            <a:ext cx="2500312" cy="276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1071563" y="5214938"/>
            <a:ext cx="2500312" cy="2762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Здравоохранение</a:t>
            </a:r>
          </a:p>
        </p:txBody>
      </p:sp>
      <p:sp>
        <p:nvSpPr>
          <p:cNvPr id="30748" name="Прямоугольник 72"/>
          <p:cNvSpPr>
            <a:spLocks noChangeArrowheads="1"/>
          </p:cNvSpPr>
          <p:nvPr/>
        </p:nvSpPr>
        <p:spPr bwMode="auto">
          <a:xfrm>
            <a:off x="1071563" y="5643563"/>
            <a:ext cx="2500312" cy="276225"/>
          </a:xfrm>
          <a:prstGeom prst="rect">
            <a:avLst/>
          </a:prstGeom>
          <a:solidFill>
            <a:srgbClr val="A65A6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5572125" y="1785938"/>
            <a:ext cx="3143250" cy="276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30750" name="Прямоугольник 74"/>
          <p:cNvSpPr>
            <a:spLocks noChangeArrowheads="1"/>
          </p:cNvSpPr>
          <p:nvPr/>
        </p:nvSpPr>
        <p:spPr bwMode="auto">
          <a:xfrm>
            <a:off x="5572125" y="2357438"/>
            <a:ext cx="3143250" cy="2857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30751" name="Прямоугольник 76"/>
          <p:cNvSpPr>
            <a:spLocks noChangeArrowheads="1"/>
          </p:cNvSpPr>
          <p:nvPr/>
        </p:nvSpPr>
        <p:spPr bwMode="auto">
          <a:xfrm>
            <a:off x="5572125" y="2857500"/>
            <a:ext cx="3071813" cy="461963"/>
          </a:xfrm>
          <a:prstGeom prst="rect">
            <a:avLst/>
          </a:prstGeom>
          <a:solidFill>
            <a:srgbClr val="D49E6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Обслуживание государственного и </a:t>
            </a:r>
          </a:p>
          <a:p>
            <a:r>
              <a:rPr lang="ru-RU" sz="1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долга</a:t>
            </a:r>
          </a:p>
        </p:txBody>
      </p:sp>
      <p:sp>
        <p:nvSpPr>
          <p:cNvPr id="30752" name="Прямоугольник 77"/>
          <p:cNvSpPr>
            <a:spLocks noChangeArrowheads="1"/>
          </p:cNvSpPr>
          <p:nvPr/>
        </p:nvSpPr>
        <p:spPr bwMode="auto">
          <a:xfrm>
            <a:off x="5572125" y="3500438"/>
            <a:ext cx="3143250" cy="64611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</a:p>
        </p:txBody>
      </p:sp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4286256"/>
            <a:ext cx="2000264" cy="171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30754" name="Picture 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1500" y="2143125"/>
            <a:ext cx="5000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Номер слайда 3"/>
          <p:cNvSpPr txBox="1">
            <a:spLocks noGrp="1"/>
          </p:cNvSpPr>
          <p:nvPr/>
        </p:nvSpPr>
        <p:spPr>
          <a:xfrm>
            <a:off x="8643938" y="6446838"/>
            <a:ext cx="461962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465BFC6-9A92-45AD-A4F2-516F975F57AE}" type="slidenum">
              <a:rPr lang="ru-RU" sz="14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Горизонтальный свиток 33"/>
          <p:cNvSpPr/>
          <p:nvPr/>
        </p:nvSpPr>
        <p:spPr>
          <a:xfrm rot="21008920">
            <a:off x="120650" y="285750"/>
            <a:ext cx="1714500" cy="714375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214290"/>
            <a:ext cx="7793037" cy="146208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Основные характеристики бюджета Партизанского муниципального района </a:t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на 2022 год и плановый период 2023 и 2024 годов </a:t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                                                                    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(руб.)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graphicFrame>
        <p:nvGraphicFramePr>
          <p:cNvPr id="33942" name="Group 150"/>
          <p:cNvGraphicFramePr>
            <a:graphicFrameLocks noGrp="1"/>
          </p:cNvGraphicFramePr>
          <p:nvPr>
            <p:ph type="tbl" idx="1"/>
          </p:nvPr>
        </p:nvGraphicFramePr>
        <p:xfrm>
          <a:off x="827584" y="2060848"/>
          <a:ext cx="7848872" cy="4107805"/>
        </p:xfrm>
        <a:graphic>
          <a:graphicData uri="http://schemas.openxmlformats.org/drawingml/2006/table">
            <a:tbl>
              <a:tblPr/>
              <a:tblGrid>
                <a:gridCol w="2520280"/>
                <a:gridCol w="1728192"/>
                <a:gridCol w="1800200"/>
                <a:gridCol w="1800200"/>
              </a:tblGrid>
              <a:tr h="461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2022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2024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60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I.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Доходы,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из них: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1 070 786 972,73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1 087 436 661,76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1 104 793 715,80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0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464 690 718,00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459 277 039,00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443 348 287,00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606 096 254,73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628 159 622,76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661 445 428,80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51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II.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Расходы, 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1 080 786 972,73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1 087 436 661,76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1 104 793 715,80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0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III.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Дефицит (-),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профицит (+)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-10 000 000,00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35202002"/>
              </p:ext>
            </p:extLst>
          </p:nvPr>
        </p:nvGraphicFramePr>
        <p:xfrm>
          <a:off x="0" y="266219"/>
          <a:ext cx="9143999" cy="6591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92100"/>
            <a:ext cx="8115328" cy="850884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доходной части бюджета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Партизанского муниципального района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2960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Динамика налоговых и неналоговых доходов 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бюджета Партизанского муниципального района 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за 2018 – 2024 годы</a:t>
            </a:r>
          </a:p>
        </p:txBody>
      </p:sp>
      <p:graphicFrame>
        <p:nvGraphicFramePr>
          <p:cNvPr id="1026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288" y="2301875"/>
          <a:ext cx="8424862" cy="2324100"/>
        </p:xfrm>
        <a:graphic>
          <a:graphicData uri="http://schemas.openxmlformats.org/presentationml/2006/ole">
            <p:oleObj spid="_x0000_s99330" name="Worksheet" r:id="rId3" imgW="8534552" imgH="2354694" progId="Excel.Sheet.8">
              <p:embed/>
            </p:oleObj>
          </a:graphicData>
        </a:graphic>
      </p:graphicFrame>
      <p:pic>
        <p:nvPicPr>
          <p:cNvPr id="4" name="Picture 4" descr="C:\Users\econ11\Desktop\Для презентации\naklejka-lyudej-na-dengi-kosty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141" y="5003634"/>
            <a:ext cx="2514472" cy="1711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565232162"/>
              </p:ext>
            </p:extLst>
          </p:nvPr>
        </p:nvGraphicFramePr>
        <p:xfrm>
          <a:off x="0" y="582969"/>
          <a:ext cx="9051403" cy="6302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100759829"/>
              </p:ext>
            </p:extLst>
          </p:nvPr>
        </p:nvGraphicFramePr>
        <p:xfrm>
          <a:off x="5796136" y="4653136"/>
          <a:ext cx="3498414" cy="211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618502454"/>
              </p:ext>
            </p:extLst>
          </p:nvPr>
        </p:nvGraphicFramePr>
        <p:xfrm>
          <a:off x="5580112" y="1124744"/>
          <a:ext cx="3563888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3129153322"/>
              </p:ext>
            </p:extLst>
          </p:nvPr>
        </p:nvGraphicFramePr>
        <p:xfrm>
          <a:off x="5724128" y="2780928"/>
          <a:ext cx="341987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6025"/>
            <a:ext cx="8657863" cy="88741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Структура доходов бюджета Партизанского муниципального района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 в 2022-2024 годах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6451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Documents and Settings\Savina\Рабочий стол\Яна Савина\Савина (работа)\СЛАЙДЫ 2013\Бюджет для граждан 2016\картинки\432278_original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047750"/>
            <a:ext cx="9150938" cy="549592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42875"/>
            <a:ext cx="8458200" cy="752475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Структура налоговых и неналоговых доходов на 2022 год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9ED5B1-A891-4EC1-A0FA-F733B810D979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1030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91" y="4819650"/>
            <a:ext cx="2453833" cy="200722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0" y="2238376"/>
            <a:ext cx="2638425" cy="942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62462" y="23526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90987" y="34099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6537" y="236220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72212" y="48196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91037" y="47529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67362" y="1781175"/>
            <a:ext cx="842963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5307" y="2481342"/>
            <a:ext cx="3044142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591" y="3191098"/>
            <a:ext cx="2203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Всего  464690,7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2449458406"/>
              </p:ext>
            </p:extLst>
          </p:nvPr>
        </p:nvGraphicFramePr>
        <p:xfrm>
          <a:off x="2339752" y="937549"/>
          <a:ext cx="6804248" cy="5587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26950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1622532067"/>
              </p:ext>
            </p:extLst>
          </p:nvPr>
        </p:nvGraphicFramePr>
        <p:xfrm>
          <a:off x="1232969" y="1099595"/>
          <a:ext cx="7911031" cy="5758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02" y="3565003"/>
            <a:ext cx="4263343" cy="2558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176381" y="1607297"/>
            <a:ext cx="58193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налоговых и неналоговых доходов НДФЛ занимает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69 %.</a:t>
            </a:r>
          </a:p>
          <a:p>
            <a:pPr algn="just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 отчислений НДФЛ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Партизанского муниципального района на 2022 год – 50,1582667 %.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69448" y="418541"/>
            <a:ext cx="9705108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Налог на доходы физических лиц в структуре налоговых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 и неналоговых доходов на 2022 год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5901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Динамика поступлений налога 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на доходы физических лиц в бюджет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Партизанского муниципального района (тыс. рублей)</a:t>
            </a:r>
          </a:p>
        </p:txBody>
      </p:sp>
      <p:graphicFrame>
        <p:nvGraphicFramePr>
          <p:cNvPr id="307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7175" y="2489200"/>
          <a:ext cx="8562975" cy="1557338"/>
        </p:xfrm>
        <a:graphic>
          <a:graphicData uri="http://schemas.openxmlformats.org/presentationml/2006/ole">
            <p:oleObj spid="_x0000_s100354" name="Worksheet" r:id="rId3" imgW="8961120" imgH="1630832" progId="Excel.Sheet.8">
              <p:embed/>
            </p:oleObj>
          </a:graphicData>
        </a:graphic>
      </p:graphicFrame>
      <p:pic>
        <p:nvPicPr>
          <p:cNvPr id="4" name="Picture 2" descr="C:\Users\econ11\Desktop\Для презентации\large-bag-money-coins-473785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30" t="3003" r="5453" b="12746"/>
          <a:stretch/>
        </p:blipFill>
        <p:spPr bwMode="auto">
          <a:xfrm>
            <a:off x="251520" y="4293096"/>
            <a:ext cx="2054880" cy="1851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571472" y="5953614"/>
            <a:ext cx="107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Доходы</a:t>
            </a:r>
            <a:endParaRPr lang="ru-RU" b="1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48147" y="500042"/>
            <a:ext cx="5910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Единый сельскохозяйственный налог</a:t>
            </a:r>
            <a:endParaRPr lang="ru-RU" sz="2000" dirty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980728"/>
            <a:ext cx="3960440" cy="2592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поступления единого сельскохозяйственного налога на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годов осуществлен на основе прогноза главного администратора МИФНС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№16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</a:t>
            </a:r>
          </a:p>
          <a:p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2100,0 тыс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 </a:t>
            </a:r>
            <a:endParaRPr lang="ru-RU" dirty="0" smtClean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 2200,0 тыс. рублей,</a:t>
            </a:r>
          </a:p>
          <a:p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2024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2300,0 тыс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econ11\Desktop\Для презентации\agriculture-600X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757" y="1142984"/>
            <a:ext cx="2284529" cy="1781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11757" y="4000504"/>
            <a:ext cx="8467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Налог, взимаемый в связи с применением патентной системы налогообложения</a:t>
            </a:r>
            <a:endParaRPr lang="ru-RU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pic>
        <p:nvPicPr>
          <p:cNvPr id="1028" name="Picture 4" descr="C:\Users\econ11\Desktop\Для презентации\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00571"/>
            <a:ext cx="1857356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357422" y="4500571"/>
            <a:ext cx="68265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поступления налога, взимаемого в связи с применением патентной системы налогообложения на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годов, осуществлен на основании прогноза главного администратора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ФНС №16</a:t>
            </a:r>
          </a:p>
          <a:p>
            <a:r>
              <a:rPr lang="ru-RU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</a:t>
            </a:r>
            <a:r>
              <a:rPr lang="ru-RU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5317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 </a:t>
            </a:r>
            <a:r>
              <a:rPr lang="ru-RU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</a:t>
            </a:r>
            <a:r>
              <a:rPr lang="ru-RU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5509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 </a:t>
            </a:r>
          </a:p>
          <a:p>
            <a:r>
              <a:rPr lang="ru-RU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2024 </a:t>
            </a:r>
            <a:r>
              <a:rPr lang="ru-RU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5644 тыс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 descr="Y:\БЮДЖЕТ ДЛЯ ГРАЖДАН\Фото\9880c821bdbf8aaf75e475bdb5d55822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052735"/>
            <a:ext cx="2573478" cy="2043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70872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7744" y="404665"/>
            <a:ext cx="63367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2"/>
                </a:solidFill>
              </a:rPr>
              <a:t>В целях реализации принципа прозрачности и обеспечения полного и доступного информирования граждан и заинтересованных пользователей о бюджете Партизанского муниципального района, вашему вниманию предлагается информационный ресурс «</a:t>
            </a:r>
            <a:r>
              <a:rPr lang="ru-RU" b="1" dirty="0" smtClean="0">
                <a:solidFill>
                  <a:schemeClr val="bg2"/>
                </a:solidFill>
              </a:rPr>
              <a:t>Бюджет для граждан» - аналитический документ, который познакомит вас с основными положениями проекта бюджета Партизанского муниципального района на 2022 год и на плановый период 2023 и 2024 годов</a:t>
            </a:r>
          </a:p>
          <a:p>
            <a:endParaRPr lang="ru-RU" b="1" dirty="0" smtClean="0">
              <a:solidFill>
                <a:schemeClr val="bg2"/>
              </a:solidFill>
            </a:endParaRPr>
          </a:p>
          <a:p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61795" name="Picture 3" descr="C:\Users\schinkarenko\Desktop\эл.бюджет размещение нормативки\герб\гер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1878470" cy="2304256"/>
          </a:xfrm>
          <a:prstGeom prst="rect">
            <a:avLst/>
          </a:prstGeom>
          <a:noFill/>
        </p:spPr>
      </p:pic>
      <p:pic>
        <p:nvPicPr>
          <p:cNvPr id="162820" name="Picture 4" descr="https://www.admuswa.ru/upload/rk/623/623941d21b80b543de800d82197925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645024"/>
            <a:ext cx="5688632" cy="2874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05681" y="138896"/>
            <a:ext cx="44823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Государственная пошлина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1165654675"/>
              </p:ext>
            </p:extLst>
          </p:nvPr>
        </p:nvGraphicFramePr>
        <p:xfrm>
          <a:off x="104174" y="1928802"/>
          <a:ext cx="8754106" cy="4815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4173" y="642919"/>
            <a:ext cx="8896983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поступлений государственной пошлины по делам, рассматриваемым в судах общей юрисдикции, мировыми судьями  в бюджет района на 2022 год </a:t>
            </a:r>
          </a:p>
          <a:p>
            <a:pPr algn="ctr"/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 4350 тыс. рублей</a:t>
            </a:r>
            <a:r>
              <a:rPr 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80157" y="6351345"/>
            <a:ext cx="461962" cy="365125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9571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Динамика поступлений неналоговых доходов бюджета Партизанского муниципального района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за 2018-2024 годы (тыс. рублей)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graphicFrame>
        <p:nvGraphicFramePr>
          <p:cNvPr id="4098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650" y="1898650"/>
          <a:ext cx="7561263" cy="3997325"/>
        </p:xfrm>
        <a:graphic>
          <a:graphicData uri="http://schemas.openxmlformats.org/presentationml/2006/ole">
            <p:oleObj spid="_x0000_s145410" name="Worksheet" r:id="rId3" imgW="8229600" imgH="4351058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597" y="1085644"/>
            <a:ext cx="90514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доходов, получаемых в виде арендной платы за земельные участки, государственная собственность на которые не разграничена и которые расположены в границах 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межселенных территорий и сельских поселений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администратором доходов</a:t>
            </a:r>
          </a:p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000,0 тыс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 в сумме 35 000,0 тыс. рублей, </a:t>
            </a:r>
          </a:p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2024 год в сумме 35 000,0 тыс. рублей.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5747" y="3357562"/>
            <a:ext cx="9028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использования имущества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запланированы на основании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договоров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аренды автотранспорта и нежилых зданий. Прогнозируемые поступления в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составят в сумме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00,0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067" y="324359"/>
            <a:ext cx="87851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  Доходы </a:t>
            </a:r>
            <a:r>
              <a:rPr lang="ru-RU" sz="2000" b="1" dirty="0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от использования имущества, находящегося </a:t>
            </a:r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в </a:t>
            </a:r>
            <a:r>
              <a:rPr lang="ru-RU" sz="2000" b="1" dirty="0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государственной и муниципальной собственности</a:t>
            </a:r>
          </a:p>
          <a:p>
            <a:endParaRPr lang="ru-RU" dirty="0"/>
          </a:p>
        </p:txBody>
      </p:sp>
      <p:pic>
        <p:nvPicPr>
          <p:cNvPr id="8" name="Picture 2" descr="C:\Users\econ11\Desktop\Для презентации\04_07_2016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1" y="4357694"/>
            <a:ext cx="3929090" cy="1982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Прямоугольник 8"/>
          <p:cNvSpPr/>
          <p:nvPr/>
        </p:nvSpPr>
        <p:spPr>
          <a:xfrm>
            <a:off x="214282" y="4286256"/>
            <a:ext cx="4500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 в сумме 400,0 тыс. рублей,</a:t>
            </a:r>
          </a:p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2024 год в сумме 400,0 тыс. рублей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5426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303" y="114040"/>
            <a:ext cx="8686800" cy="887412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  <a:t>Платежи при пользовании природными ресурсами</a:t>
            </a:r>
            <a:endParaRPr lang="ru-RU" sz="3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65538" y="1148322"/>
            <a:ext cx="4039563" cy="240065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поступлений запланирован на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210,0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</a:t>
            </a:r>
          </a:p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 в сумме 210,0 тыс. рублей, на 2024 год в сумме 210,0 тыс. рублей.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платы за негативное воздействие на окружающую среду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сформированы по данным главного администратора доходов -  Управления Федеральной службы по надзору в сфере природопользования по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Приморскому краю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827371"/>
            <a:ext cx="2431367" cy="153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95970"/>
            <a:ext cx="4032448" cy="342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econ11\Desktop\Для презентации\Dollarphotoclub_83126034-1500x12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15969"/>
            <a:ext cx="3304728" cy="2822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47387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  <a:t>Доходы от продажи материальных и нематериальных активов</a:t>
            </a:r>
            <a:endParaRPr lang="ru-RU" sz="3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964" y="1714487"/>
            <a:ext cx="83684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 запланированы в бюджете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Партизанского муниципального района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endParaRPr lang="ru-RU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5 000,0 тыс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в том числе:</a:t>
            </a:r>
            <a:endParaRPr lang="ru-RU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158" y="4786322"/>
            <a:ext cx="2924519" cy="197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2852936"/>
            <a:ext cx="5475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земельных участков физическим и юридическим лицам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запланированы в бюджет района на основании данных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главного администратора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на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</a:p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5 000,0 тыс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750460" y="6446838"/>
            <a:ext cx="355439" cy="411162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53259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186766" cy="1208074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Динамика поступлений налоговых и неналоговых, межбюджетных трансфертов в бюджет Партизанского муниципального района </a:t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 2018 – 2024 годах (тыс. рублей)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00174"/>
          <a:ext cx="8643998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Динамика доходов и расходов бюджета Партизанского муниципального района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в 2018 – 2024 годах (тыс. рублей)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00174"/>
          <a:ext cx="8643998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F536-2E19-4179-96A1-3B052FD370D9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071546"/>
            <a:ext cx="6964364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60338" y="2641600"/>
          <a:ext cx="8833935" cy="3323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645"/>
                <a:gridCol w="2874423"/>
                <a:gridCol w="3014867"/>
              </a:tblGrid>
              <a:tr h="112038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 лат. «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Dotatio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дар, пожертвование)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 «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Subvenire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приходить на помощь)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Subsidium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поддержка)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10169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 без определения конкретной цели их использования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финансирование «переданных» другим публично-правовым образованиям полномочий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долевого софинансирования расходов других бюджетов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1016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даете ребенку «карманные деньги».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 даете ребенку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деньги и посылаете его в магазин купить продукты (по списку)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«добавляете» денег для того, чтобы ваш ребенок купил себе новый телефон (а остальные он накопил сам)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406" name="Picture 2" descr="https://im3-tub-ru.yandex.net/i?id=99c11e2a97691986c668bf03eccc485c&amp;n=33&amp;h=190&amp;w=19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575" y="406400"/>
            <a:ext cx="1741488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7" name="TextBox 1"/>
          <p:cNvSpPr txBox="1">
            <a:spLocks noChangeArrowheads="1"/>
          </p:cNvSpPr>
          <p:nvPr/>
        </p:nvSpPr>
        <p:spPr bwMode="auto">
          <a:xfrm>
            <a:off x="928662" y="500043"/>
            <a:ext cx="56436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Межбюджетные трансферты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2120F-59A2-4FDD-9946-F445BF77C38C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61975" y="185738"/>
            <a:ext cx="8224867" cy="707886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Объем безвозмездных поступлений в бюджет Партизанского муниципального района на 2022 год</a:t>
            </a:r>
          </a:p>
        </p:txBody>
      </p:sp>
      <p:graphicFrame>
        <p:nvGraphicFramePr>
          <p:cNvPr id="24617" name="Group 41"/>
          <p:cNvGraphicFramePr>
            <a:graphicFrameLocks noGrp="1"/>
          </p:cNvGraphicFramePr>
          <p:nvPr/>
        </p:nvGraphicFramePr>
        <p:xfrm>
          <a:off x="3386138" y="1331913"/>
          <a:ext cx="5408612" cy="1694180"/>
        </p:xfrm>
        <a:graphic>
          <a:graphicData uri="http://schemas.openxmlformats.org/drawingml/2006/table">
            <a:tbl>
              <a:tblPr/>
              <a:tblGrid>
                <a:gridCol w="3321050"/>
                <a:gridCol w="2087562"/>
              </a:tblGrid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2022 года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25 844 612,13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553 575 642,60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МБТ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26 676 000,00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безвозмездных поступлений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606 096 254,73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0138" y="4216400"/>
            <a:ext cx="3884612" cy="2195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80131" y="1435805"/>
            <a:ext cx="2775585" cy="1594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</a:extLst>
        </p:spPr>
      </p:pic>
      <p:graphicFrame>
        <p:nvGraphicFramePr>
          <p:cNvPr id="11" name="Диаграмма 10"/>
          <p:cNvGraphicFramePr/>
          <p:nvPr/>
        </p:nvGraphicFramePr>
        <p:xfrm>
          <a:off x="214282" y="3714752"/>
          <a:ext cx="4143404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FA2403-EC08-411B-8FBE-D24EB45AD091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107504" y="188640"/>
          <a:ext cx="8856984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3" y="188640"/>
            <a:ext cx="3672408" cy="22401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7224" y="292100"/>
            <a:ext cx="7829576" cy="42225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Партизанский муниципальный район</a:t>
            </a:r>
          </a:p>
        </p:txBody>
      </p:sp>
      <p:sp>
        <p:nvSpPr>
          <p:cNvPr id="14339" name="TextBox 12"/>
          <p:cNvSpPr txBox="1">
            <a:spLocks noChangeArrowheads="1"/>
          </p:cNvSpPr>
          <p:nvPr/>
        </p:nvSpPr>
        <p:spPr bwMode="auto">
          <a:xfrm>
            <a:off x="307974" y="6094413"/>
            <a:ext cx="86217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6 сельских поселений (Владимиро-Александровское, Екатериновское, </a:t>
            </a:r>
          </a:p>
          <a:p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Золотодолинское, Новицкое, Новолитовское, Сергеевское)</a:t>
            </a:r>
          </a:p>
        </p:txBody>
      </p:sp>
      <p:sp>
        <p:nvSpPr>
          <p:cNvPr id="14340" name="TextBox 14"/>
          <p:cNvSpPr txBox="1">
            <a:spLocks noChangeArrowheads="1"/>
          </p:cNvSpPr>
          <p:nvPr/>
        </p:nvSpPr>
        <p:spPr bwMode="auto">
          <a:xfrm>
            <a:off x="6170613" y="850900"/>
            <a:ext cx="27447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2"/>
                </a:solidFill>
              </a:rPr>
              <a:t>Численность населения       </a:t>
            </a:r>
            <a:r>
              <a:rPr lang="ru-RU" sz="1600" b="1" dirty="0" smtClean="0">
                <a:solidFill>
                  <a:schemeClr val="bg2"/>
                </a:solidFill>
              </a:rPr>
              <a:t>29,5 </a:t>
            </a:r>
            <a:r>
              <a:rPr lang="ru-RU" sz="1600" b="1" dirty="0">
                <a:solidFill>
                  <a:schemeClr val="bg2"/>
                </a:solidFill>
              </a:rPr>
              <a:t>тыс. человек:</a:t>
            </a:r>
          </a:p>
        </p:txBody>
      </p:sp>
      <p:sp>
        <p:nvSpPr>
          <p:cNvPr id="16" name="Номер слайда 3"/>
          <p:cNvSpPr txBox="1">
            <a:spLocks noGrp="1"/>
          </p:cNvSpPr>
          <p:nvPr/>
        </p:nvSpPr>
        <p:spPr>
          <a:xfrm>
            <a:off x="8643938" y="6446838"/>
            <a:ext cx="461962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AF3C7B-40CD-4FAF-ADB6-88125AE4FF3B}" type="slidenum">
              <a:rPr lang="ru-RU" sz="100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14342" name="Picture 9" descr="25811780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00" y="1431925"/>
            <a:ext cx="2490788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1" descr="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7850" y="798513"/>
            <a:ext cx="2874963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2" descr="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2427288"/>
            <a:ext cx="2408237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3" descr="112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98825" y="2189163"/>
            <a:ext cx="2503488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5" descr="938843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9438" y="4486275"/>
            <a:ext cx="243522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6" descr="12_bi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81313" y="4343400"/>
            <a:ext cx="2393950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7" descr="comp_974996_big_c4bf1a29fc2b1aa69b482df2525c7ac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125" y="3784600"/>
            <a:ext cx="2403475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E3B4C-951E-4AA7-BDE8-88479CCA0107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530757" y="45180"/>
            <a:ext cx="8082486" cy="6567767"/>
            <a:chOff x="327999" y="45180"/>
            <a:chExt cx="8082486" cy="6567767"/>
          </a:xfrm>
        </p:grpSpPr>
        <p:sp>
          <p:nvSpPr>
            <p:cNvPr id="7" name="Полилиния 6"/>
            <p:cNvSpPr/>
            <p:nvPr/>
          </p:nvSpPr>
          <p:spPr>
            <a:xfrm>
              <a:off x="327999" y="2415701"/>
              <a:ext cx="1266577" cy="1373340"/>
            </a:xfrm>
            <a:custGeom>
              <a:avLst/>
              <a:gdLst>
                <a:gd name="connsiteX0" fmla="*/ 0 w 1266577"/>
                <a:gd name="connsiteY0" fmla="*/ 126658 h 1373340"/>
                <a:gd name="connsiteX1" fmla="*/ 37097 w 1266577"/>
                <a:gd name="connsiteY1" fmla="*/ 37097 h 1373340"/>
                <a:gd name="connsiteX2" fmla="*/ 126658 w 1266577"/>
                <a:gd name="connsiteY2" fmla="*/ 0 h 1373340"/>
                <a:gd name="connsiteX3" fmla="*/ 1139919 w 1266577"/>
                <a:gd name="connsiteY3" fmla="*/ 0 h 1373340"/>
                <a:gd name="connsiteX4" fmla="*/ 1229480 w 1266577"/>
                <a:gd name="connsiteY4" fmla="*/ 37097 h 1373340"/>
                <a:gd name="connsiteX5" fmla="*/ 1266577 w 1266577"/>
                <a:gd name="connsiteY5" fmla="*/ 126658 h 1373340"/>
                <a:gd name="connsiteX6" fmla="*/ 1266577 w 1266577"/>
                <a:gd name="connsiteY6" fmla="*/ 1246682 h 1373340"/>
                <a:gd name="connsiteX7" fmla="*/ 1229480 w 1266577"/>
                <a:gd name="connsiteY7" fmla="*/ 1336243 h 1373340"/>
                <a:gd name="connsiteX8" fmla="*/ 1139919 w 1266577"/>
                <a:gd name="connsiteY8" fmla="*/ 1373340 h 1373340"/>
                <a:gd name="connsiteX9" fmla="*/ 126658 w 1266577"/>
                <a:gd name="connsiteY9" fmla="*/ 1373340 h 1373340"/>
                <a:gd name="connsiteX10" fmla="*/ 37097 w 1266577"/>
                <a:gd name="connsiteY10" fmla="*/ 1336243 h 1373340"/>
                <a:gd name="connsiteX11" fmla="*/ 0 w 1266577"/>
                <a:gd name="connsiteY11" fmla="*/ 1246682 h 1373340"/>
                <a:gd name="connsiteX12" fmla="*/ 0 w 1266577"/>
                <a:gd name="connsiteY12" fmla="*/ 126658 h 137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6577" h="1373340">
                  <a:moveTo>
                    <a:pt x="0" y="126658"/>
                  </a:moveTo>
                  <a:cubicBezTo>
                    <a:pt x="0" y="93066"/>
                    <a:pt x="13344" y="60850"/>
                    <a:pt x="37097" y="37097"/>
                  </a:cubicBezTo>
                  <a:cubicBezTo>
                    <a:pt x="60850" y="13344"/>
                    <a:pt x="93066" y="0"/>
                    <a:pt x="126658" y="0"/>
                  </a:cubicBezTo>
                  <a:lnTo>
                    <a:pt x="1139919" y="0"/>
                  </a:lnTo>
                  <a:cubicBezTo>
                    <a:pt x="1173511" y="0"/>
                    <a:pt x="1205727" y="13344"/>
                    <a:pt x="1229480" y="37097"/>
                  </a:cubicBezTo>
                  <a:cubicBezTo>
                    <a:pt x="1253233" y="60850"/>
                    <a:pt x="1266577" y="93066"/>
                    <a:pt x="1266577" y="126658"/>
                  </a:cubicBezTo>
                  <a:lnTo>
                    <a:pt x="1266577" y="1246682"/>
                  </a:lnTo>
                  <a:cubicBezTo>
                    <a:pt x="1266577" y="1280274"/>
                    <a:pt x="1253233" y="1312490"/>
                    <a:pt x="1229480" y="1336243"/>
                  </a:cubicBezTo>
                  <a:cubicBezTo>
                    <a:pt x="1205727" y="1359996"/>
                    <a:pt x="1173511" y="1373340"/>
                    <a:pt x="1139919" y="1373340"/>
                  </a:cubicBezTo>
                  <a:lnTo>
                    <a:pt x="126658" y="1373340"/>
                  </a:lnTo>
                  <a:cubicBezTo>
                    <a:pt x="93066" y="1373340"/>
                    <a:pt x="60850" y="1359996"/>
                    <a:pt x="37097" y="1336243"/>
                  </a:cubicBezTo>
                  <a:cubicBezTo>
                    <a:pt x="13344" y="1312490"/>
                    <a:pt x="0" y="1280274"/>
                    <a:pt x="0" y="1246682"/>
                  </a:cubicBezTo>
                  <a:lnTo>
                    <a:pt x="0" y="12665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987" tIns="45987" rIns="45987" bIns="4598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Субвенции</a:t>
              </a:r>
              <a:endParaRPr lang="ru-RU" sz="14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 rot="16882603">
              <a:off x="394574" y="1631413"/>
              <a:ext cx="2989762" cy="10898"/>
            </a:xfrm>
            <a:custGeom>
              <a:avLst/>
              <a:gdLst>
                <a:gd name="connsiteX0" fmla="*/ 0 w 2989762"/>
                <a:gd name="connsiteY0" fmla="*/ 5449 h 10898"/>
                <a:gd name="connsiteX1" fmla="*/ 2989762 w 2989762"/>
                <a:gd name="connsiteY1" fmla="*/ 5449 h 1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762" h="10898">
                  <a:moveTo>
                    <a:pt x="0" y="5449"/>
                  </a:moveTo>
                  <a:lnTo>
                    <a:pt x="2989762" y="5449"/>
                  </a:lnTo>
                </a:path>
              </a:pathLst>
            </a:custGeom>
            <a:no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32837" tIns="-69295" rIns="1432836" bIns="-6929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184334" y="45180"/>
              <a:ext cx="5980165" cy="252345"/>
            </a:xfrm>
            <a:custGeom>
              <a:avLst/>
              <a:gdLst>
                <a:gd name="connsiteX0" fmla="*/ 0 w 5980165"/>
                <a:gd name="connsiteY0" fmla="*/ 25235 h 252345"/>
                <a:gd name="connsiteX1" fmla="*/ 7391 w 5980165"/>
                <a:gd name="connsiteY1" fmla="*/ 7391 h 252345"/>
                <a:gd name="connsiteX2" fmla="*/ 25235 w 5980165"/>
                <a:gd name="connsiteY2" fmla="*/ 0 h 252345"/>
                <a:gd name="connsiteX3" fmla="*/ 5954930 w 5980165"/>
                <a:gd name="connsiteY3" fmla="*/ 0 h 252345"/>
                <a:gd name="connsiteX4" fmla="*/ 5972774 w 5980165"/>
                <a:gd name="connsiteY4" fmla="*/ 7391 h 252345"/>
                <a:gd name="connsiteX5" fmla="*/ 5980165 w 5980165"/>
                <a:gd name="connsiteY5" fmla="*/ 25235 h 252345"/>
                <a:gd name="connsiteX6" fmla="*/ 5980165 w 5980165"/>
                <a:gd name="connsiteY6" fmla="*/ 227110 h 252345"/>
                <a:gd name="connsiteX7" fmla="*/ 5972774 w 5980165"/>
                <a:gd name="connsiteY7" fmla="*/ 244954 h 252345"/>
                <a:gd name="connsiteX8" fmla="*/ 5954930 w 5980165"/>
                <a:gd name="connsiteY8" fmla="*/ 252345 h 252345"/>
                <a:gd name="connsiteX9" fmla="*/ 25235 w 5980165"/>
                <a:gd name="connsiteY9" fmla="*/ 252345 h 252345"/>
                <a:gd name="connsiteX10" fmla="*/ 7391 w 5980165"/>
                <a:gd name="connsiteY10" fmla="*/ 244954 h 252345"/>
                <a:gd name="connsiteX11" fmla="*/ 0 w 5980165"/>
                <a:gd name="connsiteY11" fmla="*/ 227110 h 252345"/>
                <a:gd name="connsiteX12" fmla="*/ 0 w 5980165"/>
                <a:gd name="connsiteY12" fmla="*/ 25235 h 252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0165" h="252345">
                  <a:moveTo>
                    <a:pt x="0" y="25235"/>
                  </a:moveTo>
                  <a:cubicBezTo>
                    <a:pt x="0" y="18542"/>
                    <a:pt x="2659" y="12124"/>
                    <a:pt x="7391" y="7391"/>
                  </a:cubicBezTo>
                  <a:cubicBezTo>
                    <a:pt x="12123" y="2659"/>
                    <a:pt x="18542" y="0"/>
                    <a:pt x="25235" y="0"/>
                  </a:cubicBezTo>
                  <a:lnTo>
                    <a:pt x="5954930" y="0"/>
                  </a:lnTo>
                  <a:cubicBezTo>
                    <a:pt x="5961623" y="0"/>
                    <a:pt x="5968041" y="2659"/>
                    <a:pt x="5972774" y="7391"/>
                  </a:cubicBezTo>
                  <a:cubicBezTo>
                    <a:pt x="5977506" y="12123"/>
                    <a:pt x="5980165" y="18542"/>
                    <a:pt x="5980165" y="25235"/>
                  </a:cubicBezTo>
                  <a:lnTo>
                    <a:pt x="5980165" y="227110"/>
                  </a:lnTo>
                  <a:cubicBezTo>
                    <a:pt x="5980165" y="233803"/>
                    <a:pt x="5977506" y="240221"/>
                    <a:pt x="5972774" y="244954"/>
                  </a:cubicBezTo>
                  <a:cubicBezTo>
                    <a:pt x="5968042" y="249686"/>
                    <a:pt x="5961623" y="252345"/>
                    <a:pt x="5954930" y="252345"/>
                  </a:cubicBezTo>
                  <a:lnTo>
                    <a:pt x="25235" y="252345"/>
                  </a:lnTo>
                  <a:cubicBezTo>
                    <a:pt x="18542" y="252345"/>
                    <a:pt x="12124" y="249686"/>
                    <a:pt x="7391" y="244954"/>
                  </a:cubicBezTo>
                  <a:cubicBezTo>
                    <a:pt x="2659" y="240222"/>
                    <a:pt x="0" y="233803"/>
                    <a:pt x="0" y="227110"/>
                  </a:cubicBezTo>
                  <a:lnTo>
                    <a:pt x="0" y="25235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76" tIns="14376" rIns="14376" bIns="14376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0" kern="12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Субвенции на  государственную регистрацию актов гражданского состояния  1442,6 тыс. рублей </a:t>
              </a:r>
              <a:endParaRPr lang="ru-RU" sz="1100" b="0" kern="1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 rot="16959944">
              <a:off x="545560" y="1785995"/>
              <a:ext cx="2687245" cy="10898"/>
            </a:xfrm>
            <a:custGeom>
              <a:avLst/>
              <a:gdLst>
                <a:gd name="connsiteX0" fmla="*/ 0 w 2687245"/>
                <a:gd name="connsiteY0" fmla="*/ 5449 h 10898"/>
                <a:gd name="connsiteX1" fmla="*/ 2687245 w 2687245"/>
                <a:gd name="connsiteY1" fmla="*/ 5449 h 1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87245" h="10898">
                  <a:moveTo>
                    <a:pt x="0" y="5449"/>
                  </a:moveTo>
                  <a:lnTo>
                    <a:pt x="2687245" y="5449"/>
                  </a:lnTo>
                </a:path>
              </a:pathLst>
            </a:custGeom>
            <a:no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9141" tIns="-61732" rIns="1289141" bIns="-61733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 dirty="0"/>
            </a:p>
          </p:txBody>
        </p:sp>
        <p:sp>
          <p:nvSpPr>
            <p:cNvPr id="12" name="Полилиния 11"/>
            <p:cNvSpPr/>
            <p:nvPr/>
          </p:nvSpPr>
          <p:spPr>
            <a:xfrm rot="17077874">
              <a:off x="756647" y="2012157"/>
              <a:ext cx="2242241" cy="10898"/>
            </a:xfrm>
            <a:custGeom>
              <a:avLst/>
              <a:gdLst>
                <a:gd name="connsiteX0" fmla="*/ 0 w 2242241"/>
                <a:gd name="connsiteY0" fmla="*/ 5449 h 10898"/>
                <a:gd name="connsiteX1" fmla="*/ 2242241 w 2242241"/>
                <a:gd name="connsiteY1" fmla="*/ 5449 h 1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42241" h="10898">
                  <a:moveTo>
                    <a:pt x="0" y="5449"/>
                  </a:moveTo>
                  <a:lnTo>
                    <a:pt x="2242241" y="5449"/>
                  </a:lnTo>
                </a:path>
              </a:pathLst>
            </a:custGeom>
            <a:no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7764" tIns="-50607" rIns="1077764" bIns="-5060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2209002" y="332656"/>
              <a:ext cx="6048672" cy="648072"/>
            </a:xfrm>
            <a:custGeom>
              <a:avLst/>
              <a:gdLst>
                <a:gd name="connsiteX0" fmla="*/ 0 w 6017370"/>
                <a:gd name="connsiteY0" fmla="*/ 42473 h 424727"/>
                <a:gd name="connsiteX1" fmla="*/ 12440 w 6017370"/>
                <a:gd name="connsiteY1" fmla="*/ 12440 h 424727"/>
                <a:gd name="connsiteX2" fmla="*/ 42473 w 6017370"/>
                <a:gd name="connsiteY2" fmla="*/ 0 h 424727"/>
                <a:gd name="connsiteX3" fmla="*/ 5974897 w 6017370"/>
                <a:gd name="connsiteY3" fmla="*/ 0 h 424727"/>
                <a:gd name="connsiteX4" fmla="*/ 6004930 w 6017370"/>
                <a:gd name="connsiteY4" fmla="*/ 12440 h 424727"/>
                <a:gd name="connsiteX5" fmla="*/ 6017370 w 6017370"/>
                <a:gd name="connsiteY5" fmla="*/ 42473 h 424727"/>
                <a:gd name="connsiteX6" fmla="*/ 6017370 w 6017370"/>
                <a:gd name="connsiteY6" fmla="*/ 382254 h 424727"/>
                <a:gd name="connsiteX7" fmla="*/ 6004930 w 6017370"/>
                <a:gd name="connsiteY7" fmla="*/ 412287 h 424727"/>
                <a:gd name="connsiteX8" fmla="*/ 5974897 w 6017370"/>
                <a:gd name="connsiteY8" fmla="*/ 424727 h 424727"/>
                <a:gd name="connsiteX9" fmla="*/ 42473 w 6017370"/>
                <a:gd name="connsiteY9" fmla="*/ 424727 h 424727"/>
                <a:gd name="connsiteX10" fmla="*/ 12440 w 6017370"/>
                <a:gd name="connsiteY10" fmla="*/ 412287 h 424727"/>
                <a:gd name="connsiteX11" fmla="*/ 0 w 6017370"/>
                <a:gd name="connsiteY11" fmla="*/ 382254 h 424727"/>
                <a:gd name="connsiteX12" fmla="*/ 0 w 6017370"/>
                <a:gd name="connsiteY12" fmla="*/ 42473 h 42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17370" h="424727">
                  <a:moveTo>
                    <a:pt x="0" y="42473"/>
                  </a:moveTo>
                  <a:cubicBezTo>
                    <a:pt x="0" y="31208"/>
                    <a:pt x="4475" y="20405"/>
                    <a:pt x="12440" y="12440"/>
                  </a:cubicBezTo>
                  <a:cubicBezTo>
                    <a:pt x="20405" y="4475"/>
                    <a:pt x="31208" y="0"/>
                    <a:pt x="42473" y="0"/>
                  </a:cubicBezTo>
                  <a:lnTo>
                    <a:pt x="5974897" y="0"/>
                  </a:lnTo>
                  <a:cubicBezTo>
                    <a:pt x="5986162" y="0"/>
                    <a:pt x="5996965" y="4475"/>
                    <a:pt x="6004930" y="12440"/>
                  </a:cubicBezTo>
                  <a:cubicBezTo>
                    <a:pt x="6012895" y="20405"/>
                    <a:pt x="6017370" y="31208"/>
                    <a:pt x="6017370" y="42473"/>
                  </a:cubicBezTo>
                  <a:lnTo>
                    <a:pt x="6017370" y="382254"/>
                  </a:lnTo>
                  <a:cubicBezTo>
                    <a:pt x="6017370" y="393519"/>
                    <a:pt x="6012895" y="404322"/>
                    <a:pt x="6004930" y="412287"/>
                  </a:cubicBezTo>
                  <a:cubicBezTo>
                    <a:pt x="5996965" y="420252"/>
                    <a:pt x="5986162" y="424727"/>
                    <a:pt x="5974897" y="424727"/>
                  </a:cubicBezTo>
                  <a:lnTo>
                    <a:pt x="42473" y="424727"/>
                  </a:lnTo>
                  <a:cubicBezTo>
                    <a:pt x="31208" y="424727"/>
                    <a:pt x="20405" y="420252"/>
                    <a:pt x="12440" y="412287"/>
                  </a:cubicBezTo>
                  <a:cubicBezTo>
                    <a:pt x="4475" y="404322"/>
                    <a:pt x="0" y="393519"/>
                    <a:pt x="0" y="382254"/>
                  </a:cubicBezTo>
                  <a:lnTo>
                    <a:pt x="0" y="42473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425" tIns="19425" rIns="19425" bIns="1942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0" kern="12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Субвенции </a:t>
              </a:r>
              <a:r>
                <a:rPr lang="ru-RU" sz="11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на обеспечение государственных гарантий реализации прав на получение общедоступного и бесплатного дошкольного, начального общего, основного общего, среднего общего, дополнительного образования детей   </a:t>
              </a:r>
              <a:r>
                <a:rPr lang="ru-RU" sz="1100" b="0" kern="12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309241,2 тыс. рублей</a:t>
              </a:r>
              <a:endParaRPr lang="ru-RU" sz="1100" b="0" kern="1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 rot="17281742">
              <a:off x="944256" y="2201355"/>
              <a:ext cx="1883620" cy="10898"/>
            </a:xfrm>
            <a:custGeom>
              <a:avLst/>
              <a:gdLst>
                <a:gd name="connsiteX0" fmla="*/ 0 w 1883620"/>
                <a:gd name="connsiteY0" fmla="*/ 5449 h 10898"/>
                <a:gd name="connsiteX1" fmla="*/ 1883620 w 1883620"/>
                <a:gd name="connsiteY1" fmla="*/ 5449 h 1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83620" h="10898">
                  <a:moveTo>
                    <a:pt x="0" y="5449"/>
                  </a:moveTo>
                  <a:lnTo>
                    <a:pt x="1883620" y="5449"/>
                  </a:lnTo>
                </a:path>
              </a:pathLst>
            </a:custGeom>
            <a:no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7419" tIns="-41643" rIns="907419" bIns="-41641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 dirty="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2136994" y="1052736"/>
              <a:ext cx="6042787" cy="316750"/>
            </a:xfrm>
            <a:custGeom>
              <a:avLst/>
              <a:gdLst>
                <a:gd name="connsiteX0" fmla="*/ 0 w 6042787"/>
                <a:gd name="connsiteY0" fmla="*/ 31675 h 316750"/>
                <a:gd name="connsiteX1" fmla="*/ 9277 w 6042787"/>
                <a:gd name="connsiteY1" fmla="*/ 9277 h 316750"/>
                <a:gd name="connsiteX2" fmla="*/ 31675 w 6042787"/>
                <a:gd name="connsiteY2" fmla="*/ 0 h 316750"/>
                <a:gd name="connsiteX3" fmla="*/ 6011112 w 6042787"/>
                <a:gd name="connsiteY3" fmla="*/ 0 h 316750"/>
                <a:gd name="connsiteX4" fmla="*/ 6033510 w 6042787"/>
                <a:gd name="connsiteY4" fmla="*/ 9277 h 316750"/>
                <a:gd name="connsiteX5" fmla="*/ 6042787 w 6042787"/>
                <a:gd name="connsiteY5" fmla="*/ 31675 h 316750"/>
                <a:gd name="connsiteX6" fmla="*/ 6042787 w 6042787"/>
                <a:gd name="connsiteY6" fmla="*/ 285075 h 316750"/>
                <a:gd name="connsiteX7" fmla="*/ 6033510 w 6042787"/>
                <a:gd name="connsiteY7" fmla="*/ 307473 h 316750"/>
                <a:gd name="connsiteX8" fmla="*/ 6011112 w 6042787"/>
                <a:gd name="connsiteY8" fmla="*/ 316750 h 316750"/>
                <a:gd name="connsiteX9" fmla="*/ 31675 w 6042787"/>
                <a:gd name="connsiteY9" fmla="*/ 316750 h 316750"/>
                <a:gd name="connsiteX10" fmla="*/ 9277 w 6042787"/>
                <a:gd name="connsiteY10" fmla="*/ 307473 h 316750"/>
                <a:gd name="connsiteX11" fmla="*/ 0 w 6042787"/>
                <a:gd name="connsiteY11" fmla="*/ 285075 h 316750"/>
                <a:gd name="connsiteX12" fmla="*/ 0 w 6042787"/>
                <a:gd name="connsiteY12" fmla="*/ 31675 h 31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2787" h="316750">
                  <a:moveTo>
                    <a:pt x="0" y="31675"/>
                  </a:moveTo>
                  <a:cubicBezTo>
                    <a:pt x="0" y="23274"/>
                    <a:pt x="3337" y="15218"/>
                    <a:pt x="9277" y="9277"/>
                  </a:cubicBezTo>
                  <a:cubicBezTo>
                    <a:pt x="15217" y="3337"/>
                    <a:pt x="23274" y="0"/>
                    <a:pt x="31675" y="0"/>
                  </a:cubicBezTo>
                  <a:lnTo>
                    <a:pt x="6011112" y="0"/>
                  </a:lnTo>
                  <a:cubicBezTo>
                    <a:pt x="6019513" y="0"/>
                    <a:pt x="6027569" y="3337"/>
                    <a:pt x="6033510" y="9277"/>
                  </a:cubicBezTo>
                  <a:cubicBezTo>
                    <a:pt x="6039450" y="15217"/>
                    <a:pt x="6042787" y="23274"/>
                    <a:pt x="6042787" y="31675"/>
                  </a:cubicBezTo>
                  <a:lnTo>
                    <a:pt x="6042787" y="285075"/>
                  </a:lnTo>
                  <a:cubicBezTo>
                    <a:pt x="6042787" y="293476"/>
                    <a:pt x="6039450" y="301532"/>
                    <a:pt x="6033510" y="307473"/>
                  </a:cubicBezTo>
                  <a:cubicBezTo>
                    <a:pt x="6027570" y="313413"/>
                    <a:pt x="6019513" y="316750"/>
                    <a:pt x="6011112" y="316750"/>
                  </a:cubicBezTo>
                  <a:lnTo>
                    <a:pt x="31675" y="316750"/>
                  </a:lnTo>
                  <a:cubicBezTo>
                    <a:pt x="23274" y="316750"/>
                    <a:pt x="15218" y="313413"/>
                    <a:pt x="9277" y="307473"/>
                  </a:cubicBezTo>
                  <a:cubicBezTo>
                    <a:pt x="3337" y="301533"/>
                    <a:pt x="0" y="293476"/>
                    <a:pt x="0" y="285075"/>
                  </a:cubicBezTo>
                  <a:lnTo>
                    <a:pt x="0" y="31675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262" tIns="16262" rIns="16262" bIns="16262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Единая субвенция местным бюджетам из краевого бюджета </a:t>
              </a:r>
              <a:r>
                <a:rPr lang="ru-RU" sz="1100" b="0" kern="12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2096,0 тыс. рублей</a:t>
              </a:r>
              <a:endParaRPr lang="ru-RU" sz="1100" b="0" kern="1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 rot="17542047">
              <a:off x="1123610" y="2393832"/>
              <a:ext cx="1520585" cy="10898"/>
            </a:xfrm>
            <a:custGeom>
              <a:avLst/>
              <a:gdLst>
                <a:gd name="connsiteX0" fmla="*/ 0 w 1520585"/>
                <a:gd name="connsiteY0" fmla="*/ 5449 h 10898"/>
                <a:gd name="connsiteX1" fmla="*/ 1520585 w 1520585"/>
                <a:gd name="connsiteY1" fmla="*/ 5449 h 1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0585" h="10898">
                  <a:moveTo>
                    <a:pt x="0" y="5449"/>
                  </a:moveTo>
                  <a:lnTo>
                    <a:pt x="1520585" y="5449"/>
                  </a:lnTo>
                </a:path>
              </a:pathLst>
            </a:custGeom>
            <a:no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4977" tIns="-32567" rIns="734978" bIns="-3256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2136994" y="1412776"/>
              <a:ext cx="6012437" cy="432047"/>
            </a:xfrm>
            <a:custGeom>
              <a:avLst/>
              <a:gdLst>
                <a:gd name="connsiteX0" fmla="*/ 0 w 6040279"/>
                <a:gd name="connsiteY0" fmla="*/ 33450 h 334499"/>
                <a:gd name="connsiteX1" fmla="*/ 9797 w 6040279"/>
                <a:gd name="connsiteY1" fmla="*/ 9797 h 334499"/>
                <a:gd name="connsiteX2" fmla="*/ 33450 w 6040279"/>
                <a:gd name="connsiteY2" fmla="*/ 0 h 334499"/>
                <a:gd name="connsiteX3" fmla="*/ 6006829 w 6040279"/>
                <a:gd name="connsiteY3" fmla="*/ 0 h 334499"/>
                <a:gd name="connsiteX4" fmla="*/ 6030482 w 6040279"/>
                <a:gd name="connsiteY4" fmla="*/ 9797 h 334499"/>
                <a:gd name="connsiteX5" fmla="*/ 6040279 w 6040279"/>
                <a:gd name="connsiteY5" fmla="*/ 33450 h 334499"/>
                <a:gd name="connsiteX6" fmla="*/ 6040279 w 6040279"/>
                <a:gd name="connsiteY6" fmla="*/ 301049 h 334499"/>
                <a:gd name="connsiteX7" fmla="*/ 6030482 w 6040279"/>
                <a:gd name="connsiteY7" fmla="*/ 324702 h 334499"/>
                <a:gd name="connsiteX8" fmla="*/ 6006829 w 6040279"/>
                <a:gd name="connsiteY8" fmla="*/ 334499 h 334499"/>
                <a:gd name="connsiteX9" fmla="*/ 33450 w 6040279"/>
                <a:gd name="connsiteY9" fmla="*/ 334499 h 334499"/>
                <a:gd name="connsiteX10" fmla="*/ 9797 w 6040279"/>
                <a:gd name="connsiteY10" fmla="*/ 324702 h 334499"/>
                <a:gd name="connsiteX11" fmla="*/ 0 w 6040279"/>
                <a:gd name="connsiteY11" fmla="*/ 301049 h 334499"/>
                <a:gd name="connsiteX12" fmla="*/ 0 w 6040279"/>
                <a:gd name="connsiteY12" fmla="*/ 33450 h 33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0279" h="334499">
                  <a:moveTo>
                    <a:pt x="0" y="33450"/>
                  </a:moveTo>
                  <a:cubicBezTo>
                    <a:pt x="0" y="24579"/>
                    <a:pt x="3524" y="16070"/>
                    <a:pt x="9797" y="9797"/>
                  </a:cubicBezTo>
                  <a:cubicBezTo>
                    <a:pt x="16070" y="3524"/>
                    <a:pt x="24578" y="0"/>
                    <a:pt x="33450" y="0"/>
                  </a:cubicBezTo>
                  <a:lnTo>
                    <a:pt x="6006829" y="0"/>
                  </a:lnTo>
                  <a:cubicBezTo>
                    <a:pt x="6015700" y="0"/>
                    <a:pt x="6024209" y="3524"/>
                    <a:pt x="6030482" y="9797"/>
                  </a:cubicBezTo>
                  <a:cubicBezTo>
                    <a:pt x="6036755" y="16070"/>
                    <a:pt x="6040279" y="24578"/>
                    <a:pt x="6040279" y="33450"/>
                  </a:cubicBezTo>
                  <a:lnTo>
                    <a:pt x="6040279" y="301049"/>
                  </a:lnTo>
                  <a:cubicBezTo>
                    <a:pt x="6040279" y="309920"/>
                    <a:pt x="6036755" y="318429"/>
                    <a:pt x="6030482" y="324702"/>
                  </a:cubicBezTo>
                  <a:cubicBezTo>
                    <a:pt x="6024209" y="330975"/>
                    <a:pt x="6015701" y="334499"/>
                    <a:pt x="6006829" y="334499"/>
                  </a:cubicBezTo>
                  <a:lnTo>
                    <a:pt x="33450" y="334499"/>
                  </a:lnTo>
                  <a:cubicBezTo>
                    <a:pt x="24579" y="334499"/>
                    <a:pt x="16070" y="330975"/>
                    <a:pt x="9797" y="324702"/>
                  </a:cubicBezTo>
                  <a:cubicBezTo>
                    <a:pt x="3524" y="318429"/>
                    <a:pt x="0" y="309921"/>
                    <a:pt x="0" y="301049"/>
                  </a:cubicBezTo>
                  <a:lnTo>
                    <a:pt x="0" y="3345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82" tIns="16782" rIns="16782" bIns="16782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0" kern="12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Субвенции на осуществление отдельных государственных полномочий по расчету и предоставлению дотаций на выравнивание бюджетной обеспеченности бюджетам поселений, входящих в их состав 25055,5 тыс.рублей</a:t>
              </a:r>
              <a:endParaRPr lang="ru-RU" sz="1100" b="0" kern="1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 rot="18008785">
              <a:off x="1311830" y="2605742"/>
              <a:ext cx="1136011" cy="10898"/>
            </a:xfrm>
            <a:custGeom>
              <a:avLst/>
              <a:gdLst>
                <a:gd name="connsiteX0" fmla="*/ 0 w 1136011"/>
                <a:gd name="connsiteY0" fmla="*/ 5449 h 10898"/>
                <a:gd name="connsiteX1" fmla="*/ 1136011 w 1136011"/>
                <a:gd name="connsiteY1" fmla="*/ 5449 h 1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36011" h="10898">
                  <a:moveTo>
                    <a:pt x="0" y="5449"/>
                  </a:moveTo>
                  <a:lnTo>
                    <a:pt x="1136011" y="5449"/>
                  </a:lnTo>
                </a:path>
              </a:pathLst>
            </a:custGeom>
            <a:no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2305" tIns="-22951" rIns="552305" bIns="-2295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2209002" y="1844824"/>
              <a:ext cx="6012137" cy="376396"/>
            </a:xfrm>
            <a:custGeom>
              <a:avLst/>
              <a:gdLst>
                <a:gd name="connsiteX0" fmla="*/ 0 w 6012137"/>
                <a:gd name="connsiteY0" fmla="*/ 37640 h 376396"/>
                <a:gd name="connsiteX1" fmla="*/ 11025 w 6012137"/>
                <a:gd name="connsiteY1" fmla="*/ 11025 h 376396"/>
                <a:gd name="connsiteX2" fmla="*/ 37641 w 6012137"/>
                <a:gd name="connsiteY2" fmla="*/ 1 h 376396"/>
                <a:gd name="connsiteX3" fmla="*/ 5974497 w 6012137"/>
                <a:gd name="connsiteY3" fmla="*/ 0 h 376396"/>
                <a:gd name="connsiteX4" fmla="*/ 6001112 w 6012137"/>
                <a:gd name="connsiteY4" fmla="*/ 11025 h 376396"/>
                <a:gd name="connsiteX5" fmla="*/ 6012136 w 6012137"/>
                <a:gd name="connsiteY5" fmla="*/ 37641 h 376396"/>
                <a:gd name="connsiteX6" fmla="*/ 6012137 w 6012137"/>
                <a:gd name="connsiteY6" fmla="*/ 338756 h 376396"/>
                <a:gd name="connsiteX7" fmla="*/ 6001112 w 6012137"/>
                <a:gd name="connsiteY7" fmla="*/ 365372 h 376396"/>
                <a:gd name="connsiteX8" fmla="*/ 5974496 w 6012137"/>
                <a:gd name="connsiteY8" fmla="*/ 376396 h 376396"/>
                <a:gd name="connsiteX9" fmla="*/ 37640 w 6012137"/>
                <a:gd name="connsiteY9" fmla="*/ 376396 h 376396"/>
                <a:gd name="connsiteX10" fmla="*/ 11024 w 6012137"/>
                <a:gd name="connsiteY10" fmla="*/ 365371 h 376396"/>
                <a:gd name="connsiteX11" fmla="*/ 0 w 6012137"/>
                <a:gd name="connsiteY11" fmla="*/ 338755 h 376396"/>
                <a:gd name="connsiteX12" fmla="*/ 0 w 6012137"/>
                <a:gd name="connsiteY12" fmla="*/ 37640 h 376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12137" h="376396">
                  <a:moveTo>
                    <a:pt x="0" y="37640"/>
                  </a:moveTo>
                  <a:cubicBezTo>
                    <a:pt x="0" y="27657"/>
                    <a:pt x="3966" y="18083"/>
                    <a:pt x="11025" y="11025"/>
                  </a:cubicBezTo>
                  <a:cubicBezTo>
                    <a:pt x="18084" y="3966"/>
                    <a:pt x="27658" y="1"/>
                    <a:pt x="37641" y="1"/>
                  </a:cubicBezTo>
                  <a:lnTo>
                    <a:pt x="5974497" y="0"/>
                  </a:lnTo>
                  <a:cubicBezTo>
                    <a:pt x="5984480" y="0"/>
                    <a:pt x="5994054" y="3966"/>
                    <a:pt x="6001112" y="11025"/>
                  </a:cubicBezTo>
                  <a:cubicBezTo>
                    <a:pt x="6008171" y="18084"/>
                    <a:pt x="6012136" y="27658"/>
                    <a:pt x="6012136" y="37641"/>
                  </a:cubicBezTo>
                  <a:cubicBezTo>
                    <a:pt x="6012136" y="138013"/>
                    <a:pt x="6012137" y="238384"/>
                    <a:pt x="6012137" y="338756"/>
                  </a:cubicBezTo>
                  <a:cubicBezTo>
                    <a:pt x="6012137" y="348739"/>
                    <a:pt x="6008171" y="358313"/>
                    <a:pt x="6001112" y="365372"/>
                  </a:cubicBezTo>
                  <a:cubicBezTo>
                    <a:pt x="5994053" y="372431"/>
                    <a:pt x="5984479" y="376396"/>
                    <a:pt x="5974496" y="376396"/>
                  </a:cubicBezTo>
                  <a:lnTo>
                    <a:pt x="37640" y="376396"/>
                  </a:lnTo>
                  <a:cubicBezTo>
                    <a:pt x="27657" y="376396"/>
                    <a:pt x="18083" y="372430"/>
                    <a:pt x="11024" y="365371"/>
                  </a:cubicBezTo>
                  <a:cubicBezTo>
                    <a:pt x="3965" y="358312"/>
                    <a:pt x="0" y="348738"/>
                    <a:pt x="0" y="338755"/>
                  </a:cubicBezTo>
                  <a:lnTo>
                    <a:pt x="0" y="3764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09" tIns="18009" rIns="18009" bIns="1800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0" kern="12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Субвенции на осуществление отдельных государственных полномочий по государственному управлению охраной труда  830,9 тыс.рублей</a:t>
              </a:r>
              <a:endParaRPr lang="ru-RU" sz="1100" b="0" kern="1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 rot="18976859">
              <a:off x="1484106" y="2821555"/>
              <a:ext cx="796868" cy="10898"/>
            </a:xfrm>
            <a:custGeom>
              <a:avLst/>
              <a:gdLst>
                <a:gd name="connsiteX0" fmla="*/ 0 w 796868"/>
                <a:gd name="connsiteY0" fmla="*/ 5449 h 10898"/>
                <a:gd name="connsiteX1" fmla="*/ 796868 w 796868"/>
                <a:gd name="connsiteY1" fmla="*/ 5449 h 1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868" h="10898">
                  <a:moveTo>
                    <a:pt x="0" y="5449"/>
                  </a:moveTo>
                  <a:lnTo>
                    <a:pt x="796868" y="5449"/>
                  </a:lnTo>
                </a:path>
              </a:pathLst>
            </a:custGeom>
            <a:no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1211" tIns="-14473" rIns="391213" bIns="-1447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  <p:sp>
          <p:nvSpPr>
            <p:cNvPr id="22" name="Полилиния 21"/>
            <p:cNvSpPr/>
            <p:nvPr/>
          </p:nvSpPr>
          <p:spPr>
            <a:xfrm rot="20711864">
              <a:off x="1584272" y="3017592"/>
              <a:ext cx="621016" cy="10898"/>
            </a:xfrm>
            <a:custGeom>
              <a:avLst/>
              <a:gdLst>
                <a:gd name="connsiteX0" fmla="*/ 0 w 621016"/>
                <a:gd name="connsiteY0" fmla="*/ 5449 h 10898"/>
                <a:gd name="connsiteX1" fmla="*/ 621016 w 621016"/>
                <a:gd name="connsiteY1" fmla="*/ 5449 h 1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1016" h="10898">
                  <a:moveTo>
                    <a:pt x="0" y="5449"/>
                  </a:moveTo>
                  <a:lnTo>
                    <a:pt x="621016" y="5449"/>
                  </a:lnTo>
                </a:path>
              </a:pathLst>
            </a:custGeom>
            <a:no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7682" tIns="-10077" rIns="307683" bIns="-1007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2353018" y="2636912"/>
              <a:ext cx="5976665" cy="497074"/>
            </a:xfrm>
            <a:custGeom>
              <a:avLst/>
              <a:gdLst>
                <a:gd name="connsiteX0" fmla="*/ 0 w 5963714"/>
                <a:gd name="connsiteY0" fmla="*/ 31160 h 311602"/>
                <a:gd name="connsiteX1" fmla="*/ 9127 w 5963714"/>
                <a:gd name="connsiteY1" fmla="*/ 9127 h 311602"/>
                <a:gd name="connsiteX2" fmla="*/ 31160 w 5963714"/>
                <a:gd name="connsiteY2" fmla="*/ 0 h 311602"/>
                <a:gd name="connsiteX3" fmla="*/ 5932554 w 5963714"/>
                <a:gd name="connsiteY3" fmla="*/ 0 h 311602"/>
                <a:gd name="connsiteX4" fmla="*/ 5954587 w 5963714"/>
                <a:gd name="connsiteY4" fmla="*/ 9127 h 311602"/>
                <a:gd name="connsiteX5" fmla="*/ 5963714 w 5963714"/>
                <a:gd name="connsiteY5" fmla="*/ 31160 h 311602"/>
                <a:gd name="connsiteX6" fmla="*/ 5963714 w 5963714"/>
                <a:gd name="connsiteY6" fmla="*/ 280442 h 311602"/>
                <a:gd name="connsiteX7" fmla="*/ 5954587 w 5963714"/>
                <a:gd name="connsiteY7" fmla="*/ 302475 h 311602"/>
                <a:gd name="connsiteX8" fmla="*/ 5932554 w 5963714"/>
                <a:gd name="connsiteY8" fmla="*/ 311602 h 311602"/>
                <a:gd name="connsiteX9" fmla="*/ 31160 w 5963714"/>
                <a:gd name="connsiteY9" fmla="*/ 311602 h 311602"/>
                <a:gd name="connsiteX10" fmla="*/ 9127 w 5963714"/>
                <a:gd name="connsiteY10" fmla="*/ 302475 h 311602"/>
                <a:gd name="connsiteX11" fmla="*/ 0 w 5963714"/>
                <a:gd name="connsiteY11" fmla="*/ 280442 h 311602"/>
                <a:gd name="connsiteX12" fmla="*/ 0 w 5963714"/>
                <a:gd name="connsiteY12" fmla="*/ 31160 h 31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63714" h="311602">
                  <a:moveTo>
                    <a:pt x="0" y="31160"/>
                  </a:moveTo>
                  <a:cubicBezTo>
                    <a:pt x="0" y="22896"/>
                    <a:pt x="3283" y="14970"/>
                    <a:pt x="9127" y="9127"/>
                  </a:cubicBezTo>
                  <a:cubicBezTo>
                    <a:pt x="14971" y="3283"/>
                    <a:pt x="22896" y="0"/>
                    <a:pt x="31160" y="0"/>
                  </a:cubicBezTo>
                  <a:lnTo>
                    <a:pt x="5932554" y="0"/>
                  </a:lnTo>
                  <a:cubicBezTo>
                    <a:pt x="5940818" y="0"/>
                    <a:pt x="5948744" y="3283"/>
                    <a:pt x="5954587" y="9127"/>
                  </a:cubicBezTo>
                  <a:cubicBezTo>
                    <a:pt x="5960431" y="14971"/>
                    <a:pt x="5963714" y="22896"/>
                    <a:pt x="5963714" y="31160"/>
                  </a:cubicBezTo>
                  <a:lnTo>
                    <a:pt x="5963714" y="280442"/>
                  </a:lnTo>
                  <a:cubicBezTo>
                    <a:pt x="5963714" y="288706"/>
                    <a:pt x="5960431" y="296632"/>
                    <a:pt x="5954587" y="302475"/>
                  </a:cubicBezTo>
                  <a:cubicBezTo>
                    <a:pt x="5948743" y="308319"/>
                    <a:pt x="5940818" y="311602"/>
                    <a:pt x="5932554" y="311602"/>
                  </a:cubicBezTo>
                  <a:lnTo>
                    <a:pt x="31160" y="311602"/>
                  </a:lnTo>
                  <a:cubicBezTo>
                    <a:pt x="22896" y="311602"/>
                    <a:pt x="14970" y="308319"/>
                    <a:pt x="9127" y="302475"/>
                  </a:cubicBezTo>
                  <a:cubicBezTo>
                    <a:pt x="3283" y="296631"/>
                    <a:pt x="0" y="288706"/>
                    <a:pt x="0" y="280442"/>
                  </a:cubicBezTo>
                  <a:lnTo>
                    <a:pt x="0" y="3116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12" tIns="16112" rIns="16112" bIns="16112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Субвенции бюджетам муниципальных образований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  7900,8 </a:t>
              </a:r>
              <a:r>
                <a:rPr lang="ru-RU" sz="1100" b="0" kern="12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тыс.рублей</a:t>
              </a:r>
              <a:endParaRPr lang="ru-RU" sz="1100" b="0" kern="1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 rot="1476798">
              <a:off x="1564574" y="3234450"/>
              <a:ext cx="660412" cy="10898"/>
            </a:xfrm>
            <a:custGeom>
              <a:avLst/>
              <a:gdLst>
                <a:gd name="connsiteX0" fmla="*/ 0 w 660412"/>
                <a:gd name="connsiteY0" fmla="*/ 5449 h 10898"/>
                <a:gd name="connsiteX1" fmla="*/ 660412 w 660412"/>
                <a:gd name="connsiteY1" fmla="*/ 5449 h 1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0412" h="10898">
                  <a:moveTo>
                    <a:pt x="0" y="5449"/>
                  </a:moveTo>
                  <a:lnTo>
                    <a:pt x="660412" y="5449"/>
                  </a:lnTo>
                </a:path>
              </a:pathLst>
            </a:custGeom>
            <a:no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6396" tIns="-11062" rIns="326396" bIns="-1106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2281010" y="3212976"/>
              <a:ext cx="5976664" cy="432048"/>
            </a:xfrm>
            <a:custGeom>
              <a:avLst/>
              <a:gdLst>
                <a:gd name="connsiteX0" fmla="*/ 0 w 6011528"/>
                <a:gd name="connsiteY0" fmla="*/ 39179 h 391785"/>
                <a:gd name="connsiteX1" fmla="*/ 11475 w 6011528"/>
                <a:gd name="connsiteY1" fmla="*/ 11475 h 391785"/>
                <a:gd name="connsiteX2" fmla="*/ 39179 w 6011528"/>
                <a:gd name="connsiteY2" fmla="*/ 0 h 391785"/>
                <a:gd name="connsiteX3" fmla="*/ 5972349 w 6011528"/>
                <a:gd name="connsiteY3" fmla="*/ 0 h 391785"/>
                <a:gd name="connsiteX4" fmla="*/ 6000053 w 6011528"/>
                <a:gd name="connsiteY4" fmla="*/ 11475 h 391785"/>
                <a:gd name="connsiteX5" fmla="*/ 6011528 w 6011528"/>
                <a:gd name="connsiteY5" fmla="*/ 39179 h 391785"/>
                <a:gd name="connsiteX6" fmla="*/ 6011528 w 6011528"/>
                <a:gd name="connsiteY6" fmla="*/ 352606 h 391785"/>
                <a:gd name="connsiteX7" fmla="*/ 6000053 w 6011528"/>
                <a:gd name="connsiteY7" fmla="*/ 380310 h 391785"/>
                <a:gd name="connsiteX8" fmla="*/ 5972349 w 6011528"/>
                <a:gd name="connsiteY8" fmla="*/ 391785 h 391785"/>
                <a:gd name="connsiteX9" fmla="*/ 39179 w 6011528"/>
                <a:gd name="connsiteY9" fmla="*/ 391785 h 391785"/>
                <a:gd name="connsiteX10" fmla="*/ 11475 w 6011528"/>
                <a:gd name="connsiteY10" fmla="*/ 380310 h 391785"/>
                <a:gd name="connsiteX11" fmla="*/ 0 w 6011528"/>
                <a:gd name="connsiteY11" fmla="*/ 352606 h 391785"/>
                <a:gd name="connsiteX12" fmla="*/ 0 w 6011528"/>
                <a:gd name="connsiteY12" fmla="*/ 39179 h 391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11528" h="391785">
                  <a:moveTo>
                    <a:pt x="0" y="39179"/>
                  </a:moveTo>
                  <a:cubicBezTo>
                    <a:pt x="0" y="28788"/>
                    <a:pt x="4128" y="18823"/>
                    <a:pt x="11475" y="11475"/>
                  </a:cubicBezTo>
                  <a:cubicBezTo>
                    <a:pt x="18823" y="4128"/>
                    <a:pt x="28788" y="0"/>
                    <a:pt x="39179" y="0"/>
                  </a:cubicBezTo>
                  <a:lnTo>
                    <a:pt x="5972349" y="0"/>
                  </a:lnTo>
                  <a:cubicBezTo>
                    <a:pt x="5982740" y="0"/>
                    <a:pt x="5992705" y="4128"/>
                    <a:pt x="6000053" y="11475"/>
                  </a:cubicBezTo>
                  <a:cubicBezTo>
                    <a:pt x="6007400" y="18823"/>
                    <a:pt x="6011528" y="28788"/>
                    <a:pt x="6011528" y="39179"/>
                  </a:cubicBezTo>
                  <a:lnTo>
                    <a:pt x="6011528" y="352606"/>
                  </a:lnTo>
                  <a:cubicBezTo>
                    <a:pt x="6011528" y="362997"/>
                    <a:pt x="6007400" y="372962"/>
                    <a:pt x="6000053" y="380310"/>
                  </a:cubicBezTo>
                  <a:cubicBezTo>
                    <a:pt x="5992706" y="387657"/>
                    <a:pt x="5982740" y="391785"/>
                    <a:pt x="5972349" y="391785"/>
                  </a:cubicBezTo>
                  <a:lnTo>
                    <a:pt x="39179" y="391785"/>
                  </a:lnTo>
                  <a:cubicBezTo>
                    <a:pt x="28788" y="391785"/>
                    <a:pt x="18823" y="387657"/>
                    <a:pt x="11475" y="380310"/>
                  </a:cubicBezTo>
                  <a:cubicBezTo>
                    <a:pt x="4128" y="372963"/>
                    <a:pt x="0" y="362997"/>
                    <a:pt x="0" y="352606"/>
                  </a:cubicBezTo>
                  <a:lnTo>
                    <a:pt x="0" y="39179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60" tIns="18460" rIns="18460" bIns="1846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0" kern="12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Субвенции на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  117736,9 тыс.рублей</a:t>
              </a:r>
              <a:endParaRPr lang="ru-RU" sz="1100" b="0" kern="1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 rot="2989346">
              <a:off x="1418422" y="3476219"/>
              <a:ext cx="992860" cy="10898"/>
            </a:xfrm>
            <a:custGeom>
              <a:avLst/>
              <a:gdLst>
                <a:gd name="connsiteX0" fmla="*/ 0 w 992860"/>
                <a:gd name="connsiteY0" fmla="*/ 5449 h 10898"/>
                <a:gd name="connsiteX1" fmla="*/ 992860 w 992860"/>
                <a:gd name="connsiteY1" fmla="*/ 5449 h 1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2860" h="10898">
                  <a:moveTo>
                    <a:pt x="0" y="5449"/>
                  </a:moveTo>
                  <a:lnTo>
                    <a:pt x="992860" y="5449"/>
                  </a:lnTo>
                </a:path>
              </a:pathLst>
            </a:custGeom>
            <a:no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4308" tIns="-19374" rIns="484308" bIns="-1937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2235129" y="3686393"/>
              <a:ext cx="6175356" cy="349143"/>
            </a:xfrm>
            <a:custGeom>
              <a:avLst/>
              <a:gdLst>
                <a:gd name="connsiteX0" fmla="*/ 0 w 6175356"/>
                <a:gd name="connsiteY0" fmla="*/ 34914 h 349143"/>
                <a:gd name="connsiteX1" fmla="*/ 10226 w 6175356"/>
                <a:gd name="connsiteY1" fmla="*/ 10226 h 349143"/>
                <a:gd name="connsiteX2" fmla="*/ 34914 w 6175356"/>
                <a:gd name="connsiteY2" fmla="*/ 0 h 349143"/>
                <a:gd name="connsiteX3" fmla="*/ 6140442 w 6175356"/>
                <a:gd name="connsiteY3" fmla="*/ 0 h 349143"/>
                <a:gd name="connsiteX4" fmla="*/ 6165130 w 6175356"/>
                <a:gd name="connsiteY4" fmla="*/ 10226 h 349143"/>
                <a:gd name="connsiteX5" fmla="*/ 6175356 w 6175356"/>
                <a:gd name="connsiteY5" fmla="*/ 34914 h 349143"/>
                <a:gd name="connsiteX6" fmla="*/ 6175356 w 6175356"/>
                <a:gd name="connsiteY6" fmla="*/ 314229 h 349143"/>
                <a:gd name="connsiteX7" fmla="*/ 6165130 w 6175356"/>
                <a:gd name="connsiteY7" fmla="*/ 338917 h 349143"/>
                <a:gd name="connsiteX8" fmla="*/ 6140442 w 6175356"/>
                <a:gd name="connsiteY8" fmla="*/ 349143 h 349143"/>
                <a:gd name="connsiteX9" fmla="*/ 34914 w 6175356"/>
                <a:gd name="connsiteY9" fmla="*/ 349143 h 349143"/>
                <a:gd name="connsiteX10" fmla="*/ 10226 w 6175356"/>
                <a:gd name="connsiteY10" fmla="*/ 338917 h 349143"/>
                <a:gd name="connsiteX11" fmla="*/ 0 w 6175356"/>
                <a:gd name="connsiteY11" fmla="*/ 314229 h 349143"/>
                <a:gd name="connsiteX12" fmla="*/ 0 w 6175356"/>
                <a:gd name="connsiteY12" fmla="*/ 34914 h 34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75356" h="349143">
                  <a:moveTo>
                    <a:pt x="0" y="34914"/>
                  </a:moveTo>
                  <a:cubicBezTo>
                    <a:pt x="0" y="25654"/>
                    <a:pt x="3678" y="16774"/>
                    <a:pt x="10226" y="10226"/>
                  </a:cubicBezTo>
                  <a:cubicBezTo>
                    <a:pt x="16774" y="3678"/>
                    <a:pt x="25654" y="0"/>
                    <a:pt x="34914" y="0"/>
                  </a:cubicBezTo>
                  <a:lnTo>
                    <a:pt x="6140442" y="0"/>
                  </a:lnTo>
                  <a:cubicBezTo>
                    <a:pt x="6149702" y="0"/>
                    <a:pt x="6158582" y="3678"/>
                    <a:pt x="6165130" y="10226"/>
                  </a:cubicBezTo>
                  <a:cubicBezTo>
                    <a:pt x="6171678" y="16774"/>
                    <a:pt x="6175356" y="25654"/>
                    <a:pt x="6175356" y="34914"/>
                  </a:cubicBezTo>
                  <a:lnTo>
                    <a:pt x="6175356" y="314229"/>
                  </a:lnTo>
                  <a:cubicBezTo>
                    <a:pt x="6175356" y="323489"/>
                    <a:pt x="6171678" y="332369"/>
                    <a:pt x="6165130" y="338917"/>
                  </a:cubicBezTo>
                  <a:cubicBezTo>
                    <a:pt x="6158582" y="345465"/>
                    <a:pt x="6149702" y="349143"/>
                    <a:pt x="6140442" y="349143"/>
                  </a:cubicBezTo>
                  <a:lnTo>
                    <a:pt x="34914" y="349143"/>
                  </a:lnTo>
                  <a:cubicBezTo>
                    <a:pt x="25654" y="349143"/>
                    <a:pt x="16774" y="345465"/>
                    <a:pt x="10226" y="338917"/>
                  </a:cubicBezTo>
                  <a:cubicBezTo>
                    <a:pt x="3678" y="332369"/>
                    <a:pt x="0" y="323489"/>
                    <a:pt x="0" y="314229"/>
                  </a:cubicBezTo>
                  <a:lnTo>
                    <a:pt x="0" y="34914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211" tIns="17211" rIns="17211" bIns="17211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0" kern="12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Субвенции на организацию и обеспечение оздоровления и отдыха детей Приморского края (за исключением организации отдыха детей в каникулярное время) 2903,8 тыс.рублей</a:t>
              </a:r>
              <a:endParaRPr lang="ru-RU" sz="1100" b="0" kern="1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Полилиния 27"/>
            <p:cNvSpPr/>
            <p:nvPr/>
          </p:nvSpPr>
          <p:spPr>
            <a:xfrm rot="3730693">
              <a:off x="1228629" y="3703820"/>
              <a:ext cx="1372446" cy="10898"/>
            </a:xfrm>
            <a:custGeom>
              <a:avLst/>
              <a:gdLst>
                <a:gd name="connsiteX0" fmla="*/ 0 w 1372446"/>
                <a:gd name="connsiteY0" fmla="*/ 5449 h 10898"/>
                <a:gd name="connsiteX1" fmla="*/ 1372446 w 1372446"/>
                <a:gd name="connsiteY1" fmla="*/ 5449 h 1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2446" h="10898">
                  <a:moveTo>
                    <a:pt x="0" y="5449"/>
                  </a:moveTo>
                  <a:lnTo>
                    <a:pt x="1372446" y="5449"/>
                  </a:lnTo>
                </a:path>
              </a:pathLst>
            </a:custGeom>
            <a:no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4612" tIns="-28863" rIns="664611" bIns="-2886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2235129" y="4092137"/>
              <a:ext cx="6156149" cy="448061"/>
            </a:xfrm>
            <a:custGeom>
              <a:avLst/>
              <a:gdLst>
                <a:gd name="connsiteX0" fmla="*/ 0 w 6156149"/>
                <a:gd name="connsiteY0" fmla="*/ 44806 h 448061"/>
                <a:gd name="connsiteX1" fmla="*/ 13123 w 6156149"/>
                <a:gd name="connsiteY1" fmla="*/ 13123 h 448061"/>
                <a:gd name="connsiteX2" fmla="*/ 44806 w 6156149"/>
                <a:gd name="connsiteY2" fmla="*/ 0 h 448061"/>
                <a:gd name="connsiteX3" fmla="*/ 6111343 w 6156149"/>
                <a:gd name="connsiteY3" fmla="*/ 0 h 448061"/>
                <a:gd name="connsiteX4" fmla="*/ 6143026 w 6156149"/>
                <a:gd name="connsiteY4" fmla="*/ 13123 h 448061"/>
                <a:gd name="connsiteX5" fmla="*/ 6156149 w 6156149"/>
                <a:gd name="connsiteY5" fmla="*/ 44806 h 448061"/>
                <a:gd name="connsiteX6" fmla="*/ 6156149 w 6156149"/>
                <a:gd name="connsiteY6" fmla="*/ 403255 h 448061"/>
                <a:gd name="connsiteX7" fmla="*/ 6143026 w 6156149"/>
                <a:gd name="connsiteY7" fmla="*/ 434938 h 448061"/>
                <a:gd name="connsiteX8" fmla="*/ 6111343 w 6156149"/>
                <a:gd name="connsiteY8" fmla="*/ 448061 h 448061"/>
                <a:gd name="connsiteX9" fmla="*/ 44806 w 6156149"/>
                <a:gd name="connsiteY9" fmla="*/ 448061 h 448061"/>
                <a:gd name="connsiteX10" fmla="*/ 13123 w 6156149"/>
                <a:gd name="connsiteY10" fmla="*/ 434938 h 448061"/>
                <a:gd name="connsiteX11" fmla="*/ 0 w 6156149"/>
                <a:gd name="connsiteY11" fmla="*/ 403255 h 448061"/>
                <a:gd name="connsiteX12" fmla="*/ 0 w 6156149"/>
                <a:gd name="connsiteY12" fmla="*/ 44806 h 44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56149" h="448061">
                  <a:moveTo>
                    <a:pt x="0" y="44806"/>
                  </a:moveTo>
                  <a:cubicBezTo>
                    <a:pt x="0" y="32923"/>
                    <a:pt x="4721" y="21526"/>
                    <a:pt x="13123" y="13123"/>
                  </a:cubicBezTo>
                  <a:cubicBezTo>
                    <a:pt x="21526" y="4720"/>
                    <a:pt x="32922" y="0"/>
                    <a:pt x="44806" y="0"/>
                  </a:cubicBezTo>
                  <a:lnTo>
                    <a:pt x="6111343" y="0"/>
                  </a:lnTo>
                  <a:cubicBezTo>
                    <a:pt x="6123226" y="0"/>
                    <a:pt x="6134623" y="4721"/>
                    <a:pt x="6143026" y="13123"/>
                  </a:cubicBezTo>
                  <a:cubicBezTo>
                    <a:pt x="6151429" y="21526"/>
                    <a:pt x="6156149" y="32922"/>
                    <a:pt x="6156149" y="44806"/>
                  </a:cubicBezTo>
                  <a:lnTo>
                    <a:pt x="6156149" y="403255"/>
                  </a:lnTo>
                  <a:cubicBezTo>
                    <a:pt x="6156149" y="415138"/>
                    <a:pt x="6151428" y="426535"/>
                    <a:pt x="6143026" y="434938"/>
                  </a:cubicBezTo>
                  <a:cubicBezTo>
                    <a:pt x="6134623" y="443341"/>
                    <a:pt x="6123227" y="448061"/>
                    <a:pt x="6111343" y="448061"/>
                  </a:cubicBezTo>
                  <a:lnTo>
                    <a:pt x="44806" y="448061"/>
                  </a:lnTo>
                  <a:cubicBezTo>
                    <a:pt x="32923" y="448061"/>
                    <a:pt x="21526" y="443340"/>
                    <a:pt x="13123" y="434938"/>
                  </a:cubicBezTo>
                  <a:cubicBezTo>
                    <a:pt x="4720" y="426535"/>
                    <a:pt x="0" y="415139"/>
                    <a:pt x="0" y="403255"/>
                  </a:cubicBezTo>
                  <a:lnTo>
                    <a:pt x="0" y="44806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08" tIns="20108" rIns="20108" bIns="20108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0" kern="12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Субвенции бюджетам муниципальных образований Приморского края на осуществление отдельных государственных полномочий по обеспечению мер социальной поддержки педагогическим работникам муниципальных образовательных организаций Приморского края 4895,0 тыс.рублей</a:t>
              </a:r>
              <a:endParaRPr lang="ru-RU" sz="1100" b="0" kern="1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Полилиния 29"/>
            <p:cNvSpPr/>
            <p:nvPr/>
          </p:nvSpPr>
          <p:spPr>
            <a:xfrm rot="4240238">
              <a:off x="1000926" y="3934269"/>
              <a:ext cx="1774734" cy="10898"/>
            </a:xfrm>
            <a:custGeom>
              <a:avLst/>
              <a:gdLst>
                <a:gd name="connsiteX0" fmla="*/ 0 w 1774734"/>
                <a:gd name="connsiteY0" fmla="*/ 5449 h 10898"/>
                <a:gd name="connsiteX1" fmla="*/ 1774734 w 1774734"/>
                <a:gd name="connsiteY1" fmla="*/ 5449 h 1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4734" h="10898">
                  <a:moveTo>
                    <a:pt x="0" y="5449"/>
                  </a:moveTo>
                  <a:lnTo>
                    <a:pt x="1774734" y="5449"/>
                  </a:lnTo>
                </a:path>
              </a:pathLst>
            </a:custGeom>
            <a:no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5698" tIns="-38919" rIns="855699" bIns="-3892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 dirty="0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2182010" y="4570244"/>
              <a:ext cx="6156149" cy="413645"/>
            </a:xfrm>
            <a:custGeom>
              <a:avLst/>
              <a:gdLst>
                <a:gd name="connsiteX0" fmla="*/ 0 w 6156149"/>
                <a:gd name="connsiteY0" fmla="*/ 41365 h 413645"/>
                <a:gd name="connsiteX1" fmla="*/ 12116 w 6156149"/>
                <a:gd name="connsiteY1" fmla="*/ 12116 h 413645"/>
                <a:gd name="connsiteX2" fmla="*/ 41366 w 6156149"/>
                <a:gd name="connsiteY2" fmla="*/ 1 h 413645"/>
                <a:gd name="connsiteX3" fmla="*/ 6114784 w 6156149"/>
                <a:gd name="connsiteY3" fmla="*/ 0 h 413645"/>
                <a:gd name="connsiteX4" fmla="*/ 6144033 w 6156149"/>
                <a:gd name="connsiteY4" fmla="*/ 12116 h 413645"/>
                <a:gd name="connsiteX5" fmla="*/ 6156148 w 6156149"/>
                <a:gd name="connsiteY5" fmla="*/ 41366 h 413645"/>
                <a:gd name="connsiteX6" fmla="*/ 6156149 w 6156149"/>
                <a:gd name="connsiteY6" fmla="*/ 372280 h 413645"/>
                <a:gd name="connsiteX7" fmla="*/ 6144033 w 6156149"/>
                <a:gd name="connsiteY7" fmla="*/ 401529 h 413645"/>
                <a:gd name="connsiteX8" fmla="*/ 6114784 w 6156149"/>
                <a:gd name="connsiteY8" fmla="*/ 413645 h 413645"/>
                <a:gd name="connsiteX9" fmla="*/ 41365 w 6156149"/>
                <a:gd name="connsiteY9" fmla="*/ 413645 h 413645"/>
                <a:gd name="connsiteX10" fmla="*/ 12116 w 6156149"/>
                <a:gd name="connsiteY10" fmla="*/ 401529 h 413645"/>
                <a:gd name="connsiteX11" fmla="*/ 0 w 6156149"/>
                <a:gd name="connsiteY11" fmla="*/ 372280 h 413645"/>
                <a:gd name="connsiteX12" fmla="*/ 0 w 6156149"/>
                <a:gd name="connsiteY12" fmla="*/ 41365 h 41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56149" h="413645">
                  <a:moveTo>
                    <a:pt x="0" y="41365"/>
                  </a:moveTo>
                  <a:cubicBezTo>
                    <a:pt x="0" y="30394"/>
                    <a:pt x="4358" y="19873"/>
                    <a:pt x="12116" y="12116"/>
                  </a:cubicBezTo>
                  <a:cubicBezTo>
                    <a:pt x="19873" y="4359"/>
                    <a:pt x="30395" y="0"/>
                    <a:pt x="41366" y="1"/>
                  </a:cubicBezTo>
                  <a:lnTo>
                    <a:pt x="6114784" y="0"/>
                  </a:lnTo>
                  <a:cubicBezTo>
                    <a:pt x="6125755" y="0"/>
                    <a:pt x="6136276" y="4358"/>
                    <a:pt x="6144033" y="12116"/>
                  </a:cubicBezTo>
                  <a:cubicBezTo>
                    <a:pt x="6151790" y="19873"/>
                    <a:pt x="6156149" y="30395"/>
                    <a:pt x="6156148" y="41366"/>
                  </a:cubicBezTo>
                  <a:cubicBezTo>
                    <a:pt x="6156148" y="151671"/>
                    <a:pt x="6156149" y="261975"/>
                    <a:pt x="6156149" y="372280"/>
                  </a:cubicBezTo>
                  <a:cubicBezTo>
                    <a:pt x="6156149" y="383251"/>
                    <a:pt x="6151791" y="393772"/>
                    <a:pt x="6144033" y="401529"/>
                  </a:cubicBezTo>
                  <a:cubicBezTo>
                    <a:pt x="6136276" y="409286"/>
                    <a:pt x="6125754" y="413645"/>
                    <a:pt x="6114784" y="413645"/>
                  </a:cubicBezTo>
                  <a:lnTo>
                    <a:pt x="41365" y="413645"/>
                  </a:lnTo>
                  <a:cubicBezTo>
                    <a:pt x="30394" y="413645"/>
                    <a:pt x="19873" y="409287"/>
                    <a:pt x="12116" y="401529"/>
                  </a:cubicBezTo>
                  <a:cubicBezTo>
                    <a:pt x="4359" y="393772"/>
                    <a:pt x="0" y="383250"/>
                    <a:pt x="0" y="372280"/>
                  </a:cubicBezTo>
                  <a:lnTo>
                    <a:pt x="0" y="41365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100" tIns="19100" rIns="19100" bIns="1910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Субвенции на реализацию государственных полномочий органов опеки и попечительства в отношении несовершеннолетних 2925,3 </a:t>
              </a:r>
              <a:r>
                <a:rPr lang="ru-RU" sz="1100" b="0" kern="12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тыс.рублей</a:t>
              </a:r>
              <a:endParaRPr lang="ru-RU" sz="1100" b="0" kern="1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Полилиния 31"/>
            <p:cNvSpPr/>
            <p:nvPr/>
          </p:nvSpPr>
          <p:spPr>
            <a:xfrm rot="4381370">
              <a:off x="799852" y="4170482"/>
              <a:ext cx="2244953" cy="10898"/>
            </a:xfrm>
            <a:custGeom>
              <a:avLst/>
              <a:gdLst>
                <a:gd name="connsiteX0" fmla="*/ 0 w 2244953"/>
                <a:gd name="connsiteY0" fmla="*/ 5449 h 10898"/>
                <a:gd name="connsiteX1" fmla="*/ 2244953 w 2244953"/>
                <a:gd name="connsiteY1" fmla="*/ 5449 h 1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44953" h="10898">
                  <a:moveTo>
                    <a:pt x="0" y="5449"/>
                  </a:moveTo>
                  <a:lnTo>
                    <a:pt x="2244953" y="5449"/>
                  </a:lnTo>
                </a:path>
              </a:pathLst>
            </a:custGeom>
            <a:no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9053" tIns="-50675" rIns="1079052" bIns="-50675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 dirty="0"/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2250082" y="5003946"/>
              <a:ext cx="6101331" cy="491091"/>
            </a:xfrm>
            <a:custGeom>
              <a:avLst/>
              <a:gdLst>
                <a:gd name="connsiteX0" fmla="*/ 0 w 6101331"/>
                <a:gd name="connsiteY0" fmla="*/ 49109 h 491091"/>
                <a:gd name="connsiteX1" fmla="*/ 14384 w 6101331"/>
                <a:gd name="connsiteY1" fmla="*/ 14384 h 491091"/>
                <a:gd name="connsiteX2" fmla="*/ 49109 w 6101331"/>
                <a:gd name="connsiteY2" fmla="*/ 0 h 491091"/>
                <a:gd name="connsiteX3" fmla="*/ 6052222 w 6101331"/>
                <a:gd name="connsiteY3" fmla="*/ 0 h 491091"/>
                <a:gd name="connsiteX4" fmla="*/ 6086947 w 6101331"/>
                <a:gd name="connsiteY4" fmla="*/ 14384 h 491091"/>
                <a:gd name="connsiteX5" fmla="*/ 6101331 w 6101331"/>
                <a:gd name="connsiteY5" fmla="*/ 49109 h 491091"/>
                <a:gd name="connsiteX6" fmla="*/ 6101331 w 6101331"/>
                <a:gd name="connsiteY6" fmla="*/ 441982 h 491091"/>
                <a:gd name="connsiteX7" fmla="*/ 6086947 w 6101331"/>
                <a:gd name="connsiteY7" fmla="*/ 476707 h 491091"/>
                <a:gd name="connsiteX8" fmla="*/ 6052222 w 6101331"/>
                <a:gd name="connsiteY8" fmla="*/ 491091 h 491091"/>
                <a:gd name="connsiteX9" fmla="*/ 49109 w 6101331"/>
                <a:gd name="connsiteY9" fmla="*/ 491091 h 491091"/>
                <a:gd name="connsiteX10" fmla="*/ 14384 w 6101331"/>
                <a:gd name="connsiteY10" fmla="*/ 476707 h 491091"/>
                <a:gd name="connsiteX11" fmla="*/ 0 w 6101331"/>
                <a:gd name="connsiteY11" fmla="*/ 441982 h 491091"/>
                <a:gd name="connsiteX12" fmla="*/ 0 w 6101331"/>
                <a:gd name="connsiteY12" fmla="*/ 49109 h 49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1331" h="491091">
                  <a:moveTo>
                    <a:pt x="0" y="49109"/>
                  </a:moveTo>
                  <a:cubicBezTo>
                    <a:pt x="0" y="36084"/>
                    <a:pt x="5174" y="23593"/>
                    <a:pt x="14384" y="14384"/>
                  </a:cubicBezTo>
                  <a:cubicBezTo>
                    <a:pt x="23594" y="5174"/>
                    <a:pt x="36085" y="0"/>
                    <a:pt x="49109" y="0"/>
                  </a:cubicBezTo>
                  <a:lnTo>
                    <a:pt x="6052222" y="0"/>
                  </a:lnTo>
                  <a:cubicBezTo>
                    <a:pt x="6065247" y="0"/>
                    <a:pt x="6077738" y="5174"/>
                    <a:pt x="6086947" y="14384"/>
                  </a:cubicBezTo>
                  <a:cubicBezTo>
                    <a:pt x="6096157" y="23594"/>
                    <a:pt x="6101331" y="36085"/>
                    <a:pt x="6101331" y="49109"/>
                  </a:cubicBezTo>
                  <a:lnTo>
                    <a:pt x="6101331" y="441982"/>
                  </a:lnTo>
                  <a:cubicBezTo>
                    <a:pt x="6101331" y="455007"/>
                    <a:pt x="6096157" y="467498"/>
                    <a:pt x="6086947" y="476707"/>
                  </a:cubicBezTo>
                  <a:cubicBezTo>
                    <a:pt x="6077737" y="485917"/>
                    <a:pt x="6065246" y="491091"/>
                    <a:pt x="6052222" y="491091"/>
                  </a:cubicBezTo>
                  <a:lnTo>
                    <a:pt x="49109" y="491091"/>
                  </a:lnTo>
                  <a:cubicBezTo>
                    <a:pt x="36084" y="491091"/>
                    <a:pt x="23593" y="485917"/>
                    <a:pt x="14384" y="476707"/>
                  </a:cubicBezTo>
                  <a:cubicBezTo>
                    <a:pt x="5174" y="467497"/>
                    <a:pt x="0" y="455006"/>
                    <a:pt x="0" y="441982"/>
                  </a:cubicBezTo>
                  <a:lnTo>
                    <a:pt x="0" y="49109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69" tIns="21369" rIns="21369" bIns="213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0" kern="12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Субвенции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 6483,2 тыс.рублей</a:t>
              </a:r>
              <a:endParaRPr lang="ru-RU" sz="1100" b="0" kern="1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Полилиния 33"/>
            <p:cNvSpPr/>
            <p:nvPr/>
          </p:nvSpPr>
          <p:spPr>
            <a:xfrm rot="4651503">
              <a:off x="528385" y="4424774"/>
              <a:ext cx="2719921" cy="10898"/>
            </a:xfrm>
            <a:custGeom>
              <a:avLst/>
              <a:gdLst>
                <a:gd name="connsiteX0" fmla="*/ 0 w 2719921"/>
                <a:gd name="connsiteY0" fmla="*/ 5449 h 10898"/>
                <a:gd name="connsiteX1" fmla="*/ 2719921 w 2719921"/>
                <a:gd name="connsiteY1" fmla="*/ 5449 h 1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19921" h="10898">
                  <a:moveTo>
                    <a:pt x="0" y="5449"/>
                  </a:moveTo>
                  <a:lnTo>
                    <a:pt x="2719921" y="5449"/>
                  </a:lnTo>
                </a:path>
              </a:pathLst>
            </a:custGeom>
            <a:no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04662" tIns="-62549" rIns="1304662" bIns="-6255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2182114" y="5547700"/>
              <a:ext cx="6124770" cy="420752"/>
            </a:xfrm>
            <a:custGeom>
              <a:avLst/>
              <a:gdLst>
                <a:gd name="connsiteX0" fmla="*/ 0 w 6124770"/>
                <a:gd name="connsiteY0" fmla="*/ 42075 h 420752"/>
                <a:gd name="connsiteX1" fmla="*/ 12324 w 6124770"/>
                <a:gd name="connsiteY1" fmla="*/ 12323 h 420752"/>
                <a:gd name="connsiteX2" fmla="*/ 42076 w 6124770"/>
                <a:gd name="connsiteY2" fmla="*/ 0 h 420752"/>
                <a:gd name="connsiteX3" fmla="*/ 6082695 w 6124770"/>
                <a:gd name="connsiteY3" fmla="*/ 0 h 420752"/>
                <a:gd name="connsiteX4" fmla="*/ 6112447 w 6124770"/>
                <a:gd name="connsiteY4" fmla="*/ 12324 h 420752"/>
                <a:gd name="connsiteX5" fmla="*/ 6124770 w 6124770"/>
                <a:gd name="connsiteY5" fmla="*/ 42076 h 420752"/>
                <a:gd name="connsiteX6" fmla="*/ 6124770 w 6124770"/>
                <a:gd name="connsiteY6" fmla="*/ 378677 h 420752"/>
                <a:gd name="connsiteX7" fmla="*/ 6112447 w 6124770"/>
                <a:gd name="connsiteY7" fmla="*/ 408429 h 420752"/>
                <a:gd name="connsiteX8" fmla="*/ 6082695 w 6124770"/>
                <a:gd name="connsiteY8" fmla="*/ 420752 h 420752"/>
                <a:gd name="connsiteX9" fmla="*/ 42075 w 6124770"/>
                <a:gd name="connsiteY9" fmla="*/ 420752 h 420752"/>
                <a:gd name="connsiteX10" fmla="*/ 12323 w 6124770"/>
                <a:gd name="connsiteY10" fmla="*/ 408428 h 420752"/>
                <a:gd name="connsiteX11" fmla="*/ 0 w 6124770"/>
                <a:gd name="connsiteY11" fmla="*/ 378676 h 420752"/>
                <a:gd name="connsiteX12" fmla="*/ 0 w 6124770"/>
                <a:gd name="connsiteY12" fmla="*/ 42075 h 42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24770" h="420752">
                  <a:moveTo>
                    <a:pt x="0" y="42075"/>
                  </a:moveTo>
                  <a:cubicBezTo>
                    <a:pt x="0" y="30916"/>
                    <a:pt x="4433" y="20214"/>
                    <a:pt x="12324" y="12323"/>
                  </a:cubicBezTo>
                  <a:cubicBezTo>
                    <a:pt x="20215" y="4432"/>
                    <a:pt x="30917" y="0"/>
                    <a:pt x="42076" y="0"/>
                  </a:cubicBezTo>
                  <a:lnTo>
                    <a:pt x="6082695" y="0"/>
                  </a:lnTo>
                  <a:cubicBezTo>
                    <a:pt x="6093854" y="0"/>
                    <a:pt x="6104556" y="4433"/>
                    <a:pt x="6112447" y="12324"/>
                  </a:cubicBezTo>
                  <a:cubicBezTo>
                    <a:pt x="6120338" y="20215"/>
                    <a:pt x="6124770" y="30917"/>
                    <a:pt x="6124770" y="42076"/>
                  </a:cubicBezTo>
                  <a:lnTo>
                    <a:pt x="6124770" y="378677"/>
                  </a:lnTo>
                  <a:cubicBezTo>
                    <a:pt x="6124770" y="389836"/>
                    <a:pt x="6120337" y="400538"/>
                    <a:pt x="6112447" y="408429"/>
                  </a:cubicBezTo>
                  <a:cubicBezTo>
                    <a:pt x="6104556" y="416320"/>
                    <a:pt x="6093854" y="420752"/>
                    <a:pt x="6082695" y="420752"/>
                  </a:cubicBezTo>
                  <a:lnTo>
                    <a:pt x="42075" y="420752"/>
                  </a:lnTo>
                  <a:cubicBezTo>
                    <a:pt x="30916" y="420752"/>
                    <a:pt x="20214" y="416319"/>
                    <a:pt x="12323" y="408428"/>
                  </a:cubicBezTo>
                  <a:cubicBezTo>
                    <a:pt x="4432" y="400537"/>
                    <a:pt x="0" y="389835"/>
                    <a:pt x="0" y="378676"/>
                  </a:cubicBezTo>
                  <a:lnTo>
                    <a:pt x="0" y="42075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08" tIns="19308" rIns="19308" bIns="19308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0" kern="12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Субвенции бюджетам муниципальных районов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24000,6 тыс.рублей</a:t>
              </a:r>
              <a:endParaRPr lang="ru-RU" sz="1100" b="0" kern="1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Полилиния 35"/>
            <p:cNvSpPr/>
            <p:nvPr/>
          </p:nvSpPr>
          <p:spPr>
            <a:xfrm rot="4721393">
              <a:off x="267973" y="4715124"/>
              <a:ext cx="3300499" cy="10898"/>
            </a:xfrm>
            <a:custGeom>
              <a:avLst/>
              <a:gdLst>
                <a:gd name="connsiteX0" fmla="*/ 0 w 3300499"/>
                <a:gd name="connsiteY0" fmla="*/ 5449 h 10898"/>
                <a:gd name="connsiteX1" fmla="*/ 3300499 w 3300499"/>
                <a:gd name="connsiteY1" fmla="*/ 5449 h 1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00499" h="10898">
                  <a:moveTo>
                    <a:pt x="0" y="5449"/>
                  </a:moveTo>
                  <a:lnTo>
                    <a:pt x="3300499" y="5449"/>
                  </a:lnTo>
                </a:path>
              </a:pathLst>
            </a:custGeom>
            <a:no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80436" tIns="-77064" rIns="1580438" bIns="-77063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2241868" y="6064602"/>
              <a:ext cx="6124770" cy="548345"/>
            </a:xfrm>
            <a:custGeom>
              <a:avLst/>
              <a:gdLst>
                <a:gd name="connsiteX0" fmla="*/ 0 w 6124770"/>
                <a:gd name="connsiteY0" fmla="*/ 54835 h 548345"/>
                <a:gd name="connsiteX1" fmla="*/ 16061 w 6124770"/>
                <a:gd name="connsiteY1" fmla="*/ 16061 h 548345"/>
                <a:gd name="connsiteX2" fmla="*/ 54835 w 6124770"/>
                <a:gd name="connsiteY2" fmla="*/ 0 h 548345"/>
                <a:gd name="connsiteX3" fmla="*/ 6069935 w 6124770"/>
                <a:gd name="connsiteY3" fmla="*/ 0 h 548345"/>
                <a:gd name="connsiteX4" fmla="*/ 6108709 w 6124770"/>
                <a:gd name="connsiteY4" fmla="*/ 16061 h 548345"/>
                <a:gd name="connsiteX5" fmla="*/ 6124770 w 6124770"/>
                <a:gd name="connsiteY5" fmla="*/ 54835 h 548345"/>
                <a:gd name="connsiteX6" fmla="*/ 6124770 w 6124770"/>
                <a:gd name="connsiteY6" fmla="*/ 493510 h 548345"/>
                <a:gd name="connsiteX7" fmla="*/ 6108709 w 6124770"/>
                <a:gd name="connsiteY7" fmla="*/ 532284 h 548345"/>
                <a:gd name="connsiteX8" fmla="*/ 6069935 w 6124770"/>
                <a:gd name="connsiteY8" fmla="*/ 548345 h 548345"/>
                <a:gd name="connsiteX9" fmla="*/ 54835 w 6124770"/>
                <a:gd name="connsiteY9" fmla="*/ 548345 h 548345"/>
                <a:gd name="connsiteX10" fmla="*/ 16061 w 6124770"/>
                <a:gd name="connsiteY10" fmla="*/ 532284 h 548345"/>
                <a:gd name="connsiteX11" fmla="*/ 0 w 6124770"/>
                <a:gd name="connsiteY11" fmla="*/ 493510 h 548345"/>
                <a:gd name="connsiteX12" fmla="*/ 0 w 6124770"/>
                <a:gd name="connsiteY12" fmla="*/ 54835 h 548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24770" h="548345">
                  <a:moveTo>
                    <a:pt x="0" y="54835"/>
                  </a:moveTo>
                  <a:cubicBezTo>
                    <a:pt x="0" y="40292"/>
                    <a:pt x="5777" y="26344"/>
                    <a:pt x="16061" y="16061"/>
                  </a:cubicBezTo>
                  <a:cubicBezTo>
                    <a:pt x="26345" y="5777"/>
                    <a:pt x="40292" y="0"/>
                    <a:pt x="54835" y="0"/>
                  </a:cubicBezTo>
                  <a:lnTo>
                    <a:pt x="6069935" y="0"/>
                  </a:lnTo>
                  <a:cubicBezTo>
                    <a:pt x="6084478" y="0"/>
                    <a:pt x="6098426" y="5777"/>
                    <a:pt x="6108709" y="16061"/>
                  </a:cubicBezTo>
                  <a:cubicBezTo>
                    <a:pt x="6118993" y="26345"/>
                    <a:pt x="6124770" y="40292"/>
                    <a:pt x="6124770" y="54835"/>
                  </a:cubicBezTo>
                  <a:lnTo>
                    <a:pt x="6124770" y="493510"/>
                  </a:lnTo>
                  <a:cubicBezTo>
                    <a:pt x="6124770" y="508053"/>
                    <a:pt x="6118993" y="522001"/>
                    <a:pt x="6108709" y="532284"/>
                  </a:cubicBezTo>
                  <a:cubicBezTo>
                    <a:pt x="6098425" y="542568"/>
                    <a:pt x="6084478" y="548345"/>
                    <a:pt x="6069935" y="548345"/>
                  </a:cubicBezTo>
                  <a:lnTo>
                    <a:pt x="54835" y="548345"/>
                  </a:lnTo>
                  <a:cubicBezTo>
                    <a:pt x="40292" y="548345"/>
                    <a:pt x="26344" y="542568"/>
                    <a:pt x="16061" y="532284"/>
                  </a:cubicBezTo>
                  <a:cubicBezTo>
                    <a:pt x="5777" y="522000"/>
                    <a:pt x="0" y="508053"/>
                    <a:pt x="0" y="493510"/>
                  </a:cubicBezTo>
                  <a:lnTo>
                    <a:pt x="0" y="54835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3045" tIns="23045" rIns="23045" bIns="2304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0" kern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Субвенции бюджетам муниципальных районов </a:t>
              </a:r>
              <a:r>
                <a:rPr lang="ru-RU" sz="1100" kern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по социальной поддержке детей, оставшихся без попечения родителей, и лиц, принявших на воспитание в семью детей, оставшихся без попечения родителей 29266,9 тыс.рублей</a:t>
              </a:r>
              <a:endParaRPr lang="ru-RU" sz="11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Полилиния 37"/>
          <p:cNvSpPr/>
          <p:nvPr/>
        </p:nvSpPr>
        <p:spPr>
          <a:xfrm>
            <a:off x="2339752" y="2204864"/>
            <a:ext cx="6120680" cy="432048"/>
          </a:xfrm>
          <a:custGeom>
            <a:avLst/>
            <a:gdLst>
              <a:gd name="connsiteX0" fmla="*/ 0 w 6012137"/>
              <a:gd name="connsiteY0" fmla="*/ 37640 h 376396"/>
              <a:gd name="connsiteX1" fmla="*/ 11025 w 6012137"/>
              <a:gd name="connsiteY1" fmla="*/ 11025 h 376396"/>
              <a:gd name="connsiteX2" fmla="*/ 37641 w 6012137"/>
              <a:gd name="connsiteY2" fmla="*/ 1 h 376396"/>
              <a:gd name="connsiteX3" fmla="*/ 5974497 w 6012137"/>
              <a:gd name="connsiteY3" fmla="*/ 0 h 376396"/>
              <a:gd name="connsiteX4" fmla="*/ 6001112 w 6012137"/>
              <a:gd name="connsiteY4" fmla="*/ 11025 h 376396"/>
              <a:gd name="connsiteX5" fmla="*/ 6012136 w 6012137"/>
              <a:gd name="connsiteY5" fmla="*/ 37641 h 376396"/>
              <a:gd name="connsiteX6" fmla="*/ 6012137 w 6012137"/>
              <a:gd name="connsiteY6" fmla="*/ 338756 h 376396"/>
              <a:gd name="connsiteX7" fmla="*/ 6001112 w 6012137"/>
              <a:gd name="connsiteY7" fmla="*/ 365372 h 376396"/>
              <a:gd name="connsiteX8" fmla="*/ 5974496 w 6012137"/>
              <a:gd name="connsiteY8" fmla="*/ 376396 h 376396"/>
              <a:gd name="connsiteX9" fmla="*/ 37640 w 6012137"/>
              <a:gd name="connsiteY9" fmla="*/ 376396 h 376396"/>
              <a:gd name="connsiteX10" fmla="*/ 11024 w 6012137"/>
              <a:gd name="connsiteY10" fmla="*/ 365371 h 376396"/>
              <a:gd name="connsiteX11" fmla="*/ 0 w 6012137"/>
              <a:gd name="connsiteY11" fmla="*/ 338755 h 376396"/>
              <a:gd name="connsiteX12" fmla="*/ 0 w 6012137"/>
              <a:gd name="connsiteY12" fmla="*/ 37640 h 376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12137" h="376396">
                <a:moveTo>
                  <a:pt x="0" y="37640"/>
                </a:moveTo>
                <a:cubicBezTo>
                  <a:pt x="0" y="27657"/>
                  <a:pt x="3966" y="18083"/>
                  <a:pt x="11025" y="11025"/>
                </a:cubicBezTo>
                <a:cubicBezTo>
                  <a:pt x="18084" y="3966"/>
                  <a:pt x="27658" y="1"/>
                  <a:pt x="37641" y="1"/>
                </a:cubicBezTo>
                <a:lnTo>
                  <a:pt x="5974497" y="0"/>
                </a:lnTo>
                <a:cubicBezTo>
                  <a:pt x="5984480" y="0"/>
                  <a:pt x="5994054" y="3966"/>
                  <a:pt x="6001112" y="11025"/>
                </a:cubicBezTo>
                <a:cubicBezTo>
                  <a:pt x="6008171" y="18084"/>
                  <a:pt x="6012136" y="27658"/>
                  <a:pt x="6012136" y="37641"/>
                </a:cubicBezTo>
                <a:cubicBezTo>
                  <a:pt x="6012136" y="138013"/>
                  <a:pt x="6012137" y="238384"/>
                  <a:pt x="6012137" y="338756"/>
                </a:cubicBezTo>
                <a:cubicBezTo>
                  <a:pt x="6012137" y="348739"/>
                  <a:pt x="6008171" y="358313"/>
                  <a:pt x="6001112" y="365372"/>
                </a:cubicBezTo>
                <a:cubicBezTo>
                  <a:pt x="5994053" y="372431"/>
                  <a:pt x="5984479" y="376396"/>
                  <a:pt x="5974496" y="376396"/>
                </a:cubicBezTo>
                <a:lnTo>
                  <a:pt x="37640" y="376396"/>
                </a:lnTo>
                <a:cubicBezTo>
                  <a:pt x="27657" y="376396"/>
                  <a:pt x="18083" y="372430"/>
                  <a:pt x="11024" y="365371"/>
                </a:cubicBezTo>
                <a:cubicBezTo>
                  <a:pt x="3965" y="358312"/>
                  <a:pt x="0" y="348738"/>
                  <a:pt x="0" y="338755"/>
                </a:cubicBezTo>
                <a:lnTo>
                  <a:pt x="0" y="3764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9" tIns="18009" rIns="18009" bIns="18009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Aft>
                <a:spcPct val="35000"/>
              </a:spcAft>
            </a:pPr>
            <a:r>
              <a:rPr lang="ru-RU" sz="1100" b="0" kern="1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Субвенции </a:t>
            </a: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  17338,3 </a:t>
            </a:r>
            <a:r>
              <a:rPr lang="ru-RU" sz="1100" b="0" kern="1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100" b="0" kern="12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7540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РАСХОДЫ БЮДЖЕТА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28596" y="3071810"/>
            <a:ext cx="8458200" cy="264320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какие цели расходуются средства бюджета?</a:t>
            </a:r>
          </a:p>
          <a:p>
            <a:pPr eaLnBrk="1" hangingPunct="1"/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функционирование учреждений социальной сферы (образования, культуры и др.) и органов местного самоуправления;</a:t>
            </a:r>
          </a:p>
          <a:p>
            <a:pPr eaLnBrk="1" hangingPunct="1"/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социальную поддержку населения, развитие физкультуры и спорта;</a:t>
            </a:r>
          </a:p>
          <a:p>
            <a:pPr eaLnBrk="1" hangingPunct="1"/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дорожное хозяйство (дорожные фонды) и жилищно-коммунального хозяйство;</a:t>
            </a:r>
          </a:p>
          <a:p>
            <a:pPr eaLnBrk="1" hangingPunct="1"/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другие государственные нужды (межбюджетные трансферты передаваемые бюджетам поселений и т.д.)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DE6DD-82BE-4EF9-BD54-D5671104E1C0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6250" y="914400"/>
            <a:ext cx="8458200" cy="2141538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anchor="ctr"/>
          <a:lstStyle/>
          <a:p>
            <a:pPr algn="just">
              <a:defRPr/>
            </a:pPr>
            <a:r>
              <a:rPr lang="ru-RU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Расходы бюджета - это средства, выплачиваемые из бюджета на реализацию расходных обязательств Партизанского муниципального района, то есть расходов, необходимость которых установлена муниципальными правовыми актами органов местного самоуправления в соответствии с федеральными законами (законами субъекта Российской Федерации)</a:t>
            </a:r>
          </a:p>
        </p:txBody>
      </p:sp>
      <p:pic>
        <p:nvPicPr>
          <p:cNvPr id="19462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62650"/>
            <a:ext cx="8032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3175" y="5938838"/>
            <a:ext cx="800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1725" y="5981700"/>
            <a:ext cx="746125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8575" y="5981700"/>
            <a:ext cx="795338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9113" y="5926138"/>
            <a:ext cx="88423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21050" y="5915025"/>
            <a:ext cx="107791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275" y="80963"/>
            <a:ext cx="8288338" cy="938212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Структура расходов бюджета Партизанского муниципального район 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на 2022 год</a:t>
            </a:r>
          </a:p>
        </p:txBody>
      </p:sp>
      <p:pic>
        <p:nvPicPr>
          <p:cNvPr id="20483" name="Picture 7" descr="Физ-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6463" y="1203325"/>
            <a:ext cx="7175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9" descr="ЖК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8388" y="1211263"/>
            <a:ext cx="7191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2" descr="Культур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5900" y="1192213"/>
            <a:ext cx="72072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3" descr="МБ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13688" y="1193800"/>
            <a:ext cx="68738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4" descr="нац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7575" y="1192213"/>
            <a:ext cx="6477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5" descr="нац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28775" y="1201738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6" descr="ОБРАЗОВАНИ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6750" y="1193800"/>
            <a:ext cx="7175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7" descr="Общегос-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9225" y="1177925"/>
            <a:ext cx="7191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8" descr="СМИ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62775" y="1227138"/>
            <a:ext cx="6477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9" descr="Соц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30775" y="1193800"/>
            <a:ext cx="7889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Text Box 21"/>
          <p:cNvSpPr txBox="1">
            <a:spLocks noChangeArrowheads="1"/>
          </p:cNvSpPr>
          <p:nvPr/>
        </p:nvSpPr>
        <p:spPr bwMode="auto">
          <a:xfrm>
            <a:off x="90488" y="1920875"/>
            <a:ext cx="1079500" cy="3683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Общегосударст-венные вопрос</a:t>
            </a: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ы</a:t>
            </a:r>
          </a:p>
        </p:txBody>
      </p:sp>
      <p:sp>
        <p:nvSpPr>
          <p:cNvPr id="20494" name="Text Box 26"/>
          <p:cNvSpPr txBox="1">
            <a:spLocks noChangeArrowheads="1"/>
          </p:cNvSpPr>
          <p:nvPr/>
        </p:nvSpPr>
        <p:spPr bwMode="auto">
          <a:xfrm>
            <a:off x="676275" y="2433638"/>
            <a:ext cx="1298575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0495" name="Text Box 28"/>
          <p:cNvSpPr txBox="1">
            <a:spLocks noChangeArrowheads="1"/>
          </p:cNvSpPr>
          <p:nvPr/>
        </p:nvSpPr>
        <p:spPr bwMode="auto">
          <a:xfrm>
            <a:off x="1608138" y="1925638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20496" name="Text Box 33"/>
          <p:cNvSpPr txBox="1">
            <a:spLocks noChangeArrowheads="1"/>
          </p:cNvSpPr>
          <p:nvPr/>
        </p:nvSpPr>
        <p:spPr bwMode="auto">
          <a:xfrm>
            <a:off x="2276475" y="2501900"/>
            <a:ext cx="1214438" cy="506413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0497" name="Text Box 36"/>
          <p:cNvSpPr txBox="1">
            <a:spLocks noChangeArrowheads="1"/>
          </p:cNvSpPr>
          <p:nvPr/>
        </p:nvSpPr>
        <p:spPr bwMode="auto">
          <a:xfrm>
            <a:off x="3057525" y="1933575"/>
            <a:ext cx="1006475" cy="2308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20498" name="Text Box 39"/>
          <p:cNvSpPr txBox="1">
            <a:spLocks noChangeArrowheads="1"/>
          </p:cNvSpPr>
          <p:nvPr/>
        </p:nvSpPr>
        <p:spPr bwMode="auto">
          <a:xfrm>
            <a:off x="3854450" y="2501900"/>
            <a:ext cx="114935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20499" name="Text Box 42"/>
          <p:cNvSpPr txBox="1">
            <a:spLocks noChangeArrowheads="1"/>
          </p:cNvSpPr>
          <p:nvPr/>
        </p:nvSpPr>
        <p:spPr bwMode="auto">
          <a:xfrm>
            <a:off x="4816475" y="1944688"/>
            <a:ext cx="1150938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0500" name="Text Box 43"/>
          <p:cNvSpPr txBox="1">
            <a:spLocks noChangeArrowheads="1"/>
          </p:cNvSpPr>
          <p:nvPr/>
        </p:nvSpPr>
        <p:spPr bwMode="auto">
          <a:xfrm>
            <a:off x="5729288" y="2525713"/>
            <a:ext cx="1150937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0501" name="Text Box 46"/>
          <p:cNvSpPr txBox="1">
            <a:spLocks noChangeArrowheads="1"/>
          </p:cNvSpPr>
          <p:nvPr/>
        </p:nvSpPr>
        <p:spPr bwMode="auto">
          <a:xfrm>
            <a:off x="6700838" y="1995488"/>
            <a:ext cx="1296987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20502" name="Text Box 50"/>
          <p:cNvSpPr txBox="1">
            <a:spLocks noChangeArrowheads="1"/>
          </p:cNvSpPr>
          <p:nvPr/>
        </p:nvSpPr>
        <p:spPr bwMode="auto">
          <a:xfrm>
            <a:off x="7769225" y="2530475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42904" y="3453766"/>
            <a:ext cx="8459782" cy="51752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1" dirty="0" smtClean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68768" y="4166242"/>
            <a:ext cx="4252193" cy="1600438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Например, в составе раздела «Образование», </a:t>
            </a:r>
          </a:p>
          <a:p>
            <a:pPr algn="l"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в том числе, выделяются:</a:t>
            </a:r>
          </a:p>
          <a:p>
            <a:pPr algn="l"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-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дошкольное образование; </a:t>
            </a:r>
          </a:p>
          <a:p>
            <a:pPr algn="l">
              <a:buFontTx/>
              <a:buChar char="-"/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общее образование;</a:t>
            </a:r>
          </a:p>
          <a:p>
            <a:pPr algn="l">
              <a:buFontTx/>
              <a:buChar char="-"/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дополнительное образование; </a:t>
            </a:r>
          </a:p>
          <a:p>
            <a:pPr algn="l">
              <a:buFontTx/>
              <a:buChar char="-"/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молодежная политика и оздоровление детей;</a:t>
            </a:r>
          </a:p>
          <a:p>
            <a:pPr algn="l"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-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другие вопросы в области образования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rot="10800000" flipV="1">
            <a:off x="4647205" y="4269065"/>
            <a:ext cx="4200059" cy="144655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Полный  перечень разделов и подразделов классификации расходов  бюджетов  приведен в статье 21 Бюджетного кодекса Российской      Федерации</a:t>
            </a:r>
          </a:p>
          <a:p>
            <a:pPr>
              <a:defRPr/>
            </a:pPr>
            <a:endParaRPr lang="ru-RU" sz="1400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   </a:t>
            </a:r>
          </a:p>
        </p:txBody>
      </p:sp>
      <p:cxnSp>
        <p:nvCxnSpPr>
          <p:cNvPr id="33" name="Прямая соединительная линия 32"/>
          <p:cNvCxnSpPr>
            <a:stCxn id="15" idx="2"/>
          </p:cNvCxnSpPr>
          <p:nvPr/>
        </p:nvCxnSpPr>
        <p:spPr>
          <a:xfrm flipH="1">
            <a:off x="509588" y="1681163"/>
            <a:ext cx="0" cy="2190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2" idx="2"/>
          </p:cNvCxnSpPr>
          <p:nvPr/>
        </p:nvCxnSpPr>
        <p:spPr>
          <a:xfrm>
            <a:off x="1241425" y="1681163"/>
            <a:ext cx="0" cy="75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3" idx="2"/>
          </p:cNvCxnSpPr>
          <p:nvPr/>
        </p:nvCxnSpPr>
        <p:spPr>
          <a:xfrm>
            <a:off x="1952625" y="1677988"/>
            <a:ext cx="0" cy="255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2916238" y="1714500"/>
            <a:ext cx="0" cy="78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14" idx="2"/>
          </p:cNvCxnSpPr>
          <p:nvPr/>
        </p:nvCxnSpPr>
        <p:spPr>
          <a:xfrm flipH="1">
            <a:off x="3490913" y="1716088"/>
            <a:ext cx="0" cy="2174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0" idx="2"/>
          </p:cNvCxnSpPr>
          <p:nvPr/>
        </p:nvCxnSpPr>
        <p:spPr>
          <a:xfrm flipH="1">
            <a:off x="4352925" y="1716088"/>
            <a:ext cx="0" cy="793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7" idx="2"/>
          </p:cNvCxnSpPr>
          <p:nvPr/>
        </p:nvCxnSpPr>
        <p:spPr>
          <a:xfrm flipH="1">
            <a:off x="5300663" y="1730375"/>
            <a:ext cx="0" cy="182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6" idx="2"/>
          </p:cNvCxnSpPr>
          <p:nvPr/>
        </p:nvCxnSpPr>
        <p:spPr>
          <a:xfrm>
            <a:off x="6280150" y="1684338"/>
            <a:ext cx="0" cy="835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stCxn id="16" idx="2"/>
          </p:cNvCxnSpPr>
          <p:nvPr/>
        </p:nvCxnSpPr>
        <p:spPr>
          <a:xfrm>
            <a:off x="7304088" y="1719263"/>
            <a:ext cx="0" cy="201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11" idx="2"/>
          </p:cNvCxnSpPr>
          <p:nvPr/>
        </p:nvCxnSpPr>
        <p:spPr>
          <a:xfrm>
            <a:off x="8331200" y="1671638"/>
            <a:ext cx="15875" cy="858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1" name="Номер слайда 3"/>
          <p:cNvSpPr>
            <a:spLocks noGrp="1"/>
          </p:cNvSpPr>
          <p:nvPr>
            <p:ph type="sldNum" sz="quarter" idx="10"/>
          </p:nvPr>
        </p:nvSpPr>
        <p:spPr bwMode="auto">
          <a:xfrm>
            <a:off x="8534400" y="6364288"/>
            <a:ext cx="609600" cy="5207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24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92100"/>
            <a:ext cx="7972452" cy="1136636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ДИНАМИКА РАСХОДОВ БЮДЖЕТА ПАРТИЗАНСКОГО МУНИЦИПАЛЬНОГО РАЙОНА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ЗА 2018-2024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ГОДЫ 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                                                                             в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тыс.рублей</a:t>
            </a: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457200" y="2870200"/>
          <a:ext cx="4038600" cy="1985963"/>
        </p:xfrm>
        <a:graphic>
          <a:graphicData uri="http://schemas.openxmlformats.org/presentationml/2006/ole">
            <p:oleObj spid="_x0000_s23554" name="Диаграмма" r:id="rId3" imgW="8229600" imgH="4047934" progId="MSGraph.Chart.8">
              <p:embed followColorScheme="full"/>
            </p:oleObj>
          </a:graphicData>
        </a:graphic>
      </p:graphicFrame>
      <p:graphicFrame>
        <p:nvGraphicFramePr>
          <p:cNvPr id="5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473075" y="1384300"/>
          <a:ext cx="8318500" cy="446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92100"/>
            <a:ext cx="8401080" cy="1279512"/>
          </a:xfrm>
        </p:spPr>
        <p:txBody>
          <a:bodyPr/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Расходы районного бюджета Партизанского муниципального района в 2022 году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1 220 640,27 тыс.рублей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571612"/>
          <a:ext cx="8643998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Социально-ориентированный бюджет – 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бюджет для граждан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/>
          <a:lstStyle/>
          <a:p>
            <a:pPr algn="ctr"/>
            <a:r>
              <a:rPr lang="ru-RU" dirty="0" smtClean="0"/>
              <a:t>2022 год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4294967295"/>
          </p:nvPr>
        </p:nvGraphicFramePr>
        <p:xfrm>
          <a:off x="642910" y="2071678"/>
          <a:ext cx="8215370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811213"/>
          </a:xfr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</p:spPr>
        <p:txBody>
          <a:bodyPr/>
          <a:lstStyle/>
          <a:p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Структура бюджета Партизанского муниципального района за 2022 год по «программному» принципу</a:t>
            </a:r>
          </a:p>
        </p:txBody>
      </p:sp>
      <p:sp>
        <p:nvSpPr>
          <p:cNvPr id="38915" name="Стрелка вниз 3"/>
          <p:cNvSpPr>
            <a:spLocks noChangeArrowheads="1"/>
          </p:cNvSpPr>
          <p:nvPr/>
        </p:nvSpPr>
        <p:spPr bwMode="auto">
          <a:xfrm>
            <a:off x="4164013" y="2293938"/>
            <a:ext cx="792162" cy="5143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alt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0" name="Скругленный прямоугольник 4"/>
          <p:cNvSpPr>
            <a:spLocks noChangeArrowheads="1"/>
          </p:cNvSpPr>
          <p:nvPr/>
        </p:nvSpPr>
        <p:spPr bwMode="auto">
          <a:xfrm>
            <a:off x="1536700" y="1524000"/>
            <a:ext cx="6048375" cy="64611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8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района</a:t>
            </a:r>
          </a:p>
        </p:txBody>
      </p:sp>
      <p:sp>
        <p:nvSpPr>
          <p:cNvPr id="38917" name="Прямоугольник 5"/>
          <p:cNvSpPr>
            <a:spLocks noChangeArrowheads="1"/>
          </p:cNvSpPr>
          <p:nvPr/>
        </p:nvSpPr>
        <p:spPr bwMode="auto">
          <a:xfrm>
            <a:off x="683568" y="2852936"/>
            <a:ext cx="7885113" cy="4127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altLang="ru-RU" sz="24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Программные и </a:t>
            </a:r>
            <a:r>
              <a:rPr lang="ru-RU" altLang="ru-RU" sz="24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altLang="ru-RU" sz="24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расходы</a:t>
            </a:r>
          </a:p>
        </p:txBody>
      </p:sp>
      <p:sp>
        <p:nvSpPr>
          <p:cNvPr id="38918" name="Стрелка вниз 6"/>
          <p:cNvSpPr>
            <a:spLocks noChangeArrowheads="1"/>
          </p:cNvSpPr>
          <p:nvPr/>
        </p:nvSpPr>
        <p:spPr bwMode="auto">
          <a:xfrm>
            <a:off x="3365500" y="3433763"/>
            <a:ext cx="431800" cy="2889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alt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9" name="Стрелка вниз 7"/>
          <p:cNvSpPr>
            <a:spLocks noChangeArrowheads="1"/>
          </p:cNvSpPr>
          <p:nvPr/>
        </p:nvSpPr>
        <p:spPr bwMode="auto">
          <a:xfrm>
            <a:off x="7416800" y="3429000"/>
            <a:ext cx="358775" cy="792163"/>
          </a:xfrm>
          <a:prstGeom prst="downArrow">
            <a:avLst>
              <a:gd name="adj1" fmla="val 50000"/>
              <a:gd name="adj2" fmla="val 50180"/>
            </a:avLst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alt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4" name="Прямоугольник 9"/>
          <p:cNvSpPr>
            <a:spLocks noChangeArrowheads="1"/>
          </p:cNvSpPr>
          <p:nvPr/>
        </p:nvSpPr>
        <p:spPr bwMode="auto">
          <a:xfrm>
            <a:off x="673100" y="3790950"/>
            <a:ext cx="5867400" cy="4333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altLang="ru-RU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</a:t>
            </a:r>
          </a:p>
        </p:txBody>
      </p:sp>
      <p:sp>
        <p:nvSpPr>
          <p:cNvPr id="38921" name="Прямоугольник 10"/>
          <p:cNvSpPr>
            <a:spLocks noChangeArrowheads="1"/>
          </p:cNvSpPr>
          <p:nvPr/>
        </p:nvSpPr>
        <p:spPr bwMode="auto">
          <a:xfrm>
            <a:off x="6659563" y="4335463"/>
            <a:ext cx="2016125" cy="22621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altLang="ru-RU" sz="16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altLang="ru-RU" sz="16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расходы </a:t>
            </a:r>
          </a:p>
          <a:p>
            <a:pPr algn="ctr">
              <a:defRPr/>
            </a:pPr>
            <a:r>
              <a:rPr lang="ru-RU" alt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(на содержание главы района, аппарата районной Думы, администрации и ревизионной комиссии, выравнивание бюджетной обеспеченности сельских поселений, соц. Поддержку детей, оставшихся без попечения родителей)</a:t>
            </a:r>
          </a:p>
        </p:txBody>
      </p:sp>
      <p:sp>
        <p:nvSpPr>
          <p:cNvPr id="38922" name="Прямоугольник 11"/>
          <p:cNvSpPr>
            <a:spLocks noChangeArrowheads="1"/>
          </p:cNvSpPr>
          <p:nvPr/>
        </p:nvSpPr>
        <p:spPr bwMode="auto">
          <a:xfrm>
            <a:off x="647700" y="4508500"/>
            <a:ext cx="1206500" cy="20891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altLang="ru-RU" sz="16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Социаль-ной</a:t>
            </a:r>
            <a:r>
              <a:rPr lang="ru-RU" altLang="ru-RU" sz="16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направ-ленности</a:t>
            </a:r>
            <a:r>
              <a:rPr lang="ru-RU" altLang="ru-RU" sz="16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ru-RU" altLang="ru-RU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altLang="ru-RU" sz="1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программ)</a:t>
            </a:r>
          </a:p>
        </p:txBody>
      </p:sp>
      <p:sp>
        <p:nvSpPr>
          <p:cNvPr id="38923" name="Прямоугольник 12"/>
          <p:cNvSpPr>
            <a:spLocks noChangeArrowheads="1"/>
          </p:cNvSpPr>
          <p:nvPr/>
        </p:nvSpPr>
        <p:spPr bwMode="auto">
          <a:xfrm>
            <a:off x="1997075" y="4508500"/>
            <a:ext cx="1549400" cy="20891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altLang="ru-RU" sz="16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Обеспечение безопасных условий </a:t>
            </a:r>
            <a:r>
              <a:rPr lang="ru-RU" altLang="ru-RU" sz="16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жизнедеяте-льности</a:t>
            </a:r>
            <a:endParaRPr lang="ru-RU" altLang="ru-RU" sz="16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16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1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(4 программы)</a:t>
            </a:r>
            <a:endParaRPr lang="ru-RU" altLang="ru-RU" sz="12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4" name="Прямоугольник 13"/>
          <p:cNvSpPr>
            <a:spLocks noChangeArrowheads="1"/>
          </p:cNvSpPr>
          <p:nvPr/>
        </p:nvSpPr>
        <p:spPr bwMode="auto">
          <a:xfrm>
            <a:off x="3725863" y="4508500"/>
            <a:ext cx="1422400" cy="20891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altLang="ru-RU" sz="16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Поддержка отраслей экономики</a:t>
            </a:r>
          </a:p>
          <a:p>
            <a:pPr algn="ctr">
              <a:defRPr/>
            </a:pPr>
            <a:endParaRPr lang="ru-RU" altLang="ru-RU" sz="16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1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(3 программы)</a:t>
            </a:r>
            <a:endParaRPr lang="ru-RU" altLang="ru-RU" sz="12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5" name="Прямоугольник 14"/>
          <p:cNvSpPr>
            <a:spLocks noChangeArrowheads="1"/>
          </p:cNvSpPr>
          <p:nvPr/>
        </p:nvSpPr>
        <p:spPr bwMode="auto">
          <a:xfrm>
            <a:off x="5308600" y="4508500"/>
            <a:ext cx="1208088" cy="20891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altLang="ru-RU" sz="16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Общего характера</a:t>
            </a:r>
          </a:p>
          <a:p>
            <a:pPr algn="ctr">
              <a:defRPr/>
            </a:pPr>
            <a:endParaRPr lang="ru-RU" altLang="ru-RU" sz="16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1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(5 программ)</a:t>
            </a:r>
            <a:endParaRPr lang="ru-RU" altLang="ru-RU" sz="12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572500" y="6429375"/>
            <a:ext cx="400050" cy="2857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639DCB-5471-4FF8-85E4-72ABD197C42E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 sz="1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42853"/>
          <a:ext cx="8572560" cy="6500857"/>
        </p:xfrm>
        <a:graphic>
          <a:graphicData uri="http://schemas.openxmlformats.org/drawingml/2006/table">
            <a:tbl>
              <a:tblPr/>
              <a:tblGrid>
                <a:gridCol w="5917767"/>
                <a:gridCol w="724345"/>
                <a:gridCol w="727762"/>
                <a:gridCol w="601343"/>
                <a:gridCol w="601343"/>
              </a:tblGrid>
              <a:tr h="300051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chemeClr val="bg2"/>
                          </a:solidFill>
                          <a:latin typeface="Tahoma" pitchFamily="34" charset="0"/>
                          <a:cs typeface="Tahoma" pitchFamily="34" charset="0"/>
                        </a:rPr>
                        <a:t>Расходы бюджета Партизанского муниципального района в расчете на 1 человека</a:t>
                      </a:r>
                    </a:p>
                  </a:txBody>
                  <a:tcPr marL="7309" marR="7309" marT="730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chemeClr val="bg2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309" marR="7309" marT="730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7309" marR="7309" marT="7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Сумма     (тыс.рублей)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год </a:t>
                      </a:r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(план)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год </a:t>
                      </a:r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(прогноз)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2023 год (прогноз)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2024 год (прогноз)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9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РАСХОДЫ, всего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49,52</a:t>
                      </a:r>
                      <a:endParaRPr lang="ru-RU" sz="1100" b="1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36,63</a:t>
                      </a:r>
                      <a:endParaRPr lang="ru-RU" sz="1100" b="1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36,83</a:t>
                      </a:r>
                      <a:endParaRPr lang="ru-RU" sz="1100" b="1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37,37</a:t>
                      </a:r>
                      <a:endParaRPr lang="ru-RU" sz="1100" b="1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18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3,91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3,71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3,71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3,69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9275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6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0,23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0,22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0,22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0,22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2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1,62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1,59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1,59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1,59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0,42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0,44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0,44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0,44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Обеспечение проведения выборов и референдумов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1,52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1,36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1,37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1,34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9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209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1,35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0,03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9275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1,35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9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2,1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1,17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0,83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0,79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209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Транспорт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2,00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1,07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0,73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0,73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9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2,10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0,52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0,28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574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Жилищное </a:t>
                      </a:r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хозяйство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1,11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0,04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0,92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0,45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0,25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42851"/>
          <a:ext cx="8715436" cy="6260591"/>
        </p:xfrm>
        <a:graphic>
          <a:graphicData uri="http://schemas.openxmlformats.org/drawingml/2006/table">
            <a:tbl>
              <a:tblPr/>
              <a:tblGrid>
                <a:gridCol w="6074502"/>
                <a:gridCol w="659357"/>
                <a:gridCol w="747037"/>
                <a:gridCol w="617270"/>
                <a:gridCol w="617270"/>
              </a:tblGrid>
              <a:tr h="25606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0,07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82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9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34,18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25,42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25,76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26,79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6,05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6,57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6,79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7,02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25,42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16,15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16,27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17,08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Дополнительное образование детей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1,62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1,67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1,67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1,67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Молодежная политика и оздоровление детей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0,21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0,17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0,17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0,17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0,88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0,86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0,85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0,85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КУЛЬТУРА И КИНЕМАТОГРАФИЯ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2,09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2,00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2,01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2,00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4813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Культура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1,22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1,07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1,12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1,12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4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0,87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0,93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0,88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0,88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2,50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2,62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3,12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3,16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0,15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0,15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0,15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0,15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0,22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0,20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0,20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0,20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2,10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2,23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2,74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2,78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0,03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0,04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0,04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0,04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7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0,19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0,07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Физическая культура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0,19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0,06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0,01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8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Периодическая печать и издательство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0,08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25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МЕЖБЮДЖЕТНЫЕ ТРАНСФЕРТЫ БЮДЖЕТАМ СУБЪЕКТОВ РОССИЙСКОЙ ФЕДЕРАЦИИ И МУНИЦИПАЛЬНЫХ ОБРАЗОВАНИЙ ОБЩЕГО ХАРАКТЕРА 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1,02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1,02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0,99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0,92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8367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0,99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1,02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0,99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0,92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Муниципальные целевые программы за 2020 – 2024 годы (тыс. рублей)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285860"/>
          <a:ext cx="825820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891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572500" y="6429375"/>
            <a:ext cx="400050" cy="2857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2299D6-56EC-4618-9B0D-9A7E78061072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 sz="1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92100"/>
            <a:ext cx="8786874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Основные принципы формирования бюджета Партизанского муниципального района на 2022 год и на плановый период 2023 и 2024 годов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проведение эффективной бюджетной политики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формирование устойчивой собственной доходной базы и создание стимулов по ее наращиванию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обеспечение сбалансированности бюджета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программно-целевой метод бюджетного планирования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обеспечение в полном объеме социальных обязательств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/>
            </a:pPr>
            <a:endParaRPr lang="ru-RU" sz="2400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ru-RU" sz="2400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054100"/>
          </a:xfr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</p:spPr>
        <p:txBody>
          <a:bodyPr/>
          <a:lstStyle/>
          <a:p>
            <a:pPr algn="l"/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                                 Муниципальные программы социальной</a:t>
            </a:r>
            <a:br>
              <a:rPr lang="ru-RU" sz="24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                                          направленности (тыс. рублей)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7950" y="1268413"/>
          <a:ext cx="8712522" cy="5400946"/>
        </p:xfrm>
        <a:graphic>
          <a:graphicData uri="http://schemas.openxmlformats.org/drawingml/2006/table">
            <a:tbl>
              <a:tblPr/>
              <a:tblGrid>
                <a:gridCol w="7556779"/>
                <a:gridCol w="1155743"/>
              </a:tblGrid>
              <a:tr h="4963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u="sng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algn="ctr"/>
                      <a:r>
                        <a:rPr lang="ru-RU" sz="1200" b="1" i="1" u="sng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i="1" u="sng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2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образования Партизанского муниципального района на 2022-2027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734 993,2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9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культуры Партизанского муниципального района на 2021-2027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74 234,9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8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«Строительство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Новолитовской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общеобразовательной школы на 220 учащихся с блоком 4-х дошкольных групп, Партизанский район, Приморский край, на 2012-2022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0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«Доступная среда на 2022-2024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9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жильем молодых семей Партизанского муниципального района на 2021-2025 годы»</a:t>
                      </a: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6 418,1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9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«Социальная поддержка населения Партизанского муниципального района на 2021-2025 годы»</a:t>
                      </a: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4  642,4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8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«Улучшение условий труда в муниципальных учреждениях Партизанского муниципального района на 2022-2026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9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«Патриотическое воспитание граждан Партизанского муниципального района на 2021-2025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55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физической культуры и спорта в Партизанском муниципальном районе на 2021-2024 годы»</a:t>
                      </a: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1 999,0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988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«Реализация Стратегии государственной молодежной политики на территории Партизанского муниципального района на 2021-2025 годы»</a:t>
                      </a: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6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«Комплексная безопасность образовательных учреждений Партизанского муниципального района на 2022-2025 годы»</a:t>
                      </a: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6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«Профилактика терроризма, экстремизма, наркомании и алкоголизма среди несовершеннолетних на территории Партизанского муниципального района на 2022-2025 годы»</a:t>
                      </a: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99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«Проведение мероприятий по строительству, реконструкции, ремонту объектов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мун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 жилищного фонда и предоставление жилых помещений детям-сиротам в Партизанском муниципальном районе на 2020-2025 годы»</a:t>
                      </a: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25 141,1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9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ВСЕГО РАСХОДОВ</a:t>
                      </a:r>
                    </a:p>
                  </a:txBody>
                  <a:tcPr marL="38100" marR="38100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859 529,9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104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44450"/>
            <a:ext cx="222726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572500" y="6599238"/>
            <a:ext cx="400050" cy="2857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745C9A-AB88-42FF-8497-885709264B90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ru-RU" sz="1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E3B4C-951E-4AA7-BDE8-88479CCA0107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214282" y="142852"/>
          <a:ext cx="8738885" cy="6588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http://go3.imgsmail.ru/imgpreview?key=41a7fbc48e47d22c&amp;mb=imgdb_preview_159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214290"/>
            <a:ext cx="292895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eoonly.ru/wp-content/uploads/2011/10/dengi1.jpe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000504"/>
            <a:ext cx="3211514" cy="239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3843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Муниципальные программы 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Партизанского муниципального района 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на 2022 год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                           </a:t>
            </a:r>
            <a:endParaRPr lang="ru-RU" sz="1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1472" y="1905000"/>
          <a:ext cx="8115328" cy="4595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92100"/>
            <a:ext cx="8258204" cy="6506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88" y="357188"/>
          <a:ext cx="8329612" cy="566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88" y="285750"/>
          <a:ext cx="8329612" cy="573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E5DA02-8388-48FA-B54D-E6F175F97D53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312738" y="150813"/>
            <a:ext cx="85645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Непрограммные направления деятельности 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Партизанского муниципального района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539552" y="1556792"/>
            <a:ext cx="7720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Основные направления финансирования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00192" y="908720"/>
            <a:ext cx="253403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137 462,4 тыс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204864"/>
            <a:ext cx="2644815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представительного органа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Партизанского муниципального района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924944"/>
            <a:ext cx="194421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6 375,9 тыс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pic>
        <p:nvPicPr>
          <p:cNvPr id="34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1041431" cy="75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779912" y="4005064"/>
            <a:ext cx="2304256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</a:p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проводимые администрацией Партизанского муниципального района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2996952"/>
            <a:ext cx="21431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67 418,9 тыс.рублей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501008"/>
            <a:ext cx="997094" cy="90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372200" y="2204864"/>
            <a:ext cx="191628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</a:t>
            </a:r>
          </a:p>
          <a:p>
            <a:pPr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2060848"/>
            <a:ext cx="928694" cy="81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779912" y="2204864"/>
            <a:ext cx="2357454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органов местного самоуправления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6216" y="2996952"/>
            <a:ext cx="1786771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300,0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4437112"/>
            <a:ext cx="2286000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 переданных полномочий</a:t>
            </a:r>
          </a:p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51920" y="5229200"/>
            <a:ext cx="2160240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300,0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88224" y="4293096"/>
            <a:ext cx="2444414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переданных полномочий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субъектом </a:t>
            </a:r>
          </a:p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39769" y="5301208"/>
            <a:ext cx="186980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60 957,7 тыс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рублей;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27584" y="5229200"/>
            <a:ext cx="199195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2 109,9 тыс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87325" y="71438"/>
            <a:ext cx="8561388" cy="40481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1600" b="1" u="sng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Сведения о социальных расходах с учетом интересов целевых групп в 2021-2024 годах</a:t>
            </a:r>
            <a:r>
              <a:rPr lang="ru-RU" sz="1600" u="sng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u="sng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600" u="sng" dirty="0" smtClean="0"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46151872"/>
              </p:ext>
            </p:extLst>
          </p:nvPr>
        </p:nvGraphicFramePr>
        <p:xfrm>
          <a:off x="46038" y="600075"/>
          <a:ext cx="9062466" cy="6171883"/>
        </p:xfrm>
        <a:graphic>
          <a:graphicData uri="http://schemas.openxmlformats.org/drawingml/2006/table">
            <a:tbl>
              <a:tblPr/>
              <a:tblGrid>
                <a:gridCol w="1933575"/>
                <a:gridCol w="1079500"/>
                <a:gridCol w="2304975"/>
                <a:gridCol w="792088"/>
                <a:gridCol w="936104"/>
                <a:gridCol w="1008112"/>
                <a:gridCol w="1008112"/>
              </a:tblGrid>
              <a:tr h="3254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Целевая группа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представителей целевой группы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Меры поддержки за счет средств бюджета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на поддержку (тыс.руб.)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(план)</a:t>
                      </a:r>
                    </a:p>
                  </a:txBody>
                  <a:tcPr marL="68580" marR="6858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(прогноз)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382588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Меры социальной поддержки педагогическим работникам муниципальных образовательных организаций Приморского края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6288">
                <a:tc>
                  <a:txBody>
                    <a:bodyPr/>
                    <a:lstStyle/>
                    <a:p>
                      <a:pPr marL="889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 (молодые специалисты) муниципальных образовательных  организаций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Единовременная денежная выплата в размере от 250 тыс. рублей до 350 тыс. рублей в зависимости от уровня образования и наличия диплома с отличием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889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 (молодые специалисты) муниципальных образовательных  организаций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денежная выплата в размере 10 тыс. рублей, предоставляемая до достижения трехлетнего педагогического стажа работы в образовательной организации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706563">
                <a:tc>
                  <a:txBody>
                    <a:bodyPr/>
                    <a:lstStyle/>
                    <a:p>
                      <a:pPr marL="889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Наставники– высококвалифицированные педагогические работники, назначенные для сопровождения профессиональной деятельности молодых специалистов в  первый год его работы в образовательной организации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денежная выплата наставнику в размере 5 тыс. рублей в месяц в течение одного года работы молодого специалиста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93775">
                <a:tc>
                  <a:txBody>
                    <a:bodyPr/>
                    <a:lstStyle/>
                    <a:p>
                      <a:pPr marL="889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 (молодые специалисты) муниципальных образовательных  организаций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Компенсация расходов за наем (поднаем) жилого помещения в размере 50% фактических расходов по договору найма (поднайма) жилого помещения, но не более 10 тыс. рублей в месяц, в течение одного года работы в образовательной организации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6252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572500" y="6456363"/>
            <a:ext cx="400050" cy="2857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6B3F83-0101-4AFD-8B3E-A9D2FA925E3E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ru-RU" sz="1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98347458"/>
              </p:ext>
            </p:extLst>
          </p:nvPr>
        </p:nvGraphicFramePr>
        <p:xfrm>
          <a:off x="46039" y="115888"/>
          <a:ext cx="8990458" cy="6738926"/>
        </p:xfrm>
        <a:graphic>
          <a:graphicData uri="http://schemas.openxmlformats.org/drawingml/2006/table">
            <a:tbl>
              <a:tblPr/>
              <a:tblGrid>
                <a:gridCol w="1906454"/>
                <a:gridCol w="1064358"/>
                <a:gridCol w="2347536"/>
                <a:gridCol w="923561"/>
                <a:gridCol w="932879"/>
                <a:gridCol w="912481"/>
                <a:gridCol w="903189"/>
              </a:tblGrid>
              <a:tr h="28376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Целевая группа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представителей целевой группы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Меры поддержки за счет средств бюджета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на поддержку (тыс.руб.)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59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(план)</a:t>
                      </a:r>
                    </a:p>
                  </a:txBody>
                  <a:tcPr marL="68580" marR="6858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(прогноз)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849691">
                <a:tc>
                  <a:txBody>
                    <a:bodyPr/>
                    <a:lstStyle/>
                    <a:p>
                      <a:pPr marL="889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 муниципальных образовательных организаций  </a:t>
                      </a:r>
                    </a:p>
                    <a:p>
                      <a:pPr marL="889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Компенсация части стоимости путевки на санаторно-курортное лечение в размере 25 % фактических расходов стоимости путевки (раз в три года)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3083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Бесплатное питание детей, обучающиеся в муниципальных общеобразовательных организациях Приморского края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1635">
                <a:tc>
                  <a:txBody>
                    <a:bodyPr/>
                    <a:lstStyle/>
                    <a:p>
                      <a:pPr marL="889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 в 1 - 4 классах включительно в муниципальных общеобразовательных организациях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Бесплатное питание один раз в день в период учебного процесса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1487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1490</a:t>
                      </a:r>
                      <a:endParaRPr kumimoji="0" lang="ru-RU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594784">
                <a:tc>
                  <a:txBody>
                    <a:bodyPr/>
                    <a:lstStyle/>
                    <a:p>
                      <a:pPr marL="889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 в 5 - 11 классах включительно из многодетных семей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Бесплатное питание один раз в день в период учебного процесса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787167">
                <a:tc>
                  <a:txBody>
                    <a:bodyPr/>
                    <a:lstStyle/>
                    <a:p>
                      <a:pPr marL="889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 в 5 - 11 классах включительно из семей, имеющих среднедушевой доход ниже величины прожиточного минимума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Бесплатное питание один раз в день в период учебного процесса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676547">
                <a:tc>
                  <a:txBody>
                    <a:bodyPr/>
                    <a:lstStyle/>
                    <a:p>
                      <a:pPr marL="889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 в 5 - 11 классах включительноиз семей, находящихся в социально опасном положении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Бесплатное питание один раз в день в период учебного процесса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1586855">
                <a:tc>
                  <a:txBody>
                    <a:bodyPr/>
                    <a:lstStyle/>
                    <a:p>
                      <a:pPr marL="889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 в 5 - 11 классах включительно из числа детей-сирот и детей, оставшихся без попечения родителей, за исключением детей, находящихся на полном государственном обеспечении, а также обучающиеся в 5 - 11 классах из семей, находящихся в социально опасном положении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Бесплатное питание один раз в день в период учебного процесса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  <p:sp>
        <p:nvSpPr>
          <p:cNvPr id="6356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572500" y="6456363"/>
            <a:ext cx="400050" cy="2857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28D7A0-0ADE-4455-B586-CD2B6D876324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ru-RU" sz="1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63804610"/>
              </p:ext>
            </p:extLst>
          </p:nvPr>
        </p:nvGraphicFramePr>
        <p:xfrm>
          <a:off x="46038" y="115888"/>
          <a:ext cx="9042400" cy="6053774"/>
        </p:xfrm>
        <a:graphic>
          <a:graphicData uri="http://schemas.openxmlformats.org/drawingml/2006/table">
            <a:tbl>
              <a:tblPr/>
              <a:tblGrid>
                <a:gridCol w="1933575"/>
                <a:gridCol w="1079500"/>
                <a:gridCol w="2449512"/>
                <a:gridCol w="935583"/>
                <a:gridCol w="936104"/>
                <a:gridCol w="864096"/>
                <a:gridCol w="844030"/>
              </a:tblGrid>
              <a:tr h="2651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Целевая группа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представителей целевой группы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Меры поддержки за счет средств бюджета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на поддержку (тыс.руб.)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(план)</a:t>
                      </a:r>
                    </a:p>
                  </a:txBody>
                  <a:tcPr marL="68580" marR="6858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(прогноз)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889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 с ограниченными возможностями здоровья и дети-инвалиды в 1-11 классах включительно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Бесплатное питание два раза в день в период учебного процесса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134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31788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и обеспечение оздоровления и отдыха детей Приморского края (за исключением организации отдыха детей в каникулярное время)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2263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Родители (законные представители)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Компенсация части расходов на оплату стоимости путевки, приобретенной в организациях и (или) индивидуальных предпринимателей, оказывающих услуги по организации отдыха и оздоровления детей.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576263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Компенсация части платы, взимаемой с родителей (законных представителей) за присмотр и уход за детьми, осваивающими образовательные программы дошкольного образования в организациях, осуществляющих образовательную деятельность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2588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Один родитель (законных представителей), внесший родительскую плату за содержание ребенка (присмотр и уход за ребенком) в образовательной организации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just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Компенсация части платы, взимаемой с родителей (законных представителей) за присмотр и уход за детьми, осваивающими образовательные программы дошкольного образования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1165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1165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  <p:sp>
        <p:nvSpPr>
          <p:cNvPr id="6457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572500" y="6429375"/>
            <a:ext cx="400050" cy="2857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F8ACB4-F0F8-4DA8-B23E-B209BA255DCD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ru-RU" sz="1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42132487"/>
              </p:ext>
            </p:extLst>
          </p:nvPr>
        </p:nvGraphicFramePr>
        <p:xfrm>
          <a:off x="46038" y="115888"/>
          <a:ext cx="9042400" cy="6108067"/>
        </p:xfrm>
        <a:graphic>
          <a:graphicData uri="http://schemas.openxmlformats.org/drawingml/2006/table">
            <a:tbl>
              <a:tblPr/>
              <a:tblGrid>
                <a:gridCol w="1933575"/>
                <a:gridCol w="1079500"/>
                <a:gridCol w="2449512"/>
                <a:gridCol w="792163"/>
                <a:gridCol w="946150"/>
                <a:gridCol w="853454"/>
                <a:gridCol w="988046"/>
              </a:tblGrid>
              <a:tr h="3254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Целевая группа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представителей целевой группы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Меры поддержки за счет средств бюджета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на поддержку (тыс.руб.)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(план)</a:t>
                      </a:r>
                    </a:p>
                  </a:txBody>
                  <a:tcPr marL="68580" marR="6858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(прогноз)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382588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Прочие меры социальной поддержки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сироты и лица из числа детей сирот, оставшихся без попечения родителей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детей-сирот и детей, оставшихся без попечения родителей, лиц из числа детей-сирот, оставшихся без попечения родителей, жилыми помещениями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18871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6486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6486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6486</a:t>
                      </a:r>
                      <a:endParaRPr lang="ru-RU" sz="120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Граждане Партизанского муниципального района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428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граждан твердым топливом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Опекуны (законные представители)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Социальные выплаты гражданам, принявшим на воспитание в семью детей, оставшихся без попечения родителей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27208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29267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30780</a:t>
                      </a:r>
                      <a:endParaRPr lang="ru-RU" sz="120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Опекуны (законные представители)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Выплата единовременного пособия при передачи ребенка на воспитание в семью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</a:t>
                      </a:r>
                      <a:endParaRPr lang="ru-RU" sz="120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9937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Пенсионеры, не относящиеся к льготным категориям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пенсии бывшим муниципальным служащим партизанского муниципального района, согласно решения Думы Партизанского муниципального района приморского края № 336 от 23.12.2016 "О назначении и выплате пенсии за выслугу лет муниципальным служащим Партизанского муниципального района Приморского края"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4152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4274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4445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4623</a:t>
                      </a:r>
                      <a:endParaRPr lang="ru-RU" sz="120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6560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572500" y="6429375"/>
            <a:ext cx="400050" cy="2857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6AF7B4-3549-425A-A61D-3A6459E7B8ED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ru-RU" sz="1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746" y="151792"/>
            <a:ext cx="8458200" cy="7445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01090" y="6286520"/>
            <a:ext cx="400024" cy="476250"/>
          </a:xfrm>
        </p:spPr>
        <p:txBody>
          <a:bodyPr/>
          <a:lstStyle/>
          <a:p>
            <a:pPr>
              <a:defRPr/>
            </a:pPr>
            <a:fld id="{A6A3F976-D785-4B4A-B14F-7768225F85D1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" name="圆角矩形 8"/>
          <p:cNvSpPr/>
          <p:nvPr/>
        </p:nvSpPr>
        <p:spPr>
          <a:xfrm>
            <a:off x="428625" y="857250"/>
            <a:ext cx="8501063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428625" y="1500188"/>
            <a:ext cx="8501063" cy="5000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428596" y="2071678"/>
            <a:ext cx="8501063" cy="5000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428625" y="3357563"/>
            <a:ext cx="8501063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1"/>
          <p:cNvSpPr/>
          <p:nvPr/>
        </p:nvSpPr>
        <p:spPr>
          <a:xfrm>
            <a:off x="428625" y="2643188"/>
            <a:ext cx="8501063" cy="5715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圆角矩形 10"/>
          <p:cNvSpPr/>
          <p:nvPr/>
        </p:nvSpPr>
        <p:spPr>
          <a:xfrm>
            <a:off x="428625" y="4071938"/>
            <a:ext cx="8501063" cy="5715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- свод бюджетов бюджетной системы на соответствующей территории (без учета межбюджетных трансфертов между этими бюджетами)</a:t>
            </a:r>
            <a:endParaRPr lang="zh-CN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28625" y="4714875"/>
            <a:ext cx="8501063" cy="3571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圆角矩形 10"/>
          <p:cNvSpPr/>
          <p:nvPr/>
        </p:nvSpPr>
        <p:spPr>
          <a:xfrm>
            <a:off x="428625" y="5143500"/>
            <a:ext cx="8429625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圆角矩形 10"/>
          <p:cNvSpPr/>
          <p:nvPr/>
        </p:nvSpPr>
        <p:spPr>
          <a:xfrm>
            <a:off x="428596" y="5643578"/>
            <a:ext cx="8429625" cy="8572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Бюджетный процесс 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zh-CN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84251250"/>
              </p:ext>
            </p:extLst>
          </p:nvPr>
        </p:nvGraphicFramePr>
        <p:xfrm>
          <a:off x="46038" y="44450"/>
          <a:ext cx="9042400" cy="5882006"/>
        </p:xfrm>
        <a:graphic>
          <a:graphicData uri="http://schemas.openxmlformats.org/drawingml/2006/table">
            <a:tbl>
              <a:tblPr/>
              <a:tblGrid>
                <a:gridCol w="1933575"/>
                <a:gridCol w="1079500"/>
                <a:gridCol w="2376983"/>
                <a:gridCol w="864096"/>
                <a:gridCol w="864096"/>
                <a:gridCol w="1008112"/>
                <a:gridCol w="916038"/>
              </a:tblGrid>
              <a:tr h="3254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Целевая группа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представителей целевой группы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Меры поддержки за счет средств бюджета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на поддержку (тыс.руб.)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(план)</a:t>
                      </a:r>
                    </a:p>
                  </a:txBody>
                  <a:tcPr marL="68580" marR="6858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(прогноз)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Граждане, удостоенные почетных званий,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имеющие особые заслуги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Единовременная материальная помощь гражданам, которым присвоено звание "Почетный гражданин Партизанского района"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Ветераны войны, труда, вооруженных сил и правоохранительных органов и  инвалиды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из бюджета партизанского муниципального района Приморской краевой общественной организации ветеранов (пенсионеров) войны, труда, Вооруженных сил и правоохранительных органов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Молодая семья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выплата молодым семьям партизанского муниципального района на обеспечение жильем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6840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Молодые специалисты, проживающие в сельской местности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выплата по улучшению жилищных условий граждан, проживающих в сельской местности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937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Студенты, учащиеся, школьники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Стипендии учащимся муниципальных образовательных учреждений и муниципальных образовательных учреждений дополнительного образования, достигшим значительных успехов в учебе, творчестве, спорте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6662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572500" y="6527800"/>
            <a:ext cx="400050" cy="2857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25353C-17C4-4966-B62C-77EC8EBA9A65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ru-RU" sz="1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388" y="836613"/>
            <a:ext cx="2720975" cy="3079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сфере образования: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204864"/>
            <a:ext cx="2592983" cy="23038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0" rIns="36000" bIns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МКОУ СОШ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с.Новицкое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2022 год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6 035 060,00 руб., в том числе 5 854 008,20 за счет краевого бюджета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Ожидаемые результаты от реализации проекта: Замена окон, благоустройство территории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1813" y="1187450"/>
            <a:ext cx="2023963" cy="87339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171450" indent="-171450" algn="ctr"/>
            <a:r>
              <a:rPr lang="ru-RU" sz="1200" b="1" dirty="0" smtClean="0">
                <a:solidFill>
                  <a:schemeClr val="bg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Капитальный ремонт зданий общеобразовательных учреждений</a:t>
            </a:r>
          </a:p>
        </p:txBody>
      </p:sp>
      <p:sp>
        <p:nvSpPr>
          <p:cNvPr id="68613" name="Rectangle 6"/>
          <p:cNvSpPr>
            <a:spLocks noChangeArrowheads="1"/>
          </p:cNvSpPr>
          <p:nvPr/>
        </p:nvSpPr>
        <p:spPr bwMode="auto">
          <a:xfrm>
            <a:off x="179388" y="44450"/>
            <a:ext cx="8353425" cy="561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Сведения об 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общественно-значимых 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проектах в 2022-2024 годах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63938" y="1403350"/>
            <a:ext cx="1872158" cy="80151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171450" indent="-171450" algn="ctr"/>
            <a:r>
              <a:rPr lang="ru-RU" sz="1200" b="1" dirty="0" smtClean="0">
                <a:solidFill>
                  <a:schemeClr val="bg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Ремонт автомобильных дорог общего пользования населенных пунктов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06750" y="836613"/>
            <a:ext cx="2589213" cy="5238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сфере дорожного хозяйства: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347864" y="2204864"/>
            <a:ext cx="2232074" cy="432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2000" tIns="0" rIns="72000" bIns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Место реализации: с.Екатериновка- протяженность - 2,282 км;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с.Владимиро-Александровское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– 1,1 км;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с. Сергеевка – 1,3 км;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с.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Фроловка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– 0,35 км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Сроки реализации – 2022 год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11546391,75 руб. Финансирование будет осуществляться за счет средств краевого и районного бюджетов.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Ожидаемые результаты от реализации проекта: У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величение протяженности автомобильных дорог общего пользования местного значения, соответствующих нормативным требованиям</a:t>
            </a:r>
            <a:endParaRPr lang="ru-RU" sz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56325" y="836613"/>
            <a:ext cx="2592388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сфере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жилищного обеспечения: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28184" y="1916832"/>
            <a:ext cx="2664296" cy="4248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2000" tIns="0" rIns="72000" bIns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98480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Обеспечение выплаты молодым семьям субсидий на приобретение (строительство) жилья </a:t>
            </a:r>
            <a:r>
              <a:rPr lang="ru-RU" sz="1200" dirty="0" err="1" smtClean="0">
                <a:solidFill>
                  <a:srgbClr val="98480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экономкласса</a:t>
            </a:r>
            <a:r>
              <a:rPr lang="ru-RU" sz="1200" dirty="0" smtClean="0">
                <a:solidFill>
                  <a:srgbClr val="98480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98480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2022 году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98480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планируется 6 599 853,35 руб. за счет средств федерального, краевого и районного бюджетов.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98480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Обеспечение выплаты субсидии на приобретение жилья молодым семьям и молодым специалистам, проживающим в сельской местности Партизанского муниципального района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98480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в 2022 году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98480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планируется 1 101 832 руб.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984807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Ожидаемые результаты от реализации проектов : улучшение жилищных условий граждан, проживающих в сельской местности Партизанского муниципального района</a:t>
            </a:r>
            <a:endParaRPr lang="ru-RU" sz="1200" dirty="0" smtClean="0">
              <a:solidFill>
                <a:srgbClr val="984807"/>
              </a:solidFill>
              <a:latin typeface="Times New Roman" pitchFamily="18" charset="0"/>
              <a:cs typeface="Tahoma" pitchFamily="34" charset="0"/>
            </a:endParaRPr>
          </a:p>
          <a:p>
            <a:pPr>
              <a:defRPr/>
            </a:pPr>
            <a:endPara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8619" name="AutoShape 2" descr="https://www.primorsky.ru/upload/%D0%BD%D0%BE%D0%B2%D0%BB%D0%B8%D1%82_12_12_2020_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20" name="AutoShape 4" descr="https://www.primorsky.ru/upload/%D0%BD%D0%BE%D0%B2%D0%BB%D0%B8%D1%82_12_12_2020_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8621" name="Picture 5" descr="C:\Users\admin\Desktop\программы\новлит_12_12_2020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4868863"/>
            <a:ext cx="31686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6516688" y="1412875"/>
            <a:ext cx="1871662" cy="44132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Обеспечение жильем молодых семей</a:t>
            </a:r>
            <a:endParaRPr lang="ru-RU" sz="1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2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572500" y="6429375"/>
            <a:ext cx="400050" cy="2857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6F21BC-A71E-48F9-8ED9-7A6818F10D6D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ru-RU" sz="1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516688" y="692150"/>
            <a:ext cx="2519362" cy="5238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сфере социальной поддержки населения: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16216" y="2420888"/>
            <a:ext cx="2304256" cy="23042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2000" tIns="0" rIns="72000" bIns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жилыми помещениями детей-сирот и детей, оставшихся без попечения родителей, лиц из числа детей-сирот и детей, оставшихся без попечения родителей –  в 2022 году планируется приобретение 9 квартир</a:t>
            </a:r>
            <a:endParaRPr lang="ru-RU" sz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Финансирование 20368719,77 руб. за счет средств краевого бюджета</a:t>
            </a:r>
          </a:p>
        </p:txBody>
      </p:sp>
      <p:sp>
        <p:nvSpPr>
          <p:cNvPr id="69636" name="Rectangle 6"/>
          <p:cNvSpPr>
            <a:spLocks noChangeArrowheads="1"/>
          </p:cNvSpPr>
          <p:nvPr/>
        </p:nvSpPr>
        <p:spPr bwMode="auto">
          <a:xfrm>
            <a:off x="250825" y="115888"/>
            <a:ext cx="8281988" cy="561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Сведения об общественно-значимых проектах в 2022-2024 годах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7504" y="2564904"/>
            <a:ext cx="2664296" cy="35283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171450" indent="-171450"/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рамках реализации 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национального проекта «Демография» и регионального проекта «Спорт – норма жизни» планируется 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Реконструкция стадиона в </a:t>
            </a:r>
            <a:r>
              <a:rPr lang="ru-RU" sz="13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с.Владимиро-Александровское</a:t>
            </a: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– </a:t>
            </a:r>
          </a:p>
          <a:p>
            <a:pPr marL="171450" indent="-171450"/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2022 год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Финансирование будет осуществляться за счет средств федерального, краевого и районного бюджетов.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Ожидаемые результаты от реализации проекта: Укрепление здоровья населения, популяризация спорта, активное вовлечение населения в спортивные мероприятия</a:t>
            </a:r>
            <a:endParaRPr lang="ru-RU" sz="13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7950" y="765175"/>
            <a:ext cx="2720975" cy="52228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сфере физической культуры и спорта: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95289" y="1341438"/>
            <a:ext cx="1944464" cy="107945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Строительство, реконструкция, установка и подготовка проектно-сметной документации на объекты спорта</a:t>
            </a:r>
            <a:endParaRPr lang="ru-RU" sz="1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38525" y="836613"/>
            <a:ext cx="2366963" cy="3079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сфере культуры: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563938" y="1268412"/>
            <a:ext cx="2016174" cy="100846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171450" indent="-171450" algn="ctr"/>
            <a:r>
              <a:rPr lang="ru-RU" sz="1200" b="1" dirty="0" smtClean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Укрепление материально-технической базы сельских домов культуры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75856" y="2348880"/>
            <a:ext cx="2664296" cy="20162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ru-RU"/>
            </a:defPPr>
            <a:lvl1pPr>
              <a:defRPr sz="105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ea typeface="Tahoma" pitchFamily="34" charset="0"/>
              </a:rPr>
              <a:t>Районный дом культуры и ДК с.Сергеевка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ea typeface="Tahoma" pitchFamily="34" charset="0"/>
              </a:rPr>
              <a:t>2022 год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ea typeface="Tahoma" pitchFamily="34" charset="0"/>
              </a:rPr>
              <a:t>1545 тыс.рублей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ea typeface="Tahoma" pitchFamily="34" charset="0"/>
              </a:rPr>
              <a:t>Ожидаемые результаты от реализации проекта: Приобретение мебели и звукового оборудования</a:t>
            </a:r>
            <a:endParaRPr lang="ru-RU" sz="1200" dirty="0">
              <a:solidFill>
                <a:schemeClr val="accent5">
                  <a:lumMod val="50000"/>
                </a:schemeClr>
              </a:solidFill>
              <a:cs typeface="Tahoma" pitchFamily="34" charset="0"/>
            </a:endParaRPr>
          </a:p>
        </p:txBody>
      </p:sp>
      <p:pic>
        <p:nvPicPr>
          <p:cNvPr id="69647" name="Picture 2" descr="https://rdk-vlal.vl.muzkult.ru/media/2020/05/19/1254558012/content-image-header-header-aqua-main-backgroun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4508500"/>
            <a:ext cx="3455987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6732589" y="1268412"/>
            <a:ext cx="1943868" cy="108046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ru-RU" sz="1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</a:r>
            <a:endParaRPr lang="ru-RU" sz="1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49" name="Picture 4" descr="https://stolicaonego.ru/images/news/382/382096/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797152"/>
            <a:ext cx="2389348" cy="165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5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572500" y="6429375"/>
            <a:ext cx="400050" cy="2857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5F78C0-CA5C-44A6-A3A0-2095C09BDFCF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ru-RU" sz="1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13843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Основные параметры социально-экономического развития Партизанского муниципального района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412775"/>
          <a:ext cx="8856983" cy="5368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0824"/>
                <a:gridCol w="977719"/>
                <a:gridCol w="1092744"/>
                <a:gridCol w="1035232"/>
                <a:gridCol w="1035232"/>
                <a:gridCol w="1035232"/>
              </a:tblGrid>
              <a:tr h="111588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 прогноз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 прогноз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6633">
                <a:tc>
                  <a:txBody>
                    <a:bodyPr/>
                    <a:lstStyle/>
                    <a:p>
                      <a:pPr algn="l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тыс.человек</a:t>
                      </a:r>
                      <a:endParaRPr lang="ru-RU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29,420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29,438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29,490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29,512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29,542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2520">
                <a:tc>
                  <a:txBody>
                    <a:bodyPr/>
                    <a:lstStyle/>
                    <a:p>
                      <a:pPr algn="l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Индекс потребительских цен в среднем за год, в % к предыдущему периоду</a:t>
                      </a:r>
                      <a:endParaRPr lang="ru-RU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103,8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104,8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103,8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3266">
                <a:tc>
                  <a:txBody>
                    <a:bodyPr/>
                    <a:lstStyle/>
                    <a:p>
                      <a:pPr algn="l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Номинальная начисленная среднемесячная заработная плата работников организаций, рублей</a:t>
                      </a:r>
                      <a:endParaRPr lang="ru-RU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32452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40849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42156,2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43547,3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45027,9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5230">
                <a:tc>
                  <a:txBody>
                    <a:bodyPr/>
                    <a:lstStyle/>
                    <a:p>
                      <a:pPr algn="l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занятых в экономике, тыс.человек</a:t>
                      </a:r>
                      <a:endParaRPr lang="ru-RU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0015">
                <a:tc>
                  <a:txBody>
                    <a:bodyPr/>
                    <a:lstStyle/>
                    <a:p>
                      <a:pPr algn="l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безработных, тыс.человек</a:t>
                      </a:r>
                      <a:endParaRPr lang="ru-RU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0,545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0,375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0,375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0,376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0,375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2520">
                <a:tc>
                  <a:txBody>
                    <a:bodyPr/>
                    <a:lstStyle/>
                    <a:p>
                      <a:pPr algn="l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Реальные располагаемые денежные доходы населения, в % к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предыдущ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году</a:t>
                      </a:r>
                      <a:endParaRPr lang="ru-RU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2520">
                <a:tc>
                  <a:txBody>
                    <a:bodyPr/>
                    <a:lstStyle/>
                    <a:p>
                      <a:pPr algn="l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Величина прожиточного минимума (в среднем на душу населения), руб. в месяц</a:t>
                      </a:r>
                      <a:endParaRPr lang="ru-RU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13889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13963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14319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15170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16241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92100"/>
            <a:ext cx="5338936" cy="2272804"/>
          </a:xfrm>
        </p:spPr>
        <p:txBody>
          <a:bodyPr/>
          <a:lstStyle/>
          <a:p>
            <a:r>
              <a:rPr lang="ru-RU" sz="1600" dirty="0" smtClean="0">
                <a:solidFill>
                  <a:srgbClr val="000000"/>
                </a:solidFill>
              </a:rPr>
              <a:t/>
            </a:r>
            <a:br>
              <a:rPr lang="ru-RU" sz="1600" dirty="0" smtClean="0">
                <a:solidFill>
                  <a:srgbClr val="000000"/>
                </a:solidFill>
              </a:rPr>
            </a:br>
            <a:r>
              <a:rPr lang="ru-RU" sz="1600" dirty="0" smtClean="0">
                <a:solidFill>
                  <a:srgbClr val="000000"/>
                </a:solidFill>
              </a:rPr>
              <a:t/>
            </a:r>
            <a:br>
              <a:rPr lang="ru-RU" sz="1600" dirty="0" smtClean="0">
                <a:solidFill>
                  <a:srgbClr val="000000"/>
                </a:solidFill>
              </a:rPr>
            </a:br>
            <a:r>
              <a:rPr lang="ru-RU" sz="1600" dirty="0" smtClean="0">
                <a:solidFill>
                  <a:srgbClr val="000000"/>
                </a:solidFill>
              </a:rPr>
              <a:t/>
            </a:r>
            <a:br>
              <a:rPr lang="ru-RU" sz="1600" dirty="0" smtClean="0">
                <a:solidFill>
                  <a:srgbClr val="000000"/>
                </a:solidFill>
              </a:rPr>
            </a:br>
            <a:r>
              <a:rPr lang="ru-RU" sz="1600" dirty="0" smtClean="0">
                <a:solidFill>
                  <a:srgbClr val="000000"/>
                </a:solidFill>
              </a:rPr>
              <a:t/>
            </a:r>
            <a:br>
              <a:rPr lang="ru-RU" sz="1600" dirty="0" smtClean="0">
                <a:solidFill>
                  <a:srgbClr val="000000"/>
                </a:solidFill>
              </a:rPr>
            </a:b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Рейтинге муниципальных образований Приморского края по уровню открытости бюджетных данных за 2020 год у Партизанского муниципального района 1 Степень открытости бюджетных данных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 результатам комплексной оценки качества управления бюджетным процессом за 2020 год Партизанскому муниципальному району присвоена   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Степень качества управления бюджетным процессом</a:t>
            </a:r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4144" y="3140968"/>
            <a:ext cx="300833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2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7116" y="260649"/>
            <a:ext cx="264532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5" y="904875"/>
            <a:ext cx="8496300" cy="6175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Текст 2"/>
          <p:cNvSpPr>
            <a:spLocks noGrp="1"/>
          </p:cNvSpPr>
          <p:nvPr>
            <p:ph type="body" sz="quarter" idx="13"/>
          </p:nvPr>
        </p:nvSpPr>
        <p:spPr>
          <a:xfrm>
            <a:off x="428596" y="500042"/>
            <a:ext cx="8391554" cy="1001701"/>
          </a:xfrm>
        </p:spPr>
        <p:txBody>
          <a:bodyPr/>
          <a:lstStyle/>
          <a:p>
            <a:pPr algn="ctr" eaLnBrk="1" hangingPunct="1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3000" dirty="0" smtClean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  <a:p>
            <a:pPr algn="ctr" eaLnBrk="1" hangingPunct="1"/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Финансовое управление администрации Партизанского муниципального района</a:t>
            </a:r>
          </a:p>
          <a:p>
            <a:pPr algn="ctr" eaLnBrk="1" hangingPunct="1"/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Адрес: 692962  Приморский край, Партизанский район, </a:t>
            </a:r>
          </a:p>
          <a:p>
            <a:pPr algn="ctr" eaLnBrk="1" hangingPunct="1"/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с.Владимиро-Александровское, </a:t>
            </a:r>
          </a:p>
          <a:p>
            <a:pPr algn="ctr" eaLnBrk="1" hangingPunct="1"/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ул. Комсомольская, 45А.</a:t>
            </a:r>
          </a:p>
          <a:p>
            <a:pPr algn="ctr" eaLnBrk="1" hangingPunct="1"/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тел./факс 8(42365) 21-4-12; 21- 1 -40 </a:t>
            </a:r>
          </a:p>
          <a:p>
            <a:pPr eaLnBrk="1" hangingPunct="1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dirty="0" smtClean="0">
                <a:hlinkClick r:id="rId2"/>
              </a:rPr>
              <a:t>Fin650@primorsky.ru</a:t>
            </a:r>
            <a:endParaRPr lang="ru-RU" dirty="0" smtClean="0"/>
          </a:p>
          <a:p>
            <a:pPr eaLnBrk="1" hangingPunct="1"/>
            <a:r>
              <a:rPr lang="ru-RU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7C944E9-549C-42E9-8965-DA4FCAE49DAE}" type="slidenum">
              <a:rPr lang="de-DE" smtClean="0"/>
              <a:pPr>
                <a:defRPr/>
              </a:pPr>
              <a:t>55</a:t>
            </a:fld>
            <a:endParaRPr lang="de-DE" dirty="0"/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72528" y="6215082"/>
            <a:ext cx="328586" cy="476250"/>
          </a:xfrm>
        </p:spPr>
        <p:txBody>
          <a:bodyPr/>
          <a:lstStyle/>
          <a:p>
            <a:pPr>
              <a:defRPr/>
            </a:pPr>
            <a:fld id="{99560E3F-4EC2-493C-B145-E0066AD63C68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186766" cy="85725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Что такое бюджет? Какие бывают бюджеты?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34853" y="1024240"/>
            <a:ext cx="3935393" cy="90294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b="1" cap="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Какие бывают бюджеты?</a:t>
            </a:r>
            <a:endParaRPr lang="ru-RU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63118" y="2373254"/>
            <a:ext cx="3078865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Бюджеты публично-правовых образований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5407" y="2373255"/>
            <a:ext cx="2232248" cy="11222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Бюджеты семей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25347" y="2373254"/>
            <a:ext cx="2232248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Бюджеты организаций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9263" y="4321175"/>
            <a:ext cx="2376487" cy="174942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Российской Федерации </a:t>
            </a:r>
            <a:r>
              <a:rPr lang="ru-RU" sz="1400" dirty="0">
                <a:solidFill>
                  <a:schemeClr val="tx1"/>
                </a:solidFill>
              </a:rPr>
              <a:t>(федеральный бюджет, бюджеты государственных внебюджетных фондов РФ)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92450" y="4341813"/>
            <a:ext cx="3032125" cy="194470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Субъектов Российской Федерации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(региональные бюджеты, бюджеты территориальных фондов обязательного медицинского страхования)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96038" y="4357688"/>
            <a:ext cx="2479675" cy="174783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Муниципальных образований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 (местные бюджеты муниципальных районов, городских округов, городских и сельских поселений)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502150" y="3495675"/>
            <a:ext cx="4763" cy="8429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2" idx="0"/>
          </p:cNvCxnSpPr>
          <p:nvPr/>
        </p:nvCxnSpPr>
        <p:spPr>
          <a:xfrm>
            <a:off x="4502150" y="3495675"/>
            <a:ext cx="3133725" cy="8620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0" idx="0"/>
          </p:cNvCxnSpPr>
          <p:nvPr/>
        </p:nvCxnSpPr>
        <p:spPr>
          <a:xfrm flipH="1">
            <a:off x="1638300" y="3495675"/>
            <a:ext cx="2863850" cy="825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6" idx="2"/>
            <a:endCxn id="7" idx="0"/>
          </p:cNvCxnSpPr>
          <p:nvPr/>
        </p:nvCxnSpPr>
        <p:spPr>
          <a:xfrm>
            <a:off x="4502150" y="1927225"/>
            <a:ext cx="0" cy="446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6" idx="2"/>
            <a:endCxn id="9" idx="0"/>
          </p:cNvCxnSpPr>
          <p:nvPr/>
        </p:nvCxnSpPr>
        <p:spPr>
          <a:xfrm>
            <a:off x="4502150" y="1927225"/>
            <a:ext cx="2740025" cy="446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6" idx="2"/>
            <a:endCxn id="8" idx="0"/>
          </p:cNvCxnSpPr>
          <p:nvPr/>
        </p:nvCxnSpPr>
        <p:spPr>
          <a:xfrm flipH="1">
            <a:off x="1671638" y="1927225"/>
            <a:ext cx="2830512" cy="446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ая прямоугольная выноска 42"/>
          <p:cNvSpPr/>
          <p:nvPr/>
        </p:nvSpPr>
        <p:spPr>
          <a:xfrm>
            <a:off x="107950" y="1539875"/>
            <a:ext cx="2392363" cy="496888"/>
          </a:xfrm>
          <a:prstGeom prst="wedgeRoundRectCallout">
            <a:avLst>
              <a:gd name="adj1" fmla="val 50709"/>
              <a:gd name="adj2" fmla="val -11011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Со старонормандского </a:t>
            </a:r>
            <a:r>
              <a:rPr lang="en-US" sz="1200" dirty="0">
                <a:solidFill>
                  <a:schemeClr val="tx1"/>
                </a:solidFill>
              </a:rPr>
              <a:t>buogette – </a:t>
            </a:r>
            <a:r>
              <a:rPr lang="ru-RU" sz="1200" dirty="0">
                <a:solidFill>
                  <a:schemeClr val="tx1"/>
                </a:solidFill>
              </a:rPr>
              <a:t>сумка, кошелек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177800"/>
            <a:ext cx="8362950" cy="6762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Этапы составления и утверждения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бюджета Партизанского муниципального района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19063" y="3998913"/>
            <a:ext cx="8696325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anchor="ctr">
            <a:normAutofit fontScale="97500"/>
          </a:bodyPr>
          <a:lstStyle/>
          <a:p>
            <a:pPr algn="ctr">
              <a:defRPr/>
            </a:pPr>
            <a:r>
              <a:rPr lang="ru-RU" sz="2500" b="1" dirty="0">
                <a:solidFill>
                  <a:srgbClr val="DD7E0E"/>
                </a:solidFill>
                <a:latin typeface="+mn-lt"/>
                <a:ea typeface="+mj-ea"/>
                <a:cs typeface="Tahoma" pitchFamily="34" charset="0"/>
              </a:rPr>
              <a:t>Нормативные правовые акты, регулирующие бюджетные правоотношения</a:t>
            </a:r>
          </a:p>
        </p:txBody>
      </p:sp>
      <p:sp>
        <p:nvSpPr>
          <p:cNvPr id="13317" name="Содержимое 2"/>
          <p:cNvSpPr txBox="1">
            <a:spLocks/>
          </p:cNvSpPr>
          <p:nvPr/>
        </p:nvSpPr>
        <p:spPr bwMode="auto">
          <a:xfrm>
            <a:off x="280988" y="5026025"/>
            <a:ext cx="8458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179388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Прогноз социально – экономического развития Партизанского  муниципального района</a:t>
            </a:r>
          </a:p>
        </p:txBody>
      </p:sp>
      <p:sp>
        <p:nvSpPr>
          <p:cNvPr id="13318" name="Содержимое 2"/>
          <p:cNvSpPr txBox="1">
            <a:spLocks/>
          </p:cNvSpPr>
          <p:nvPr/>
        </p:nvSpPr>
        <p:spPr bwMode="auto">
          <a:xfrm>
            <a:off x="254000" y="5614988"/>
            <a:ext cx="8458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179388" algn="just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Основные направления бюджетной и налоговой политики Партизанского муниципального района </a:t>
            </a:r>
          </a:p>
        </p:txBody>
      </p:sp>
      <p:sp>
        <p:nvSpPr>
          <p:cNvPr id="13319" name="Содержимое 2"/>
          <p:cNvSpPr txBox="1">
            <a:spLocks/>
          </p:cNvSpPr>
          <p:nvPr/>
        </p:nvSpPr>
        <p:spPr bwMode="auto">
          <a:xfrm>
            <a:off x="271463" y="6146800"/>
            <a:ext cx="8458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179388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Муниципальные программы Партизанского муниципального района</a:t>
            </a:r>
          </a:p>
        </p:txBody>
      </p:sp>
      <p:grpSp>
        <p:nvGrpSpPr>
          <p:cNvPr id="3" name="Группа 16"/>
          <p:cNvGrpSpPr/>
          <p:nvPr/>
        </p:nvGrpSpPr>
        <p:grpSpPr>
          <a:xfrm>
            <a:off x="772160" y="1056641"/>
            <a:ext cx="2048949" cy="863599"/>
            <a:chOff x="0" y="60362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603627"/>
              <a:ext cx="2418582" cy="1041837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50858" y="654485"/>
              <a:ext cx="2316866" cy="940121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31470" tIns="0" rIns="231470" bIns="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/>
                </a:rPr>
                <a:t>Составление проекта бюджета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22250" y="2030413"/>
            <a:ext cx="2968625" cy="1501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</a:rPr>
              <a:t>Формирование проекта бюджета района регламентируется Постановлением администрации Партизанского муниципального района от 14.06.2012 № 88 «О порядке составления проекта муниципального правового акта Думы Партизанского муниципального района о бюджете Партизанского муниципального района на очередной финансовый год и плановый период»</a:t>
            </a:r>
          </a:p>
        </p:txBody>
      </p:sp>
      <p:grpSp>
        <p:nvGrpSpPr>
          <p:cNvPr id="5" name="Группа 20"/>
          <p:cNvGrpSpPr/>
          <p:nvPr/>
        </p:nvGrpSpPr>
        <p:grpSpPr>
          <a:xfrm>
            <a:off x="3698047" y="1039356"/>
            <a:ext cx="2184593" cy="863599"/>
            <a:chOff x="0" y="262351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2623517"/>
              <a:ext cx="2418582" cy="1041837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50858" y="2674375"/>
              <a:ext cx="2316866" cy="940121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31470" tIns="0" rIns="231470" bIns="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chemeClr val="bg1">
                      <a:lumMod val="50000"/>
                    </a:schemeClr>
                  </a:solidFill>
                  <a:latin typeface="Century Schoolbook"/>
                </a:rPr>
                <a:t>Рассмотрение проекта бюджета</a:t>
              </a:r>
            </a:p>
          </p:txBody>
        </p:sp>
      </p:grpSp>
      <p:sp>
        <p:nvSpPr>
          <p:cNvPr id="13323" name="TextBox 7"/>
          <p:cNvSpPr txBox="1">
            <a:spLocks noChangeArrowheads="1"/>
          </p:cNvSpPr>
          <p:nvPr/>
        </p:nvSpPr>
        <p:spPr bwMode="auto">
          <a:xfrm>
            <a:off x="3343275" y="2030413"/>
            <a:ext cx="2914650" cy="1501775"/>
          </a:xfrm>
          <a:prstGeom prst="rect">
            <a:avLst/>
          </a:prstGeom>
          <a:solidFill>
            <a:srgbClr val="FFE8D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Партизанского муниципального района  представляет проект бюджета района на рассмотрение Думы Партизанского муниципального района до 15 ноября текущего года. Председатель Думы района направляет проект решения о бюджете района в ревизионную комиссию для подготовки заключения. Дума района рассматривает проект решения о бюджете района в трех чтениях.</a:t>
            </a:r>
          </a:p>
        </p:txBody>
      </p:sp>
      <p:grpSp>
        <p:nvGrpSpPr>
          <p:cNvPr id="6" name="Группа 24"/>
          <p:cNvGrpSpPr/>
          <p:nvPr/>
        </p:nvGrpSpPr>
        <p:grpSpPr>
          <a:xfrm>
            <a:off x="6675119" y="1039356"/>
            <a:ext cx="2140267" cy="863599"/>
            <a:chOff x="38571" y="462990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38571" y="4629907"/>
              <a:ext cx="2418582" cy="1041837"/>
            </a:xfrm>
            <a:prstGeom prst="roundRect">
              <a:avLst/>
            </a:prstGeom>
            <a:gradFill rotWithShape="1">
              <a:gsLst>
                <a:gs pos="0">
                  <a:srgbClr val="AEBAD5">
                    <a:hueOff val="-277017"/>
                    <a:satOff val="-26528"/>
                    <a:lumOff val="-26667"/>
                    <a:alphaOff val="0"/>
                    <a:shade val="63000"/>
                    <a:satMod val="165000"/>
                  </a:srgbClr>
                </a:gs>
                <a:gs pos="30000">
                  <a:srgbClr val="AEBAD5">
                    <a:hueOff val="-277017"/>
                    <a:satOff val="-26528"/>
                    <a:lumOff val="-26667"/>
                    <a:alphaOff val="0"/>
                    <a:shade val="58000"/>
                    <a:satMod val="165000"/>
                  </a:srgbClr>
                </a:gs>
                <a:gs pos="75000">
                  <a:srgbClr val="AEBAD5">
                    <a:hueOff val="-277017"/>
                    <a:satOff val="-26528"/>
                    <a:lumOff val="-26667"/>
                    <a:alphaOff val="0"/>
                    <a:shade val="30000"/>
                    <a:satMod val="175000"/>
                  </a:srgbClr>
                </a:gs>
                <a:gs pos="100000">
                  <a:srgbClr val="AEBAD5">
                    <a:hueOff val="-277017"/>
                    <a:satOff val="-26528"/>
                    <a:lumOff val="-26667"/>
                    <a:alphaOff val="0"/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>
              <a:noFill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</p:sp>
        <p:sp>
          <p:nvSpPr>
            <p:cNvPr id="27" name="Скругленный прямоугольник 4"/>
            <p:cNvSpPr/>
            <p:nvPr/>
          </p:nvSpPr>
          <p:spPr>
            <a:xfrm>
              <a:off x="89429" y="4680765"/>
              <a:ext cx="2316866" cy="94012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231470" tIns="0" rIns="231470" bIns="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ysClr val="window" lastClr="FFFFFF"/>
                  </a:solidFill>
                  <a:latin typeface="Century Schoolbook"/>
                </a:rPr>
                <a:t>Утверждение проекта бюджета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340475" y="2030413"/>
            <a:ext cx="2630488" cy="1501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бюджета района утверждается Думой Партизанского муниципального района в форме решения Думы. Принятое Думой Партизанского муниципального района решение, подлежит обнародованию путем опубликования его в газете «Золотая Долина» и размещению на официальном сайте администрации Партизанского муниципального района.</a:t>
            </a:r>
          </a:p>
        </p:txBody>
      </p:sp>
      <p:sp>
        <p:nvSpPr>
          <p:cNvPr id="2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715404" y="6215082"/>
            <a:ext cx="257148" cy="476250"/>
          </a:xfrm>
        </p:spPr>
        <p:txBody>
          <a:bodyPr/>
          <a:lstStyle/>
          <a:p>
            <a:pPr>
              <a:defRPr/>
            </a:pPr>
            <a:fld id="{4925ABC1-BCDE-47C2-BF1C-97135AF53CBE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715404" y="6286520"/>
            <a:ext cx="328586" cy="476250"/>
          </a:xfrm>
        </p:spPr>
        <p:txBody>
          <a:bodyPr/>
          <a:lstStyle/>
          <a:p>
            <a:pPr>
              <a:defRPr/>
            </a:pPr>
            <a:fld id="{5381A8B8-9409-4ACC-96BD-A974218B7BC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15363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8" y="2506663"/>
            <a:ext cx="14827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8988" y="1319213"/>
            <a:ext cx="22129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679700" y="2363788"/>
            <a:ext cx="9715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11" name="Прямоугольник 10"/>
          <p:cNvSpPr/>
          <p:nvPr/>
        </p:nvSpPr>
        <p:spPr>
          <a:xfrm rot="1584099">
            <a:off x="431800" y="3148013"/>
            <a:ext cx="9715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0825" y="3543300"/>
            <a:ext cx="3848100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&gt; Доходы = ДЕФИЦИТ</a:t>
            </a:r>
          </a:p>
        </p:txBody>
      </p:sp>
      <p:pic>
        <p:nvPicPr>
          <p:cNvPr id="15368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3913" y="1033463"/>
            <a:ext cx="31511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 rot="1743136">
            <a:off x="5356225" y="2759075"/>
            <a:ext cx="9715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53000" y="3609975"/>
            <a:ext cx="3848100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&gt; Расходы = ПРОФИЦИТ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2401" y="4060520"/>
            <a:ext cx="4541053" cy="9890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 накопления, остатки или  взять в долг)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633912" y="4030416"/>
            <a:ext cx="4300538" cy="10161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превышении доходов над расходами принимается решение как их использовать (например, накапливать резервы, остатки, погасить долг)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428604"/>
            <a:ext cx="8577292" cy="692134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anchor="ctr">
            <a:normAutofit lnSpcReduction="10000"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7153A1"/>
                </a:solidFill>
                <a:latin typeface="Times New Roman" pitchFamily="18" charset="0"/>
                <a:cs typeface="Times New Roman" pitchFamily="18" charset="0"/>
              </a:rPr>
              <a:t>ДОХОДЫ=РАСХОДЫ=СБАЛАНСИРОВАННЫЙ БЮДЖЕТ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7153A1"/>
                </a:solidFill>
                <a:latin typeface="Times New Roman" pitchFamily="18" charset="0"/>
                <a:cs typeface="Times New Roman" pitchFamily="18" charset="0"/>
              </a:rPr>
              <a:t>ДОХОДЫ – РАСХОДЫ = ДЕФИЦИТ (ПРОФИЦИТ)</a:t>
            </a:r>
          </a:p>
        </p:txBody>
      </p:sp>
      <p:sp>
        <p:nvSpPr>
          <p:cNvPr id="15376" name="Text Box 85"/>
          <p:cNvSpPr txBox="1">
            <a:spLocks noChangeArrowheads="1"/>
          </p:cNvSpPr>
          <p:nvPr/>
        </p:nvSpPr>
        <p:spPr bwMode="auto">
          <a:xfrm>
            <a:off x="0" y="5572125"/>
            <a:ext cx="9144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Учет и регистрация муниципальных долговых обязательств осуществляется в</a:t>
            </a:r>
            <a:r>
              <a:rPr lang="ru-RU" altLang="ru-RU" sz="14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altLang="ru-RU" sz="14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муниципальной долговой книге. </a:t>
            </a:r>
            <a:r>
              <a:rPr lang="ru-RU" altLang="ru-RU" sz="1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        </a:t>
            </a:r>
            <a:r>
              <a:rPr lang="ru-RU" altLang="ru-RU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В </a:t>
            </a:r>
            <a:r>
              <a:rPr lang="ru-RU" altLang="ru-RU" sz="1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 </a:t>
            </a:r>
            <a:endParaRPr lang="ru-RU" altLang="ru-RU" sz="14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</a:endParaRPr>
          </a:p>
          <a:p>
            <a:pPr algn="just"/>
            <a:r>
              <a:rPr lang="ru-RU" altLang="ru-RU" sz="1600" b="1" dirty="0" smtClean="0">
                <a:solidFill>
                  <a:srgbClr val="000066"/>
                </a:solidFill>
                <a:latin typeface="Times New Roman" pitchFamily="18" charset="0"/>
              </a:rPr>
              <a:t>В </a:t>
            </a:r>
            <a:r>
              <a:rPr lang="ru-RU" altLang="ru-RU" sz="1600" b="1" dirty="0">
                <a:solidFill>
                  <a:srgbClr val="000066"/>
                </a:solidFill>
                <a:latin typeface="Times New Roman" pitchFamily="18" charset="0"/>
              </a:rPr>
              <a:t>бюджете Партизанского муниципального района муниципальный долг отсутствует.</a:t>
            </a:r>
          </a:p>
        </p:txBody>
      </p:sp>
      <p:sp>
        <p:nvSpPr>
          <p:cNvPr id="21" name="Text Box 84"/>
          <p:cNvSpPr txBox="1">
            <a:spLocks noChangeArrowheads="1"/>
          </p:cNvSpPr>
          <p:nvPr/>
        </p:nvSpPr>
        <p:spPr bwMode="auto">
          <a:xfrm>
            <a:off x="2174875" y="5197475"/>
            <a:ext cx="4702175" cy="3667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altLang="ru-RU" sz="18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Муниципальный долг</a:t>
            </a:r>
          </a:p>
        </p:txBody>
      </p:sp>
      <p:pic>
        <p:nvPicPr>
          <p:cNvPr id="15378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2254250"/>
            <a:ext cx="9048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7923213" y="2560638"/>
            <a:ext cx="971550" cy="312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57290" y="71414"/>
            <a:ext cx="6931048" cy="358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СТРУКТУРА БЮДЖЕТА</a:t>
            </a:r>
            <a:endParaRPr lang="ru-RU" dirty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</p:txBody>
      </p:sp>
      <p:pic>
        <p:nvPicPr>
          <p:cNvPr id="20" name="Picture 2" descr="L:\J\409.Отдел_по_ управлению_госдолгом\Киселева Н\рисунки для презентаций\48277143158e32e782351d8d59f11fa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052736"/>
            <a:ext cx="1251789" cy="12961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750" y="785813"/>
            <a:ext cx="7500938" cy="646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Доходы бюджета – денежные средства, поступающие в распоряжение органов местного самоуправления района  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143000"/>
            <a:ext cx="11430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643174" y="285728"/>
            <a:ext cx="3929090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8750" y="1571625"/>
            <a:ext cx="7500938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Доходы бюджета любого уровня состоят из налоговых и неналоговых доходов, а также безвозмездных поступлений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14438" y="2571750"/>
            <a:ext cx="1928812" cy="571500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857625" y="2571750"/>
            <a:ext cx="2143125" cy="57150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572250" y="2571750"/>
            <a:ext cx="2357438" cy="571500"/>
          </a:xfrm>
          <a:prstGeom prst="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grpSp>
        <p:nvGrpSpPr>
          <p:cNvPr id="2" name="Группа 21"/>
          <p:cNvGrpSpPr>
            <a:grpSpLocks/>
          </p:cNvGrpSpPr>
          <p:nvPr/>
        </p:nvGrpSpPr>
        <p:grpSpPr bwMode="auto">
          <a:xfrm>
            <a:off x="2286000" y="2355850"/>
            <a:ext cx="5646738" cy="215900"/>
            <a:chOff x="1570810" y="2071678"/>
            <a:chExt cx="5645984" cy="215108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1572398" y="2071678"/>
              <a:ext cx="5642808" cy="1582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5400000">
              <a:off x="1464841" y="2179229"/>
              <a:ext cx="213526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>
              <a:off x="4037834" y="2177648"/>
              <a:ext cx="213527" cy="1587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5400000">
              <a:off x="7109236" y="2177648"/>
              <a:ext cx="213527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7"/>
          <p:cNvGrpSpPr>
            <a:grpSpLocks/>
          </p:cNvGrpSpPr>
          <p:nvPr/>
        </p:nvGrpSpPr>
        <p:grpSpPr bwMode="auto">
          <a:xfrm rot="-5400000">
            <a:off x="-607218" y="4536281"/>
            <a:ext cx="3429000" cy="214313"/>
            <a:chOff x="1570810" y="2071678"/>
            <a:chExt cx="5645984" cy="215108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1751168" y="2071677"/>
              <a:ext cx="5643369" cy="1594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>
              <a:off x="1644920" y="2177925"/>
              <a:ext cx="215108" cy="2613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5400000">
              <a:off x="4216980" y="2177925"/>
              <a:ext cx="215108" cy="2613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7288290" y="2177924"/>
              <a:ext cx="215108" cy="2615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2"/>
          <p:cNvGrpSpPr>
            <a:grpSpLocks/>
          </p:cNvGrpSpPr>
          <p:nvPr/>
        </p:nvGrpSpPr>
        <p:grpSpPr bwMode="auto">
          <a:xfrm rot="-5400000">
            <a:off x="2035969" y="4536282"/>
            <a:ext cx="3429000" cy="214312"/>
            <a:chOff x="1570810" y="2071678"/>
            <a:chExt cx="5645984" cy="215108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>
              <a:off x="1751169" y="2071679"/>
              <a:ext cx="5643369" cy="1593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5400000">
              <a:off x="1644921" y="2177925"/>
              <a:ext cx="215108" cy="2613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4216981" y="2177925"/>
              <a:ext cx="215108" cy="2613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288291" y="2177925"/>
              <a:ext cx="215108" cy="2615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37"/>
          <p:cNvGrpSpPr>
            <a:grpSpLocks/>
          </p:cNvGrpSpPr>
          <p:nvPr/>
        </p:nvGrpSpPr>
        <p:grpSpPr bwMode="auto">
          <a:xfrm rot="-5400000">
            <a:off x="4787106" y="4428332"/>
            <a:ext cx="3357563" cy="215900"/>
            <a:chOff x="1570810" y="2071678"/>
            <a:chExt cx="5645984" cy="215108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>
              <a:off x="1386616" y="2071678"/>
              <a:ext cx="5643314" cy="1581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rot="5400000">
              <a:off x="1465383" y="2069552"/>
              <a:ext cx="213526" cy="267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5400000">
              <a:off x="3853247" y="2178441"/>
              <a:ext cx="213526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7108697" y="2177106"/>
              <a:ext cx="213526" cy="267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Прямоугольник 45"/>
          <p:cNvSpPr/>
          <p:nvPr/>
        </p:nvSpPr>
        <p:spPr>
          <a:xfrm>
            <a:off x="1214438" y="3429000"/>
            <a:ext cx="2000250" cy="2928938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5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налог на прибыль </a:t>
            </a: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организаций;</a:t>
            </a:r>
          </a:p>
          <a:p>
            <a:pPr>
              <a:defRPr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налог на доходы физических лиц;</a:t>
            </a:r>
          </a:p>
          <a:p>
            <a:pPr>
              <a:defRPr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налоги на совокупный доход;</a:t>
            </a:r>
          </a:p>
          <a:p>
            <a:pPr>
              <a:defRPr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налоги на имущество;</a:t>
            </a:r>
          </a:p>
          <a:p>
            <a:pPr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государственная пошлина;</a:t>
            </a:r>
          </a:p>
          <a:p>
            <a:pPr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иные налоговые доходы.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857625" y="3357563"/>
            <a:ext cx="2286000" cy="3000375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доходы от использования государственного и муниципального имущества;</a:t>
            </a:r>
          </a:p>
          <a:p>
            <a:pPr>
              <a:defRPr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доходы от платных услуг;</a:t>
            </a:r>
          </a:p>
          <a:p>
            <a:pPr>
              <a:defRPr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платежи при пользовании природными  ресурсами;</a:t>
            </a:r>
          </a:p>
          <a:p>
            <a:pPr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штрафы, санкции, возмещение ущерба;</a:t>
            </a:r>
          </a:p>
          <a:p>
            <a:pPr>
              <a:buFontTx/>
              <a:buChar char="-"/>
              <a:defRPr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иные неналоговые доходы.</a:t>
            </a:r>
          </a:p>
          <a:p>
            <a:pPr>
              <a:defRPr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572250" y="3214688"/>
            <a:ext cx="2357438" cy="3000375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безвозмездные поступления из федерального и краевого бюджетов (</a:t>
            </a:r>
            <a:r>
              <a:rPr lang="ru-RU" sz="14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дотации, субсидии, субвенции, </a:t>
            </a:r>
          </a:p>
          <a:p>
            <a:pPr>
              <a:defRPr/>
            </a:pPr>
            <a:r>
              <a:rPr lang="ru-RU" sz="14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</a:t>
            </a: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defRPr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безвозмездные поступления от государственных и негосударственных организаций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Номер слайда 3"/>
          <p:cNvSpPr txBox="1">
            <a:spLocks noGrp="1"/>
          </p:cNvSpPr>
          <p:nvPr/>
        </p:nvSpPr>
        <p:spPr>
          <a:xfrm>
            <a:off x="8643938" y="6446838"/>
            <a:ext cx="461962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0D7649F-F2B3-4D53-A540-FD6D26BAABC2}" type="slidenum">
              <a:rPr lang="ru-RU" sz="14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Горизонтальный свиток 32"/>
          <p:cNvSpPr/>
          <p:nvPr/>
        </p:nvSpPr>
        <p:spPr>
          <a:xfrm rot="21008920">
            <a:off x="285750" y="212725"/>
            <a:ext cx="1714500" cy="714375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Другая 5">
      <a:dk1>
        <a:srgbClr val="000066"/>
      </a:dk1>
      <a:lt1>
        <a:srgbClr val="FFFFFF"/>
      </a:lt1>
      <a:dk2>
        <a:srgbClr val="5D93FF"/>
      </a:dk2>
      <a:lt2>
        <a:srgbClr val="FFFFFF"/>
      </a:lt2>
      <a:accent1>
        <a:srgbClr val="92D050"/>
      </a:accent1>
      <a:accent2>
        <a:srgbClr val="FFFF00"/>
      </a:accent2>
      <a:accent3>
        <a:srgbClr val="FF0000"/>
      </a:accent3>
      <a:accent4>
        <a:srgbClr val="0070C0"/>
      </a:accent4>
      <a:accent5>
        <a:srgbClr val="FFC000"/>
      </a:accent5>
      <a:accent6>
        <a:srgbClr val="C00000"/>
      </a:accent6>
      <a:hlink>
        <a:srgbClr val="FFFF00"/>
      </a:hlink>
      <a:folHlink>
        <a:srgbClr val="FF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10040</TotalTime>
  <Words>5640</Words>
  <Application>Microsoft Office PowerPoint</Application>
  <PresentationFormat>Экран (4:3)</PresentationFormat>
  <Paragraphs>1092</Paragraphs>
  <Slides>55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55</vt:i4>
      </vt:variant>
    </vt:vector>
  </HeadingPairs>
  <TitlesOfParts>
    <vt:vector size="58" baseType="lpstr">
      <vt:lpstr>Океан</vt:lpstr>
      <vt:lpstr>Лист Microsoft Office Excel 97-2003</vt:lpstr>
      <vt:lpstr>Диаграмма</vt:lpstr>
      <vt:lpstr> Бюджет для граждан</vt:lpstr>
      <vt:lpstr>Слайд 2</vt:lpstr>
      <vt:lpstr>Партизанский муниципальный район</vt:lpstr>
      <vt:lpstr>Основные принципы формирования бюджета Партизанского муниципального района на 2022 год и на плановый период 2023 и 2024 годов</vt:lpstr>
      <vt:lpstr>Основные понятия</vt:lpstr>
      <vt:lpstr>Что такое бюджет? Какие бывают бюджеты?</vt:lpstr>
      <vt:lpstr>Этапы составления и утверждения бюджета Партизанского муниципального района</vt:lpstr>
      <vt:lpstr>Слайд 8</vt:lpstr>
      <vt:lpstr>Слайд 9</vt:lpstr>
      <vt:lpstr>Слайд 10</vt:lpstr>
      <vt:lpstr>Слайд 11</vt:lpstr>
      <vt:lpstr>Основные характеристики бюджета Партизанского муниципального района  на 2022 год и плановый период 2023 и 2024 годов                                                                          (руб.) </vt:lpstr>
      <vt:lpstr>Структура доходной части бюджета Партизанского муниципального района на 2022 год</vt:lpstr>
      <vt:lpstr>Динамика налоговых и неналоговых доходов  бюджета Партизанского муниципального района  за 2018 – 2024 годы</vt:lpstr>
      <vt:lpstr>Структура доходов бюджета Партизанского муниципального района  в 2022-2024 годах</vt:lpstr>
      <vt:lpstr>Структура налоговых и неналоговых доходов на 2022 год</vt:lpstr>
      <vt:lpstr>Слайд 17</vt:lpstr>
      <vt:lpstr>Динамика поступлений налога  на доходы физических лиц в бюджет  Партизанского муниципального района (тыс. рублей)</vt:lpstr>
      <vt:lpstr>Слайд 19</vt:lpstr>
      <vt:lpstr>Слайд 20</vt:lpstr>
      <vt:lpstr>Динамика поступлений неналоговых доходов бюджета Партизанского муниципального района  за 2018-2024 годы (тыс. рублей)</vt:lpstr>
      <vt:lpstr>Слайд 22</vt:lpstr>
      <vt:lpstr>Платежи при пользовании природными ресурсами</vt:lpstr>
      <vt:lpstr>Доходы от продажи материальных и нематериальных активов</vt:lpstr>
      <vt:lpstr>Динамика поступлений налоговых и неналоговых, межбюджетных трансфертов в бюджет Партизанского муниципального района  в 2018 – 2024 годах (тыс. рублей)</vt:lpstr>
      <vt:lpstr>Динамика доходов и расходов бюджета Партизанского муниципального района  в 2018 – 2024 годах (тыс. рублей)</vt:lpstr>
      <vt:lpstr>Слайд 27</vt:lpstr>
      <vt:lpstr>Слайд 28</vt:lpstr>
      <vt:lpstr>Слайд 29</vt:lpstr>
      <vt:lpstr>Слайд 30</vt:lpstr>
      <vt:lpstr>РАСХОДЫ БЮДЖЕТА </vt:lpstr>
      <vt:lpstr>Структура расходов бюджета Партизанского муниципального район  на 2022 год</vt:lpstr>
      <vt:lpstr>ДИНАМИКА РАСХОДОВ БЮДЖЕТА ПАРТИЗАНСКОГО МУНИЦИПАЛЬНОГО РАЙОНА  ЗА 2018-2024 ГОДЫ                                                                                в тыс.рублей</vt:lpstr>
      <vt:lpstr>Расходы районного бюджета Партизанского муниципального района в 2022 году                                                                       1 220 640,27 тыс.рублей</vt:lpstr>
      <vt:lpstr>Социально-ориентированный бюджет –  бюджет для граждан</vt:lpstr>
      <vt:lpstr>Структура бюджета Партизанского муниципального района за 2022 год по «программному» принципу</vt:lpstr>
      <vt:lpstr>Слайд 37</vt:lpstr>
      <vt:lpstr>Слайд 38</vt:lpstr>
      <vt:lpstr>Муниципальные целевые программы за 2020 – 2024 годы (тыс. рублей)</vt:lpstr>
      <vt:lpstr>                                 Муниципальные программы социальной                                           направленности (тыс. рублей)</vt:lpstr>
      <vt:lpstr>Слайд 41</vt:lpstr>
      <vt:lpstr>Муниципальные программы  Партизанского муниципального района  на 2022 год                                                                                             </vt:lpstr>
      <vt:lpstr> </vt:lpstr>
      <vt:lpstr> </vt:lpstr>
      <vt:lpstr>Слайд 45</vt:lpstr>
      <vt:lpstr>Сведения о социальных расходах с учетом интересов целевых групп в 2021-2024 годах </vt:lpstr>
      <vt:lpstr>Слайд 47</vt:lpstr>
      <vt:lpstr>Слайд 48</vt:lpstr>
      <vt:lpstr>Слайд 49</vt:lpstr>
      <vt:lpstr>Слайд 50</vt:lpstr>
      <vt:lpstr>Слайд 51</vt:lpstr>
      <vt:lpstr>Слайд 52</vt:lpstr>
      <vt:lpstr>Основные параметры социально-экономического развития Партизанского муниципального района</vt:lpstr>
      <vt:lpstr>                  В Рейтинге муниципальных образований Приморского края по уровню открытости бюджетных данных за 2020 год у Партизанского муниципального района 1 Степень открытости бюджетных данных               По результатам комплексной оценки качества управления бюджетным процессом за 2020 год Партизанскому муниципальному району присвоена   II Степень качества управления бюджетным процессом</vt:lpstr>
      <vt:lpstr>КОНТАКТНАЯ ИНФОРМАЦИЯ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бюджет</dc:title>
  <dc:creator>Admin</dc:creator>
  <cp:lastModifiedBy>schinkarenko</cp:lastModifiedBy>
  <cp:revision>953</cp:revision>
  <dcterms:created xsi:type="dcterms:W3CDTF">2013-09-17T11:29:55Z</dcterms:created>
  <dcterms:modified xsi:type="dcterms:W3CDTF">2021-11-11T06:27:30Z</dcterms:modified>
</cp:coreProperties>
</file>