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5" r:id="rId8"/>
    <p:sldId id="266" r:id="rId9"/>
    <p:sldId id="261" r:id="rId10"/>
    <p:sldId id="262" r:id="rId11"/>
    <p:sldId id="267" r:id="rId12"/>
    <p:sldId id="268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34411B"/>
    <a:srgbClr val="4F540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9.344941664017703E-2"/>
          <c:y val="0.37852059647693481"/>
          <c:w val="0.86449834587174257"/>
          <c:h val="0.5345853547136735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72534.3</c:v>
                </c:pt>
                <c:pt idx="1">
                  <c:v>16579.099999999988</c:v>
                </c:pt>
                <c:pt idx="2">
                  <c:v>115807.9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>
        <c:manualLayout>
          <c:xMode val="edge"/>
          <c:yMode val="edge"/>
          <c:x val="6.2582963950600007E-2"/>
          <c:y val="4.5485378167857783E-2"/>
          <c:w val="0.82451003833712522"/>
          <c:h val="0.25937032128705401"/>
        </c:manualLayout>
      </c:layout>
      <c:txPr>
        <a:bodyPr/>
        <a:lstStyle/>
        <a:p>
          <a:pPr>
            <a:defRPr b="1">
              <a:solidFill>
                <a:schemeClr val="accent6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2"/>
  <c:chart>
    <c:title>
      <c:tx>
        <c:rich>
          <a:bodyPr/>
          <a:lstStyle/>
          <a:p>
            <a:pPr>
              <a:defRPr/>
            </a:pP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Доходы всего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6.622848529650549E-2"/>
                  <c:y val="-0.30983581189391673"/>
                </c:manualLayout>
              </c:layout>
              <c:tx>
                <c:rich>
                  <a:bodyPr/>
                  <a:lstStyle/>
                  <a:p>
                    <a:pPr>
                      <a:defRPr sz="1000">
                        <a:latin typeface="Arial" pitchFamily="34" charset="0"/>
                        <a:cs typeface="Arial" pitchFamily="34" charset="0"/>
                      </a:defRPr>
                    </a:pPr>
                    <a:r>
                      <a:rPr lang="en-US" sz="1200" dirty="0" smtClean="0">
                        <a:latin typeface="Times New Roman" pitchFamily="18" charset="0"/>
                        <a:cs typeface="Times New Roman" pitchFamily="18" charset="0"/>
                      </a:rPr>
                      <a:t>1220111,9</a:t>
                    </a:r>
                    <a:endParaRPr lang="en-US" sz="120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0" sourceLinked="0"/>
              <c:spPr/>
              <c:showVal val="1"/>
            </c:dLbl>
            <c:dLbl>
              <c:idx val="1"/>
              <c:layout>
                <c:manualLayout>
                  <c:x val="7.8586887781699463E-2"/>
                  <c:y val="-0.27207532496389292"/>
                </c:manualLayout>
              </c:layout>
              <c:tx>
                <c:rich>
                  <a:bodyPr/>
                  <a:lstStyle/>
                  <a:p>
                    <a:pPr>
                      <a:defRPr sz="1000" baseline="0"/>
                    </a:pPr>
                    <a:r>
                      <a:rPr lang="ru-RU" sz="1100" baseline="0" dirty="0" smtClean="0">
                        <a:latin typeface="Times New Roman" pitchFamily="18" charset="0"/>
                        <a:cs typeface="Times New Roman" pitchFamily="18" charset="0"/>
                      </a:rPr>
                      <a:t>204 921,3</a:t>
                    </a:r>
                    <a:endParaRPr lang="en-US" sz="1100" baseline="0" dirty="0">
                      <a:latin typeface="Times New Roman" pitchFamily="18" charset="0"/>
                      <a:cs typeface="Times New Roman" pitchFamily="18" charset="0"/>
                    </a:endParaRPr>
                  </a:p>
                </c:rich>
              </c:tx>
              <c:numFmt formatCode="#,##0.00" sourceLinked="0"/>
              <c:spPr/>
              <c:showVal val="1"/>
            </c:dLbl>
            <c:numFmt formatCode="#,##0.00" sourceLinked="0"/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1220111.9000000004</c:v>
                </c:pt>
                <c:pt idx="1">
                  <c:v>204921.3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70830720"/>
        <c:axId val="70836608"/>
        <c:axId val="0"/>
      </c:bar3DChart>
      <c:catAx>
        <c:axId val="7083072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b="1">
                <a:solidFill>
                  <a:schemeClr val="accent2">
                    <a:lumMod val="50000"/>
                  </a:schemeClr>
                </a:solidFill>
              </a:defRPr>
            </a:pPr>
            <a:endParaRPr lang="ru-RU"/>
          </a:p>
        </c:txPr>
        <c:crossAx val="70836608"/>
        <c:crosses val="autoZero"/>
        <c:auto val="1"/>
        <c:lblAlgn val="ctr"/>
        <c:lblOffset val="100"/>
      </c:catAx>
      <c:valAx>
        <c:axId val="70836608"/>
        <c:scaling>
          <c:orientation val="minMax"/>
        </c:scaling>
        <c:delete val="1"/>
        <c:axPos val="l"/>
        <c:numFmt formatCode="#,##0.0" sourceLinked="1"/>
        <c:tickLblPos val="none"/>
        <c:crossAx val="7083072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7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3.125E-2"/>
                  <c:y val="-0.35000000000000009"/>
                </c:manualLayout>
              </c:layout>
              <c:spPr/>
              <c:txPr>
                <a:bodyPr/>
                <a:lstStyle/>
                <a:p>
                  <a:pPr>
                    <a:defRPr b="1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>
                <c:manualLayout>
                  <c:x val="3.125E-2"/>
                  <c:y val="-0.19062499999999988"/>
                </c:manualLayout>
              </c:layout>
              <c:spPr/>
              <c:txPr>
                <a:bodyPr/>
                <a:lstStyle/>
                <a:p>
                  <a:pPr>
                    <a:defRPr b="1" baseline="0">
                      <a:solidFill>
                        <a:schemeClr val="tx1"/>
                      </a:solidFill>
                    </a:defRPr>
                  </a:pPr>
                  <a:endParaRPr lang="ru-RU"/>
                </a:p>
              </c:txPr>
              <c:showVal val="1"/>
            </c:dLbl>
            <c:txPr>
              <a:bodyPr/>
              <a:lstStyle/>
              <a:p>
                <a:pPr>
                  <a:defRPr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1347363.1</c:v>
                </c:pt>
                <c:pt idx="1">
                  <c:v>213382.1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73650176"/>
        <c:axId val="73651712"/>
        <c:axId val="0"/>
      </c:bar3DChart>
      <c:catAx>
        <c:axId val="73650176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2000" b="1">
                <a:solidFill>
                  <a:schemeClr val="tx2">
                    <a:lumMod val="50000"/>
                  </a:schemeClr>
                </a:solidFill>
              </a:defRPr>
            </a:pPr>
            <a:endParaRPr lang="ru-RU"/>
          </a:p>
        </c:txPr>
        <c:crossAx val="73651712"/>
        <c:crosses val="autoZero"/>
        <c:auto val="1"/>
        <c:lblAlgn val="ctr"/>
        <c:lblOffset val="100"/>
      </c:catAx>
      <c:valAx>
        <c:axId val="73651712"/>
        <c:scaling>
          <c:orientation val="minMax"/>
        </c:scaling>
        <c:delete val="1"/>
        <c:axPos val="l"/>
        <c:numFmt formatCode="General" sourceLinked="1"/>
        <c:tickLblPos val="none"/>
        <c:crossAx val="7365017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2800" b="1">
              <a:solidFill>
                <a:schemeClr val="accent5">
                  <a:lumMod val="50000"/>
                </a:schemeClr>
              </a:solidFill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0.66149</cdr:x>
      <cdr:y>0.17719</cdr:y>
    </cdr:from>
    <cdr:to>
      <cdr:x>0.81505</cdr:x>
      <cdr:y>0.31893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032448" y="720080"/>
          <a:ext cx="936104" cy="5760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accent6">
                  <a:lumMod val="75000"/>
                </a:schemeClr>
              </a:solidFill>
            </a:rPr>
            <a:t>15,8%</a:t>
          </a:r>
          <a:endParaRPr lang="ru-RU" sz="2400" b="1" dirty="0">
            <a:solidFill>
              <a:schemeClr val="accent6">
                <a:lumMod val="75000"/>
              </a:schemeClr>
            </a:solidFill>
          </a:endParaRP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23.06.2021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23.06.2021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5085184"/>
            <a:ext cx="8424936" cy="158417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2">
                    <a:lumMod val="75000"/>
                  </a:schemeClr>
                </a:solidFill>
                <a:latin typeface="+mj-lt"/>
              </a:rPr>
              <a:t>Отчет об исполнении  бюджета Партизанского муниципального района за 1 квартал 2021 года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Бюджет для граждан</a:t>
            </a:r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ЦЕЛЕВЫХ ПРОГРАММ </a:t>
            </a:r>
            <a:r>
              <a:rPr lang="ru-RU" sz="2800" b="1" dirty="0" smtClean="0">
                <a:solidFill>
                  <a:srgbClr val="FF0000"/>
                </a:solidFill>
              </a:rPr>
              <a:t>(ПРОДОЛЖЕНИЕ)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09896"/>
          <a:ext cx="8784976" cy="536863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31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«Экономическое развитие ПМР на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2021-2023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29550,8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5787,6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79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«Улучшение условий труда в муниципальных учреждениях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ПМР на 2019-2021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216,5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«Реализация Стратегии государственной молодежной политики на территории ПМР на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2021-2025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325,0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«Доступная среда на 2019-2021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453,0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4,7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физической культуры и спорта на территории ПМР на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2021-2024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5629,3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76,0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1,4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архивного дела в Партизанском муниципальном районе на 2021-2023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«Патриотическое воспитание граждан ПМР на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2021-2025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554,0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7,3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малого и среднего предпринимательства в ПМР на 2019-2021 г.г.»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301,0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ЦЕЛЕВЫХ ПРОГРАММ </a:t>
            </a:r>
            <a:r>
              <a:rPr lang="ru-RU" sz="2800" b="1" dirty="0" smtClean="0">
                <a:solidFill>
                  <a:srgbClr val="FF0000"/>
                </a:solidFill>
              </a:rPr>
              <a:t>(ПРОДОЛЖЕНИЕ)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09896"/>
          <a:ext cx="8784976" cy="540079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31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строительству, реконструкции, ремонту объектов ЖКХ в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ПМР на 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2021-2023 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9689,9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393,2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4,1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жильем молодых семей ПМР на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2021-2025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6840,5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792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«Устойчивое развитие сельских территорий 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2021-2025 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1069,7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«Строительство </a:t>
                      </a:r>
                      <a:r>
                        <a:rPr lang="ru-RU" sz="16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Новолитовской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общеобразовательной школы на 220 учащихся на 2012-2021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261127,5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17262,1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«Комплексная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безопасность образовательных учреждений ПМР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2014-2021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504,5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26,3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5,2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строительству, реконструкции, ремонту объектов муниципального жилищного фонда и предоставление жилых помещений детям-сиротам ПМР на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2020-2022 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46553,9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193,8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180528" y="0"/>
            <a:ext cx="93245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ЦЕЛЕВЫХ ПРОГРАММ </a:t>
            </a:r>
            <a:r>
              <a:rPr lang="ru-RU" sz="2800" b="1" dirty="0" smtClean="0">
                <a:solidFill>
                  <a:srgbClr val="FF0000"/>
                </a:solidFill>
              </a:rPr>
              <a:t>(ОКОНЧАНИЕ)</a:t>
            </a:r>
            <a:endParaRPr lang="ru-RU" sz="2800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309896"/>
          <a:ext cx="8784976" cy="19587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66155"/>
                <a:gridCol w="1312355"/>
                <a:gridCol w="1458172"/>
                <a:gridCol w="1348294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 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524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«Профилактика терроризма, экстремизма, наркомании и алкоголизма, предупреждение безнадзорности,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беспризорности и правонарушений среди несовершеннолетних на территории ПМР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2019-2021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54,0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4437112"/>
            <a:ext cx="831641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Финансовое управление администрации Партизанского муниципального района</a:t>
            </a:r>
          </a:p>
          <a:p>
            <a:r>
              <a:rPr lang="ru-RU" sz="2000" b="1" dirty="0" smtClean="0"/>
              <a:t>Официальный сайт</a:t>
            </a:r>
            <a:r>
              <a:rPr lang="ru-RU" sz="2000" b="1" smtClean="0"/>
              <a:t>: </a:t>
            </a:r>
            <a:r>
              <a:rPr lang="en-US" sz="2000" b="1" smtClean="0"/>
              <a:t>http://rayon.partizansky.ru/</a:t>
            </a:r>
            <a:endParaRPr lang="ru-RU" sz="2000" b="1" dirty="0" smtClean="0"/>
          </a:p>
          <a:p>
            <a:r>
              <a:rPr lang="ru-RU" sz="2000" b="1" dirty="0" smtClean="0"/>
              <a:t>Телефон: 8 (42365) 21-4-12</a:t>
            </a:r>
          </a:p>
          <a:p>
            <a:r>
              <a:rPr lang="ru-RU" sz="2000" b="1" dirty="0" smtClean="0"/>
              <a:t>Адрес: 692962, Приморский край, Партизанский  район, </a:t>
            </a:r>
            <a:endParaRPr lang="en-US" sz="2000" b="1" dirty="0" smtClean="0"/>
          </a:p>
          <a:p>
            <a:r>
              <a:rPr lang="ru-RU" sz="2000" b="1" dirty="0" smtClean="0"/>
              <a:t>с. Владимиро</a:t>
            </a:r>
            <a:r>
              <a:rPr lang="en-US" sz="2000" b="1" dirty="0" smtClean="0"/>
              <a:t> </a:t>
            </a:r>
            <a:r>
              <a:rPr lang="ru-RU" sz="2000" b="1" dirty="0" smtClean="0"/>
              <a:t>-</a:t>
            </a:r>
            <a:r>
              <a:rPr lang="en-US" sz="2000" b="1" dirty="0" smtClean="0"/>
              <a:t> </a:t>
            </a:r>
            <a:r>
              <a:rPr lang="ru-RU" sz="2000" b="1" dirty="0" smtClean="0"/>
              <a:t>Александровское, ул. Комсомольская, 45 а</a:t>
            </a:r>
          </a:p>
          <a:p>
            <a:r>
              <a:rPr lang="ru-RU" sz="2000" b="1" dirty="0" smtClean="0"/>
              <a:t>E-mail: </a:t>
            </a:r>
            <a:r>
              <a:rPr lang="en-US" sz="2000" b="1" dirty="0" smtClean="0"/>
              <a:t>fin650valex@mail.ru</a:t>
            </a:r>
            <a:endParaRPr lang="ru-RU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Партизанского муниципального района!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      </a:t>
            </a:r>
            <a:r>
              <a:rPr lang="ru-RU" sz="2800" b="1" dirty="0" smtClean="0">
                <a:solidFill>
                  <a:srgbClr val="34411B"/>
                </a:solidFill>
              </a:rPr>
              <a:t>Представляем Вашему вниманию Отчет об исполнении  бюджета Партизанского муниципального района за 1 квартал 2021 года.</a:t>
            </a:r>
          </a:p>
          <a:p>
            <a:pPr algn="just"/>
            <a:r>
              <a:rPr lang="ru-RU" sz="2800" b="1" dirty="0" smtClean="0">
                <a:solidFill>
                  <a:srgbClr val="34411B"/>
                </a:solidFill>
              </a:rPr>
              <a:t>        Бюджет для граждан нацелен на получение обратной связи от жителей района,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dirty="0">
              <a:solidFill>
                <a:srgbClr val="34411B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51520" y="188640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ОСНОВНЫЕ ПАРАМЕТРЫ ИСПОЛНЕНИЯ  БЮДЖЕТА ПАРТИЗАНСКОГО МУНИЦИПАЛЬНОГО РАЙОНА 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 1 квартал 2021 ГОДА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115616" y="1844824"/>
          <a:ext cx="7200800" cy="220740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944216"/>
                <a:gridCol w="1584176"/>
                <a:gridCol w="1800200"/>
                <a:gridCol w="1872208"/>
              </a:tblGrid>
              <a:tr h="835807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1 220 111,9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204 921,3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16,8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1 347 363,1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213 382,1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15,8 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-40 371,3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-8 460,8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zuzino.mos.ru/upload/medialibrary/d03/byudzhet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4509120"/>
            <a:ext cx="4194984" cy="206527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23528" y="332656"/>
            <a:ext cx="834400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ПАРТИЗАНСКОГО МУНИЦИПАЛЬНОГО РАЙОНА 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ЗА 1 КВАРТАЛ 2021 ГОДА ПО ДОХОДАМ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3635896" y="1916832"/>
          <a:ext cx="550810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67544" y="1916832"/>
          <a:ext cx="3744416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23529" y="1412776"/>
          <a:ext cx="8640959" cy="5216372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5040559"/>
                <a:gridCol w="1224136"/>
                <a:gridCol w="1080120"/>
                <a:gridCol w="1296144"/>
              </a:tblGrid>
              <a:tr h="4320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План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2021 года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Поступило на 01.04.2021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Отклонения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3280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ВСЕГО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411 355,0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89 113,4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-322 241,6</a:t>
                      </a:r>
                    </a:p>
                  </a:txBody>
                  <a:tcPr marL="61147" marR="61147" marT="0" marB="0"/>
                </a:tc>
              </a:tr>
              <a:tr h="3646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Налоговые доходы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378 624,0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72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534,3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-306 089,7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3079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 на доходы физических </a:t>
                      </a: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лиц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320 111,0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58 289,1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-261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821,9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Акцизы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20 500,0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5 288,9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-15 211,1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Налоги на совокупный доход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2 595,0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3 785,2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+1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190,2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Налоги на имущество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31 333,0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4 299,7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-27 033,3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Государственная пошлина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4 085,0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871,2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213,8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Неналоговые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доходы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32 731,0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16 579,1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-16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 151,9</a:t>
                      </a:r>
                      <a:endParaRPr lang="ru-RU" sz="15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9557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использования имущества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22 600,0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9 172,7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-13 427,3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Плата за негативное воздействие на окружающую среду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625,0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125,7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-499,3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оказания платных услуг и компенсации затрат</a:t>
                      </a:r>
                      <a:r>
                        <a:rPr lang="ru-RU" sz="1500" b="1" baseline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государства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506,0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167,5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-338,5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722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Доходы от продажи материальных и нематериальных активов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2 500,0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5 320,9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+2820,9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Штрафы, санкции, возмещение ущерба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</a:rPr>
                        <a:t>6 500,0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1 745,4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-4</a:t>
                      </a:r>
                      <a:r>
                        <a:rPr lang="ru-RU" sz="1500" b="0" baseline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754,6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  <a:tr h="289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Прочие неналоговые доходы</a:t>
                      </a:r>
                      <a:endParaRPr lang="ru-RU" sz="1500" b="1" dirty="0">
                        <a:solidFill>
                          <a:schemeClr val="accent3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0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500" b="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-1,4</a:t>
                      </a:r>
                      <a:endParaRPr lang="ru-RU" sz="1500" b="0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1147" marR="61147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</a:t>
            </a:r>
          </a:p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 НАЛОГОВЫХ И НЕНАЛОГОВЫХ ДОХОДОВ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-396552" y="0"/>
            <a:ext cx="100091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СТРУКТУРА И ОБЪЕМ БЕЗВОЗМЕЗДНЫХ ПОСТУПЛЕНИЙ (ТЫС.РУБ.)  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95536" y="1124744"/>
          <a:ext cx="8352928" cy="53323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76464"/>
                <a:gridCol w="1296144"/>
                <a:gridCol w="1296144"/>
                <a:gridCol w="1584176"/>
              </a:tblGrid>
              <a:tr h="648072">
                <a:tc>
                  <a:txBody>
                    <a:bodyPr/>
                    <a:lstStyle/>
                    <a:p>
                      <a:pPr algn="l"/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План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Факт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Исполнение(%)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</a:tr>
              <a:tr h="443888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808 756,9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115 808,0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14,3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83264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Дотации бюджетам муниципальных районов на поддержку мер по обеспечению сбалансированности бюджетов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0265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Субсидии 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276 706,8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17 708,8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6,4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Субвенции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506 484,1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89 082,3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17,6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Иные  межбюджетные трансферты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25 566,0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6 058,1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23,7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безвозмездные поступления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3 000,0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0806">
                <a:tc>
                  <a:txBody>
                    <a:bodyPr/>
                    <a:lstStyle/>
                    <a:p>
                      <a:pPr algn="l"/>
                      <a:r>
                        <a:rPr lang="ru-RU" sz="1800" b="1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</a:t>
                      </a:r>
                      <a:r>
                        <a:rPr lang="ru-RU" sz="1800" b="1" baseline="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субсидий, субвенций и иных межбюджетных трансфертов, имеющих целевое назначение, прошлых лет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-41,2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</a:rPr>
                        <a:t>-</a:t>
                      </a:r>
                      <a:endParaRPr lang="ru-RU" sz="1800" b="1" dirty="0">
                        <a:solidFill>
                          <a:schemeClr val="accent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11560" y="188640"/>
            <a:ext cx="8064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ИСПОЛНЕНИЕ БЮДЖЕТА ПАРТИЗАНСКОГО МУНИЦИПАЛЬНОГО РАЙОНА ЗА 1 КВАРТАЛ 2021 ГОДА ПО РАСХОДАМ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403648" y="148478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1340768"/>
          <a:ext cx="8352928" cy="5335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96544"/>
                <a:gridCol w="1152128"/>
                <a:gridCol w="1152128"/>
                <a:gridCol w="1152128"/>
              </a:tblGrid>
              <a:tr h="61274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1347363,1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213382,1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15,8</a:t>
                      </a:r>
                      <a:endParaRPr lang="ru-RU" b="1" dirty="0"/>
                    </a:p>
                  </a:txBody>
                  <a:tcPr/>
                </a:tc>
              </a:tr>
              <a:tr h="29030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103685,3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21895,5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21,1</a:t>
                      </a:r>
                      <a:endParaRPr lang="ru-RU" b="0" dirty="0"/>
                    </a:p>
                  </a:txBody>
                  <a:tcPr/>
                </a:tc>
              </a:tr>
              <a:tr h="6446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b="1" baseline="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40472,6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0</a:t>
                      </a:r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55768,5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6269,4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11,2</a:t>
                      </a:r>
                      <a:endParaRPr lang="ru-RU" b="0" dirty="0"/>
                    </a:p>
                  </a:txBody>
                  <a:tcPr/>
                </a:tc>
              </a:tr>
              <a:tr h="42632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 хозяйство</a:t>
                      </a:r>
                      <a:endParaRPr lang="ru-RU" sz="1800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37245,7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424,2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1,1</a:t>
                      </a:r>
                      <a:endParaRPr lang="ru-RU" b="0" dirty="0"/>
                    </a:p>
                  </a:txBody>
                  <a:tcPr/>
                </a:tc>
              </a:tr>
              <a:tr h="42405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Образование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947860,1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155677,0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16,4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Культура, кинематография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53753,9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11721,9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21,8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Социальная политика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71502,4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9531,5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13,3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Физическая культура</a:t>
                      </a:r>
                      <a:r>
                        <a:rPr lang="ru-RU" sz="1800" b="0" kern="1200" baseline="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и спорт</a:t>
                      </a:r>
                      <a:endParaRPr lang="ru-RU" sz="1800" b="1" dirty="0" smtClean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5629,3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75,9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1,3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Средства массовой информации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2330,3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388,4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16,7</a:t>
                      </a:r>
                      <a:endParaRPr lang="ru-RU" b="0" dirty="0"/>
                    </a:p>
                  </a:txBody>
                  <a:tcPr/>
                </a:tc>
              </a:tr>
              <a:tr h="350139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Межбюджетные трансферты общего характера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29115,0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7398,3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25,4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C000"/>
                </a:solidFill>
              </a:rPr>
              <a:t>СТРУКТУРА И ОБЪЕМ РАСХОДОВ БЮДЖЕТА ПАРТИЗАНСКОГО МУНИЦИПАЛЬНОГО РАЙОНА ЗА 1 КВАРТАЛ 2021 ГОДА (ТЫС.РУБ.)</a:t>
            </a:r>
            <a:endParaRPr lang="ru-RU" sz="2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Хеда\Desktop\Актуально\снова ленинское\Солнце-жжет-как-крапи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C000"/>
                </a:solidFill>
              </a:rPr>
              <a:t>РАСХОДЫ БЮДЖЕТА РАЙОНА В РАМКАХ МУНИЦИПАЛЬНЫХ  ЦЕЛЕВЫХ ПРОГРАММ ЗА 1 КВАРТАЛ 2021 ГОДА (ТЫС.РУБ.)</a:t>
            </a:r>
            <a:endParaRPr lang="ru-RU" sz="2800" b="1" dirty="0">
              <a:solidFill>
                <a:srgbClr val="FFC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1340768"/>
          <a:ext cx="8496944" cy="515064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968552"/>
                <a:gridCol w="1152128"/>
                <a:gridCol w="1152128"/>
                <a:gridCol w="1224136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 (%)</a:t>
                      </a:r>
                      <a:endParaRPr lang="ru-RU" sz="14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10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1216574,1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183782,2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15,1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3605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муниципальной службы в администрации ПМР на 2016-2021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554,8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33,8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6,1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10523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образования ПМР на 2018-2022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684637,0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137531,5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20,1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56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культуры ПМР на 2021-2027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67367,7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14750,5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21,9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«Социальная поддержка населения ПМР на 2021-2025 годы»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3940,7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949,9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24,1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«Защита населения и территории от ЧС,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обеспечение пожарной безопасности ПМР на 2021-2023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40472,6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«Информационное общество ПМР на 2021-2023 годы»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2630,3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488,3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18,6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41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транспортного</a:t>
                      </a:r>
                      <a:r>
                        <a:rPr lang="ru-RU" sz="16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комплекса ПМР на 2021-2025 годы</a:t>
                      </a:r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54041,4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6227,8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11,5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3651</TotalTime>
  <Words>852</Words>
  <Application>Microsoft Office PowerPoint</Application>
  <PresentationFormat>Экран (4:3)</PresentationFormat>
  <Paragraphs>296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Бюджет для граждан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Семейка Соитовых!</dc:creator>
  <cp:lastModifiedBy>admin</cp:lastModifiedBy>
  <cp:revision>125</cp:revision>
  <dcterms:created xsi:type="dcterms:W3CDTF">2018-03-07T10:41:26Z</dcterms:created>
  <dcterms:modified xsi:type="dcterms:W3CDTF">2021-06-23T06:32:18Z</dcterms:modified>
</cp:coreProperties>
</file>