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1"/>
  </p:notesMasterIdLst>
  <p:sldIdLst>
    <p:sldId id="256" r:id="rId2"/>
    <p:sldId id="257" r:id="rId3"/>
    <p:sldId id="258" r:id="rId4"/>
    <p:sldId id="278" r:id="rId5"/>
    <p:sldId id="279" r:id="rId6"/>
    <p:sldId id="263" r:id="rId7"/>
    <p:sldId id="281" r:id="rId8"/>
    <p:sldId id="285" r:id="rId9"/>
    <p:sldId id="286" r:id="rId10"/>
    <p:sldId id="273" r:id="rId11"/>
    <p:sldId id="269" r:id="rId12"/>
    <p:sldId id="266" r:id="rId13"/>
    <p:sldId id="267" r:id="rId14"/>
    <p:sldId id="268" r:id="rId15"/>
    <p:sldId id="271" r:id="rId16"/>
    <p:sldId id="274" r:id="rId17"/>
    <p:sldId id="275" r:id="rId18"/>
    <p:sldId id="277" r:id="rId19"/>
    <p:sldId id="28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10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2755579073479656"/>
          <c:y val="5.3987179247894833E-2"/>
          <c:w val="0.72452330507249074"/>
          <c:h val="0.71990961082026073"/>
        </c:manualLayout>
      </c:layout>
      <c:area3D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1.7630730594801157E-2"/>
                  <c:y val="-5.6789725978393032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6.4197081540792164E-2"/>
                </c:manualLayout>
              </c:layout>
              <c:showVal val="1"/>
            </c:dLbl>
            <c:dLbl>
              <c:idx val="4"/>
              <c:layout>
                <c:manualLayout>
                  <c:x val="-7.3461377478338148E-3"/>
                  <c:y val="-7.6542674144790671E-2"/>
                </c:manualLayout>
              </c:layout>
              <c:showVal val="1"/>
            </c:dLbl>
            <c:dLbl>
              <c:idx val="5"/>
              <c:layout>
                <c:manualLayout>
                  <c:x val="-1.028459284696734E-2"/>
                  <c:y val="-4.9382370415993977E-2"/>
                </c:manualLayout>
              </c:layout>
              <c:showVal val="1"/>
            </c:dLbl>
            <c:dLbl>
              <c:idx val="6"/>
              <c:layout>
                <c:manualLayout>
                  <c:x val="-1.028459284696734E-2"/>
                  <c:y val="-0.11111033343598641"/>
                </c:manualLayout>
              </c:layout>
              <c:showVal val="1"/>
            </c:dLbl>
            <c:dLbl>
              <c:idx val="7"/>
              <c:layout>
                <c:manualLayout>
                  <c:x val="-1.7630730594801157E-2"/>
                  <c:y val="-4.9382370415993977E-2"/>
                </c:manualLayout>
              </c:layout>
              <c:showVal val="1"/>
            </c:dLbl>
            <c:dLbl>
              <c:idx val="8"/>
              <c:layout>
                <c:manualLayout>
                  <c:x val="-1.1753820396534104E-2"/>
                  <c:y val="-1.9752948166397589E-2"/>
                </c:manualLayout>
              </c:layout>
              <c:showVal val="1"/>
            </c:dLbl>
            <c:dLbl>
              <c:idx val="9"/>
              <c:layout>
                <c:manualLayout>
                  <c:x val="-7.3461377478338148E-3"/>
                  <c:y val="-0.10123385935278766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2008г.</c:v>
                </c:pt>
                <c:pt idx="1">
                  <c:v>2009г.</c:v>
                </c:pt>
                <c:pt idx="2">
                  <c:v>2010г.</c:v>
                </c:pt>
                <c:pt idx="3">
                  <c:v>2011г.</c:v>
                </c:pt>
                <c:pt idx="4">
                  <c:v>2012г.</c:v>
                </c:pt>
                <c:pt idx="5">
                  <c:v>2013г. </c:v>
                </c:pt>
                <c:pt idx="6">
                  <c:v>2014г.</c:v>
                </c:pt>
                <c:pt idx="7">
                  <c:v>2015г. План</c:v>
                </c:pt>
                <c:pt idx="8">
                  <c:v>2016г. Прогноз</c:v>
                </c:pt>
                <c:pt idx="9">
                  <c:v>2017г. Прогноз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151538.5</c:v>
                </c:pt>
                <c:pt idx="1">
                  <c:v>203122.2</c:v>
                </c:pt>
                <c:pt idx="2">
                  <c:v>163714.79999999999</c:v>
                </c:pt>
                <c:pt idx="3">
                  <c:v>209571.8</c:v>
                </c:pt>
                <c:pt idx="4">
                  <c:v>415870.7</c:v>
                </c:pt>
                <c:pt idx="5">
                  <c:v>341021.1</c:v>
                </c:pt>
                <c:pt idx="6">
                  <c:v>378181.07</c:v>
                </c:pt>
                <c:pt idx="7">
                  <c:v>338185.25</c:v>
                </c:pt>
                <c:pt idx="8">
                  <c:v>343837.44</c:v>
                </c:pt>
                <c:pt idx="9">
                  <c:v>353695.28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dLbl>
              <c:idx val="0"/>
              <c:layout>
                <c:manualLayout>
                  <c:x val="-2.938455099133526E-3"/>
                  <c:y val="-0.1185176889983855"/>
                </c:manualLayout>
              </c:layout>
              <c:showVal val="1"/>
            </c:dLbl>
            <c:dLbl>
              <c:idx val="1"/>
              <c:layout>
                <c:manualLayout>
                  <c:x val="2.938455099133526E-3"/>
                  <c:y val="-0.15555446681038104"/>
                </c:manualLayout>
              </c:layout>
              <c:showVal val="1"/>
            </c:dLbl>
            <c:dLbl>
              <c:idx val="2"/>
              <c:layout>
                <c:manualLayout>
                  <c:x val="5.876910198267052E-3"/>
                  <c:y val="-0.13827063716478319"/>
                </c:manualLayout>
              </c:layout>
              <c:showVal val="1"/>
            </c:dLbl>
            <c:dLbl>
              <c:idx val="3"/>
              <c:layout>
                <c:manualLayout>
                  <c:x val="-1.469227549566763E-2"/>
                  <c:y val="-9.8764740831987954E-2"/>
                </c:manualLayout>
              </c:layout>
              <c:showVal val="1"/>
            </c:dLbl>
            <c:dLbl>
              <c:idx val="4"/>
              <c:layout>
                <c:manualLayout>
                  <c:x val="1.469227549566763E-3"/>
                  <c:y val="-0.13827063716478313"/>
                </c:manualLayout>
              </c:layout>
              <c:showVal val="1"/>
            </c:dLbl>
            <c:dLbl>
              <c:idx val="5"/>
              <c:layout>
                <c:manualLayout>
                  <c:x val="-7.346137747833761E-3"/>
                  <c:y val="-0.16790005941437955"/>
                </c:manualLayout>
              </c:layout>
              <c:showVal val="1"/>
            </c:dLbl>
            <c:dLbl>
              <c:idx val="6"/>
              <c:layout>
                <c:manualLayout>
                  <c:x val="1.1753820396534104E-2"/>
                  <c:y val="-0.19259124462237653"/>
                </c:manualLayout>
              </c:layout>
              <c:showVal val="1"/>
            </c:dLbl>
            <c:dLbl>
              <c:idx val="7"/>
              <c:layout>
                <c:manualLayout>
                  <c:x val="-1.7630730594801157E-2"/>
                  <c:y val="-0.14073975568558283"/>
                </c:manualLayout>
              </c:layout>
              <c:showVal val="1"/>
            </c:dLbl>
            <c:dLbl>
              <c:idx val="8"/>
              <c:layout>
                <c:manualLayout>
                  <c:x val="-2.4976868342634972E-2"/>
                  <c:y val="-9.8764740831987954E-2"/>
                </c:manualLayout>
              </c:layout>
              <c:showVal val="1"/>
            </c:dLbl>
            <c:dLbl>
              <c:idx val="9"/>
              <c:layout>
                <c:manualLayout>
                  <c:x val="-2.938455099133526E-3"/>
                  <c:y val="-0.17777653349757827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2008г.</c:v>
                </c:pt>
                <c:pt idx="1">
                  <c:v>2009г.</c:v>
                </c:pt>
                <c:pt idx="2">
                  <c:v>2010г.</c:v>
                </c:pt>
                <c:pt idx="3">
                  <c:v>2011г.</c:v>
                </c:pt>
                <c:pt idx="4">
                  <c:v>2012г.</c:v>
                </c:pt>
                <c:pt idx="5">
                  <c:v>2013г. </c:v>
                </c:pt>
                <c:pt idx="6">
                  <c:v>2014г.</c:v>
                </c:pt>
                <c:pt idx="7">
                  <c:v>2015г. План</c:v>
                </c:pt>
                <c:pt idx="8">
                  <c:v>2016г. Прогноз</c:v>
                </c:pt>
                <c:pt idx="9">
                  <c:v>2017г. Прогноз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344532.5</c:v>
                </c:pt>
                <c:pt idx="1">
                  <c:v>417481.6</c:v>
                </c:pt>
                <c:pt idx="2">
                  <c:v>353119.9</c:v>
                </c:pt>
                <c:pt idx="3">
                  <c:v>388762.5</c:v>
                </c:pt>
                <c:pt idx="4">
                  <c:v>593879.5</c:v>
                </c:pt>
                <c:pt idx="5">
                  <c:v>704010</c:v>
                </c:pt>
                <c:pt idx="6">
                  <c:v>761798.5</c:v>
                </c:pt>
                <c:pt idx="7">
                  <c:v>665493.6</c:v>
                </c:pt>
                <c:pt idx="8">
                  <c:v>662411.80000000005</c:v>
                </c:pt>
                <c:pt idx="9">
                  <c:v>670696.1</c:v>
                </c:pt>
              </c:numCache>
            </c:numRef>
          </c:val>
        </c:ser>
        <c:axId val="103986688"/>
        <c:axId val="40127872"/>
        <c:axId val="40623168"/>
      </c:area3DChart>
      <c:catAx>
        <c:axId val="10398668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solidFill>
                  <a:schemeClr val="bg2"/>
                </a:solidFill>
              </a:defRPr>
            </a:pPr>
            <a:endParaRPr lang="ru-RU"/>
          </a:p>
        </c:txPr>
        <c:crossAx val="40127872"/>
        <c:crosses val="autoZero"/>
        <c:auto val="1"/>
        <c:lblAlgn val="ctr"/>
        <c:lblOffset val="100"/>
      </c:catAx>
      <c:valAx>
        <c:axId val="401278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>
                <a:solidFill>
                  <a:schemeClr val="bg2"/>
                </a:solidFill>
              </a:defRPr>
            </a:pPr>
            <a:endParaRPr lang="ru-RU"/>
          </a:p>
        </c:txPr>
        <c:crossAx val="103986688"/>
        <c:crosses val="autoZero"/>
        <c:crossBetween val="midCat"/>
      </c:valAx>
      <c:serAx>
        <c:axId val="40623168"/>
        <c:scaling>
          <c:orientation val="minMax"/>
        </c:scaling>
        <c:delete val="1"/>
        <c:axPos val="b"/>
        <c:tickLblPos val="nextTo"/>
        <c:crossAx val="40127872"/>
      </c:serAx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52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5"/>
          <c:y val="5.1764705882352942E-2"/>
          <c:w val="0.86250000000000004"/>
          <c:h val="0.7717647058823478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00FF"/>
            </a:solidFill>
            <a:ln w="13692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4.1219120033660168E-3"/>
                  <c:y val="-3.2513222941074602E-2"/>
                </c:manualLayout>
              </c:layout>
              <c:showVal val="1"/>
            </c:dLbl>
            <c:dLbl>
              <c:idx val="1"/>
              <c:layout>
                <c:manualLayout>
                  <c:x val="1.1336629199976281E-3"/>
                  <c:y val="-4.2486831376104504E-2"/>
                </c:manualLayout>
              </c:layout>
              <c:showVal val="1"/>
            </c:dLbl>
            <c:dLbl>
              <c:idx val="2"/>
              <c:layout>
                <c:manualLayout>
                  <c:x val="-2.4003576365931255E-3"/>
                  <c:y val="-2.3438909469064552E-2"/>
                </c:manualLayout>
              </c:layout>
              <c:showVal val="1"/>
            </c:dLbl>
            <c:dLbl>
              <c:idx val="3"/>
              <c:layout>
                <c:manualLayout>
                  <c:x val="1.5728496724171629E-4"/>
                  <c:y val="-2.5775483069006202E-2"/>
                </c:manualLayout>
              </c:layout>
              <c:showVal val="1"/>
            </c:dLbl>
            <c:dLbl>
              <c:idx val="4"/>
              <c:layout>
                <c:manualLayout>
                  <c:x val="-3.3096411612659765E-4"/>
                  <c:y val="-1.8439714350894882E-2"/>
                </c:manualLayout>
              </c:layout>
              <c:showVal val="1"/>
            </c:dLbl>
            <c:dLbl>
              <c:idx val="5"/>
              <c:layout>
                <c:manualLayout>
                  <c:x val="-3.3190929855140792E-3"/>
                  <c:y val="-2.0870898600361731E-2"/>
                </c:manualLayout>
              </c:layout>
              <c:showVal val="1"/>
            </c:dLbl>
            <c:dLbl>
              <c:idx val="6"/>
              <c:layout>
                <c:manualLayout>
                  <c:x val="3.6926579311175652E-3"/>
                  <c:y val="-5.5608294792826363E-2"/>
                </c:manualLayout>
              </c:layout>
              <c:showVal val="1"/>
            </c:dLbl>
            <c:dLbl>
              <c:idx val="7"/>
              <c:layout>
                <c:manualLayout>
                  <c:x val="7.0440884774897183E-4"/>
                  <c:y val="-5.7971309336991413E-2"/>
                </c:manualLayout>
              </c:layout>
              <c:showVal val="1"/>
            </c:dLbl>
            <c:spPr>
              <a:noFill/>
              <a:ln w="27385">
                <a:noFill/>
              </a:ln>
            </c:spPr>
            <c:txPr>
              <a:bodyPr/>
              <a:lstStyle/>
              <a:p>
                <a:pPr>
                  <a:defRPr sz="1294" b="1" i="0" u="none" strike="noStrike" baseline="0">
                    <a:solidFill>
                      <a:srgbClr val="000066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Sheet1!$B$1:$I$1</c:f>
              <c:strCache>
                <c:ptCount val="8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  <c:pt idx="3">
                  <c:v>2013 г.</c:v>
                </c:pt>
                <c:pt idx="4">
                  <c:v>2014 г.</c:v>
                </c:pt>
                <c:pt idx="5">
                  <c:v>2015 г. план</c:v>
                </c:pt>
                <c:pt idx="6">
                  <c:v>2016 г. прогноз</c:v>
                </c:pt>
                <c:pt idx="7">
                  <c:v>2017 г. прогноз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353119.9</c:v>
                </c:pt>
                <c:pt idx="1">
                  <c:v>388762.5</c:v>
                </c:pt>
                <c:pt idx="2">
                  <c:v>593879.5</c:v>
                </c:pt>
                <c:pt idx="3">
                  <c:v>704010.2</c:v>
                </c:pt>
                <c:pt idx="4">
                  <c:v>761798.5</c:v>
                </c:pt>
                <c:pt idx="5">
                  <c:v>665493.6</c:v>
                </c:pt>
                <c:pt idx="6">
                  <c:v>662411.80000000005</c:v>
                </c:pt>
                <c:pt idx="7">
                  <c:v>670696.1</c:v>
                </c:pt>
              </c:numCache>
            </c:numRef>
          </c:val>
        </c:ser>
        <c:gapDepth val="0"/>
        <c:shape val="box"/>
        <c:axId val="39195008"/>
        <c:axId val="39196544"/>
        <c:axId val="0"/>
      </c:bar3DChart>
      <c:catAx>
        <c:axId val="39195008"/>
        <c:scaling>
          <c:orientation val="minMax"/>
        </c:scaling>
        <c:axPos val="b"/>
        <c:numFmt formatCode="General" sourceLinked="1"/>
        <c:tickLblPos val="low"/>
        <c:spPr>
          <a:ln w="34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09" b="1" i="0" u="none" strike="noStrike" baseline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9196544"/>
        <c:crosses val="autoZero"/>
        <c:auto val="1"/>
        <c:lblAlgn val="ctr"/>
        <c:lblOffset val="100"/>
        <c:tickLblSkip val="1"/>
        <c:tickMarkSkip val="1"/>
      </c:catAx>
      <c:valAx>
        <c:axId val="39196544"/>
        <c:scaling>
          <c:orientation val="minMax"/>
        </c:scaling>
        <c:axPos val="l"/>
        <c:majorGridlines>
          <c:spPr>
            <a:ln w="3423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4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41" b="1" i="0" u="none" strike="noStrike" baseline="0">
                <a:solidFill>
                  <a:srgbClr val="000066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9195008"/>
        <c:crosses val="autoZero"/>
        <c:crossBetween val="between"/>
      </c:valAx>
      <c:spPr>
        <a:noFill/>
        <a:ln w="27385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8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numFmt formatCode="0.0%" sourceLinked="0"/>
            <c:txPr>
              <a:bodyPr/>
              <a:lstStyle/>
              <a:p>
                <a:pPr>
                  <a:defRPr sz="1400"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Лист1!$A$2:$A$12</c:f>
              <c:strCache>
                <c:ptCount val="11"/>
                <c:pt idx="0">
                  <c:v>Соцполитика -7377,4</c:v>
                </c:pt>
                <c:pt idx="1">
                  <c:v>Образование - 455566,1</c:v>
                </c:pt>
                <c:pt idx="2">
                  <c:v>Культура и кинематография - 39816,2</c:v>
                </c:pt>
                <c:pt idx="3">
                  <c:v>Физкультура и спорт - 4415,4</c:v>
                </c:pt>
                <c:pt idx="4">
                  <c:v>Нацэкономика - 20411,8</c:v>
                </c:pt>
                <c:pt idx="5">
                  <c:v>ЖКХ - 29961,8</c:v>
                </c:pt>
                <c:pt idx="6">
                  <c:v>Общегосударственные вопросы - 79254,4</c:v>
                </c:pt>
                <c:pt idx="7">
                  <c:v>Нацбезопасность, правоохранит.деятельность, нацоборона - 4237,8</c:v>
                </c:pt>
                <c:pt idx="8">
                  <c:v>СМИ - 2123,7</c:v>
                </c:pt>
                <c:pt idx="9">
                  <c:v>Охрана окружающей среды - 1344</c:v>
                </c:pt>
                <c:pt idx="10">
                  <c:v>Межбюджетные трансферты - 20985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7377.4</c:v>
                </c:pt>
                <c:pt idx="1">
                  <c:v>455566.1</c:v>
                </c:pt>
                <c:pt idx="2">
                  <c:v>39816.199999999997</c:v>
                </c:pt>
                <c:pt idx="3">
                  <c:v>4415.4000000000005</c:v>
                </c:pt>
                <c:pt idx="4">
                  <c:v>20411.8</c:v>
                </c:pt>
                <c:pt idx="5">
                  <c:v>29961.8</c:v>
                </c:pt>
                <c:pt idx="6">
                  <c:v>79254.399999999994</c:v>
                </c:pt>
                <c:pt idx="7">
                  <c:v>4237.8</c:v>
                </c:pt>
                <c:pt idx="8">
                  <c:v>2123.6999999999998</c:v>
                </c:pt>
                <c:pt idx="9">
                  <c:v>1344</c:v>
                </c:pt>
                <c:pt idx="10">
                  <c:v>20985</c:v>
                </c:pt>
              </c:numCache>
            </c:numRef>
          </c:val>
        </c:ser>
      </c:pie3DChart>
    </c:plotArea>
    <c:legend>
      <c:legendPos val="r"/>
      <c:legendEntry>
        <c:idx val="9"/>
        <c:txPr>
          <a:bodyPr/>
          <a:lstStyle/>
          <a:p>
            <a:pPr defTabSz="720000">
              <a:lnSpc>
                <a:spcPct val="100000"/>
              </a:lnSpc>
              <a:defRPr sz="1400" kern="0" spc="0" baseline="0">
                <a:latin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2764244045405859"/>
          <c:y val="1.5023369027964365E-2"/>
          <c:w val="0.35428270575722032"/>
          <c:h val="0.96995326194407139"/>
        </c:manualLayout>
      </c:layout>
      <c:spPr>
        <a:ln w="0"/>
      </c:spPr>
      <c:txPr>
        <a:bodyPr/>
        <a:lstStyle/>
        <a:p>
          <a:pPr defTabSz="720000">
            <a:lnSpc>
              <a:spcPct val="100000"/>
            </a:lnSpc>
            <a:defRPr sz="1400" spc="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"/>
          <c:y val="0.23606985873973244"/>
          <c:w val="0.47852451420577657"/>
          <c:h val="0.48929083377369631"/>
        </c:manualLayout>
      </c:layout>
      <c:doughnutChart>
        <c:varyColors val="1"/>
        <c:firstSliceAng val="0"/>
        <c:holeSize val="50"/>
      </c:doughnut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780624069969495"/>
          <c:y val="0.23589168898850188"/>
          <c:w val="0.33333325082892185"/>
          <c:h val="0.6053560256807401"/>
        </c:manualLayout>
      </c:layout>
      <c:txPr>
        <a:bodyPr/>
        <a:lstStyle/>
        <a:p>
          <a:pPr>
            <a:defRPr sz="1600" spc="-1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10"/>
    </c:view3D>
    <c:plotArea>
      <c:layout>
        <c:manualLayout>
          <c:layoutTarget val="inner"/>
          <c:xMode val="edge"/>
          <c:yMode val="edge"/>
          <c:x val="1.7903767527880695E-2"/>
          <c:y val="0.1628833433553819"/>
          <c:w val="0.56173117009234808"/>
          <c:h val="0.574595169980016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4564906997493723"/>
                  <c:y val="-0.42620530022240488"/>
                </c:manualLayout>
              </c:layout>
              <c:showPercent val="1"/>
            </c:dLbl>
            <c:dLbl>
              <c:idx val="1"/>
              <c:layout>
                <c:manualLayout>
                  <c:x val="-7.2079042088183498E-2"/>
                  <c:y val="-0.13869274340532844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Percent val="1"/>
            </c:dLbl>
            <c:dLbl>
              <c:idx val="2"/>
              <c:layout>
                <c:manualLayout>
                  <c:x val="-1.7209206645592348E-2"/>
                  <c:y val="-3.6395907604603088E-2"/>
                </c:manualLayout>
              </c:layout>
              <c:showPercent val="1"/>
            </c:dLbl>
            <c:dLbl>
              <c:idx val="3"/>
              <c:layout>
                <c:manualLayout>
                  <c:x val="0.10139397251736684"/>
                  <c:y val="-3.0947779299912081E-3"/>
                </c:manualLayout>
              </c:layout>
              <c:showPercent val="1"/>
            </c:dLbl>
            <c:numFmt formatCode="0.0%" sourceLinked="0"/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Культура</c:v>
                </c:pt>
                <c:pt idx="2">
                  <c:v>Социальная политика</c:v>
                </c:pt>
                <c:pt idx="3">
                  <c:v>Физкультура и спорт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455566.13999999996</c:v>
                </c:pt>
                <c:pt idx="1">
                  <c:v>39816.18</c:v>
                </c:pt>
                <c:pt idx="2">
                  <c:v>7377.38</c:v>
                </c:pt>
                <c:pt idx="3">
                  <c:v>4415.4299999999994</c:v>
                </c:pt>
              </c:numCache>
            </c:numRef>
          </c:val>
          <c:bubble3D val="1"/>
        </c:ser>
      </c:pie3DChart>
    </c:plotArea>
    <c:legend>
      <c:legendPos val="r"/>
      <c:layout/>
      <c:txPr>
        <a:bodyPr/>
        <a:lstStyle/>
        <a:p>
          <a:pPr>
            <a:defRPr sz="1600" spc="-1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004BFF-004F-454F-BE51-394B82C01312}" type="doc">
      <dgm:prSet loTypeId="urn:microsoft.com/office/officeart/2005/8/layout/default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CDAFD0F-3855-498B-8F30-3C5F5CC7BD6F}">
      <dgm:prSet phldrT="[Текст]" custT="1"/>
      <dgm:spPr/>
      <dgm:t>
        <a:bodyPr/>
        <a:lstStyle/>
        <a:p>
          <a:r>
            <a:rPr lang="ru-RU" sz="1200" baseline="0" dirty="0" smtClean="0"/>
            <a:t>Муниципальная программа  "Развитие муниципальной службы в администрации Партизанского муниципального района </a:t>
          </a:r>
        </a:p>
        <a:p>
          <a:r>
            <a:rPr lang="ru-RU" sz="1200" baseline="0" dirty="0" smtClean="0"/>
            <a:t>на 2010-2015 годы«</a:t>
          </a:r>
        </a:p>
        <a:p>
          <a:r>
            <a:rPr lang="ru-RU" sz="1200" baseline="0" dirty="0" smtClean="0"/>
            <a:t>442 тыс.руб.</a:t>
          </a:r>
        </a:p>
      </dgm:t>
    </dgm:pt>
    <dgm:pt modelId="{74057136-9EC2-43D8-8FBD-397FFC1628C8}" type="parTrans" cxnId="{4A0C4487-05DA-413A-BD07-62554CFAF2AC}">
      <dgm:prSet/>
      <dgm:spPr/>
      <dgm:t>
        <a:bodyPr/>
        <a:lstStyle/>
        <a:p>
          <a:endParaRPr lang="ru-RU"/>
        </a:p>
      </dgm:t>
    </dgm:pt>
    <dgm:pt modelId="{0AE358CD-881E-428F-8C14-17D562ABA764}" type="sibTrans" cxnId="{4A0C4487-05DA-413A-BD07-62554CFAF2AC}">
      <dgm:prSet/>
      <dgm:spPr/>
      <dgm:t>
        <a:bodyPr/>
        <a:lstStyle/>
        <a:p>
          <a:endParaRPr lang="ru-RU"/>
        </a:p>
      </dgm:t>
    </dgm:pt>
    <dgm:pt modelId="{0AF61CEE-FC57-4406-A2F4-E23E9BC3FA04}">
      <dgm:prSet phldrT="[Текст]" custT="1"/>
      <dgm:spPr/>
      <dgm:t>
        <a:bodyPr/>
        <a:lstStyle/>
        <a:p>
          <a:r>
            <a:rPr lang="ru-RU" sz="1100" baseline="0" dirty="0" smtClean="0"/>
            <a:t>Муниципальная программа "Развитие образования Партизанского муниципального района" на 2015-2017 годы </a:t>
          </a:r>
        </a:p>
        <a:p>
          <a:r>
            <a:rPr lang="ru-RU" sz="1100" baseline="0" dirty="0" smtClean="0"/>
            <a:t>434094,26 тыс.руб.</a:t>
          </a:r>
        </a:p>
      </dgm:t>
    </dgm:pt>
    <dgm:pt modelId="{8FE204FD-9870-4394-87E3-B4311A6BBEC3}" type="parTrans" cxnId="{FCC85480-154B-43E6-971C-364C51BE327C}">
      <dgm:prSet/>
      <dgm:spPr/>
      <dgm:t>
        <a:bodyPr/>
        <a:lstStyle/>
        <a:p>
          <a:endParaRPr lang="ru-RU"/>
        </a:p>
      </dgm:t>
    </dgm:pt>
    <dgm:pt modelId="{9F1262FF-60A4-4FB1-ABEB-4121C28FC000}" type="sibTrans" cxnId="{FCC85480-154B-43E6-971C-364C51BE327C}">
      <dgm:prSet/>
      <dgm:spPr/>
      <dgm:t>
        <a:bodyPr/>
        <a:lstStyle/>
        <a:p>
          <a:endParaRPr lang="ru-RU"/>
        </a:p>
      </dgm:t>
    </dgm:pt>
    <dgm:pt modelId="{7F8C6BEF-5F27-4FB4-8DEC-2FA672493351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ru-RU" sz="1200" baseline="0" dirty="0" smtClean="0"/>
            <a:t>Муниципальная программа "Развитие культуры Партизанского муниципального района </a:t>
          </a:r>
        </a:p>
        <a:p>
          <a:r>
            <a:rPr lang="ru-RU" sz="1200" baseline="0" dirty="0" smtClean="0"/>
            <a:t>на 2013-2017 годы" </a:t>
          </a:r>
        </a:p>
        <a:p>
          <a:r>
            <a:rPr lang="ru-RU" sz="1200" baseline="0" dirty="0" smtClean="0"/>
            <a:t>63783,18 тыс.руб.</a:t>
          </a:r>
        </a:p>
      </dgm:t>
    </dgm:pt>
    <dgm:pt modelId="{EB12531B-C65E-4679-A69F-30DDC975A1B0}" type="parTrans" cxnId="{0D6DC534-773E-4EB5-9594-FF5AFBB03328}">
      <dgm:prSet/>
      <dgm:spPr/>
      <dgm:t>
        <a:bodyPr/>
        <a:lstStyle/>
        <a:p>
          <a:endParaRPr lang="ru-RU"/>
        </a:p>
      </dgm:t>
    </dgm:pt>
    <dgm:pt modelId="{45AE15F2-656D-4F0C-AD70-1AE8B89752FB}" type="sibTrans" cxnId="{0D6DC534-773E-4EB5-9594-FF5AFBB03328}">
      <dgm:prSet/>
      <dgm:spPr/>
      <dgm:t>
        <a:bodyPr/>
        <a:lstStyle/>
        <a:p>
          <a:endParaRPr lang="ru-RU"/>
        </a:p>
      </dgm:t>
    </dgm:pt>
    <dgm:pt modelId="{76986C41-F273-4692-813F-3360B3ECCC12}">
      <dgm:prSet phldrT="[Текст]" custT="1"/>
      <dgm:spPr/>
      <dgm:t>
        <a:bodyPr/>
        <a:lstStyle/>
        <a:p>
          <a:r>
            <a:rPr lang="ru-RU" sz="1100" baseline="0" dirty="0" smtClean="0"/>
            <a:t>Муниципальная программа "Создание многофункционального центра предоставления государственных и муниципальных услуг Партизанского муниципального района" на 2014-2015 годы</a:t>
          </a:r>
        </a:p>
        <a:p>
          <a:r>
            <a:rPr lang="ru-RU" sz="1100" baseline="0" dirty="0" smtClean="0"/>
            <a:t>8044,05 тыс.руб.</a:t>
          </a:r>
        </a:p>
      </dgm:t>
    </dgm:pt>
    <dgm:pt modelId="{D11589FD-6659-4F5B-95F3-AFEFEDE23213}" type="parTrans" cxnId="{FFF8392A-3888-40D0-9AC9-E83617D5A59B}">
      <dgm:prSet/>
      <dgm:spPr/>
      <dgm:t>
        <a:bodyPr/>
        <a:lstStyle/>
        <a:p>
          <a:endParaRPr lang="ru-RU"/>
        </a:p>
      </dgm:t>
    </dgm:pt>
    <dgm:pt modelId="{3ADDE335-3A34-4FEB-98A4-F2A1FBD59C43}" type="sibTrans" cxnId="{FFF8392A-3888-40D0-9AC9-E83617D5A59B}">
      <dgm:prSet/>
      <dgm:spPr/>
      <dgm:t>
        <a:bodyPr/>
        <a:lstStyle/>
        <a:p>
          <a:endParaRPr lang="ru-RU"/>
        </a:p>
      </dgm:t>
    </dgm:pt>
    <dgm:pt modelId="{C79B6B4F-7F0F-4AAF-8E14-145B1B6DFE15}">
      <dgm:prSet phldrT="[Текст]" custT="1"/>
      <dgm:spPr/>
      <dgm:t>
        <a:bodyPr/>
        <a:lstStyle/>
        <a:p>
          <a:r>
            <a:rPr lang="ru-RU" sz="1200" baseline="0" dirty="0" smtClean="0"/>
            <a:t>Муниципальная программа "Социальная поддержка населения Партизанского муниципального района </a:t>
          </a:r>
        </a:p>
        <a:p>
          <a:r>
            <a:rPr lang="ru-RU" sz="1200" baseline="0" dirty="0" smtClean="0"/>
            <a:t>на 2015-2017 годы«</a:t>
          </a:r>
        </a:p>
        <a:p>
          <a:r>
            <a:rPr lang="ru-RU" sz="1200" baseline="0" dirty="0" smtClean="0"/>
            <a:t>400 тыс.руб.</a:t>
          </a:r>
        </a:p>
      </dgm:t>
    </dgm:pt>
    <dgm:pt modelId="{86185488-4852-4F1A-A90D-E5ADCDA9650B}" type="parTrans" cxnId="{8EB6C2C8-4F2A-42F4-BA70-C99001B5C804}">
      <dgm:prSet/>
      <dgm:spPr/>
      <dgm:t>
        <a:bodyPr/>
        <a:lstStyle/>
        <a:p>
          <a:endParaRPr lang="ru-RU"/>
        </a:p>
      </dgm:t>
    </dgm:pt>
    <dgm:pt modelId="{668A6412-B396-4A53-B2B3-26A437AB9B2A}" type="sibTrans" cxnId="{8EB6C2C8-4F2A-42F4-BA70-C99001B5C804}">
      <dgm:prSet/>
      <dgm:spPr/>
      <dgm:t>
        <a:bodyPr/>
        <a:lstStyle/>
        <a:p>
          <a:endParaRPr lang="ru-RU"/>
        </a:p>
      </dgm:t>
    </dgm:pt>
    <dgm:pt modelId="{70BEC784-CECD-487F-880F-F697E34105C5}">
      <dgm:prSet phldrT="[Текст]" custT="1"/>
      <dgm:spPr/>
      <dgm:t>
        <a:bodyPr/>
        <a:lstStyle/>
        <a:p>
          <a:r>
            <a:rPr lang="ru-RU" sz="1000" baseline="0" dirty="0" smtClean="0"/>
            <a:t>Муниципальная программа "Защита населения и территории от чрезвычайных ситуаций, обеспечение пожарной безопасности Партизанского муниципального района" </a:t>
          </a:r>
        </a:p>
        <a:p>
          <a:r>
            <a:rPr lang="ru-RU" sz="1000" baseline="0" dirty="0" smtClean="0"/>
            <a:t>на 2015-2017 годы</a:t>
          </a:r>
        </a:p>
        <a:p>
          <a:r>
            <a:rPr lang="ru-RU" sz="1000" baseline="0" dirty="0" smtClean="0"/>
            <a:t>200 тыс.руб.</a:t>
          </a:r>
        </a:p>
      </dgm:t>
    </dgm:pt>
    <dgm:pt modelId="{F5869034-93EE-4445-8D4F-36CF89CA5E0C}" type="parTrans" cxnId="{683F4D88-802B-43D2-9BF8-8C5FB1E22D95}">
      <dgm:prSet/>
      <dgm:spPr/>
      <dgm:t>
        <a:bodyPr/>
        <a:lstStyle/>
        <a:p>
          <a:endParaRPr lang="ru-RU"/>
        </a:p>
      </dgm:t>
    </dgm:pt>
    <dgm:pt modelId="{E316DE1C-D2B3-44DC-999C-D9C6F35E837D}" type="sibTrans" cxnId="{683F4D88-802B-43D2-9BF8-8C5FB1E22D95}">
      <dgm:prSet/>
      <dgm:spPr/>
      <dgm:t>
        <a:bodyPr/>
        <a:lstStyle/>
        <a:p>
          <a:endParaRPr lang="ru-RU"/>
        </a:p>
      </dgm:t>
    </dgm:pt>
    <dgm:pt modelId="{79E0EABE-2CA0-470D-B2CA-3812BB6AF9DA}">
      <dgm:prSet phldrT="[Текст]" custT="1"/>
      <dgm:spPr/>
      <dgm:t>
        <a:bodyPr/>
        <a:lstStyle/>
        <a:p>
          <a:r>
            <a:rPr lang="ru-RU" sz="1100" baseline="0" dirty="0" smtClean="0"/>
            <a:t>Муниципальная программа "Информационное общество" </a:t>
          </a:r>
        </a:p>
        <a:p>
          <a:r>
            <a:rPr lang="ru-RU" sz="1100" baseline="0" dirty="0" smtClean="0"/>
            <a:t>на 2015-2017 годы</a:t>
          </a:r>
        </a:p>
        <a:p>
          <a:r>
            <a:rPr lang="ru-RU" sz="1100" baseline="0" dirty="0" smtClean="0"/>
            <a:t>2123,71 тыс.руб.</a:t>
          </a:r>
          <a:endParaRPr lang="ru-RU" sz="1100" baseline="0" dirty="0"/>
        </a:p>
      </dgm:t>
    </dgm:pt>
    <dgm:pt modelId="{8A5440F9-61E4-4430-AF09-2ECA8E08A9F4}" type="parTrans" cxnId="{8D282F4E-5960-4622-BA6A-D2B87496F6D9}">
      <dgm:prSet/>
      <dgm:spPr/>
      <dgm:t>
        <a:bodyPr/>
        <a:lstStyle/>
        <a:p>
          <a:endParaRPr lang="ru-RU"/>
        </a:p>
      </dgm:t>
    </dgm:pt>
    <dgm:pt modelId="{9A8DC2FA-FB0F-42E0-8476-EC337CEEFEBF}" type="sibTrans" cxnId="{8D282F4E-5960-4622-BA6A-D2B87496F6D9}">
      <dgm:prSet/>
      <dgm:spPr/>
      <dgm:t>
        <a:bodyPr/>
        <a:lstStyle/>
        <a:p>
          <a:endParaRPr lang="ru-RU"/>
        </a:p>
      </dgm:t>
    </dgm:pt>
    <dgm:pt modelId="{1A96A494-E66B-42A0-8D4C-D1909AA4164F}" type="pres">
      <dgm:prSet presAssocID="{3A004BFF-004F-454F-BE51-394B82C013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B98515-1D67-4048-ACAF-36E2DA1600C8}" type="pres">
      <dgm:prSet presAssocID="{CCDAFD0F-3855-498B-8F30-3C5F5CC7BD6F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804478-2AF8-4030-83F7-7AE20D6D3647}" type="pres">
      <dgm:prSet presAssocID="{0AE358CD-881E-428F-8C14-17D562ABA764}" presName="sibTrans" presStyleCnt="0"/>
      <dgm:spPr/>
      <dgm:t>
        <a:bodyPr/>
        <a:lstStyle/>
        <a:p>
          <a:endParaRPr lang="ru-RU"/>
        </a:p>
      </dgm:t>
    </dgm:pt>
    <dgm:pt modelId="{787C0336-BCA0-4E38-AB23-3F92D9F62272}" type="pres">
      <dgm:prSet presAssocID="{0AF61CEE-FC57-4406-A2F4-E23E9BC3FA04}" presName="node" presStyleLbl="node1" presStyleIdx="1" presStyleCnt="7" custLinFactY="100000" custLinFactNeighborX="3918" custLinFactNeighborY="124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5CD080-3796-4B47-A6D8-67352CCFE047}" type="pres">
      <dgm:prSet presAssocID="{9F1262FF-60A4-4FB1-ABEB-4121C28FC000}" presName="sibTrans" presStyleCnt="0"/>
      <dgm:spPr/>
      <dgm:t>
        <a:bodyPr/>
        <a:lstStyle/>
        <a:p>
          <a:endParaRPr lang="ru-RU"/>
        </a:p>
      </dgm:t>
    </dgm:pt>
    <dgm:pt modelId="{D677B149-AED9-4E65-8DC8-E297D2D653A7}" type="pres">
      <dgm:prSet presAssocID="{7F8C6BEF-5F27-4FB4-8DEC-2FA67249335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C871B0-4DF1-4BBF-B8AD-32B52F212872}" type="pres">
      <dgm:prSet presAssocID="{45AE15F2-656D-4F0C-AD70-1AE8B89752FB}" presName="sibTrans" presStyleCnt="0"/>
      <dgm:spPr/>
      <dgm:t>
        <a:bodyPr/>
        <a:lstStyle/>
        <a:p>
          <a:endParaRPr lang="ru-RU"/>
        </a:p>
      </dgm:t>
    </dgm:pt>
    <dgm:pt modelId="{E800FF82-7059-48F1-A898-1E13505A70AC}" type="pres">
      <dgm:prSet presAssocID="{76986C41-F273-4692-813F-3360B3ECCC12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AFCFE3-4F89-4008-9EDD-F0F91F6B07F7}" type="pres">
      <dgm:prSet presAssocID="{3ADDE335-3A34-4FEB-98A4-F2A1FBD59C43}" presName="sibTrans" presStyleCnt="0"/>
      <dgm:spPr/>
      <dgm:t>
        <a:bodyPr/>
        <a:lstStyle/>
        <a:p>
          <a:endParaRPr lang="ru-RU"/>
        </a:p>
      </dgm:t>
    </dgm:pt>
    <dgm:pt modelId="{F9AE9BBE-F509-4AEA-85E2-A3FDABB271DC}" type="pres">
      <dgm:prSet presAssocID="{C79B6B4F-7F0F-4AAF-8E14-145B1B6DFE15}" presName="node" presStyleLbl="node1" presStyleIdx="4" presStyleCnt="7" custLinFactY="-15199" custLinFactNeighborX="80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06B2A-49BA-4794-BD24-452908CFF00D}" type="pres">
      <dgm:prSet presAssocID="{668A6412-B396-4A53-B2B3-26A437AB9B2A}" presName="sibTrans" presStyleCnt="0"/>
      <dgm:spPr/>
      <dgm:t>
        <a:bodyPr/>
        <a:lstStyle/>
        <a:p>
          <a:endParaRPr lang="ru-RU"/>
        </a:p>
      </dgm:t>
    </dgm:pt>
    <dgm:pt modelId="{06E69EC2-69B6-4527-ABCE-352AB99ECA48}" type="pres">
      <dgm:prSet presAssocID="{70BEC784-CECD-487F-880F-F697E34105C5}" presName="node" presStyleLbl="node1" presStyleIdx="5" presStyleCnt="7" custLinFactNeighborX="2897" custLinFactNeighborY="-10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FC1EF2-EBCC-4A5E-A7CC-0EB36C4CF3BF}" type="pres">
      <dgm:prSet presAssocID="{E316DE1C-D2B3-44DC-999C-D9C6F35E837D}" presName="sibTrans" presStyleCnt="0"/>
      <dgm:spPr/>
    </dgm:pt>
    <dgm:pt modelId="{1BA3C46E-53AC-4307-901D-EBD71BC1A8AD}" type="pres">
      <dgm:prSet presAssocID="{79E0EABE-2CA0-470D-B2CA-3812BB6AF9DA}" presName="node" presStyleLbl="node1" presStyleIdx="6" presStyleCnt="7" custAng="0" custLinFactY="-17697" custLinFactNeighborX="391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001A6E-7938-46EC-888C-15B6490B3DF1}" type="presOf" srcId="{7F8C6BEF-5F27-4FB4-8DEC-2FA672493351}" destId="{D677B149-AED9-4E65-8DC8-E297D2D653A7}" srcOrd="0" destOrd="0" presId="urn:microsoft.com/office/officeart/2005/8/layout/default"/>
    <dgm:cxn modelId="{4A0C4487-05DA-413A-BD07-62554CFAF2AC}" srcId="{3A004BFF-004F-454F-BE51-394B82C01312}" destId="{CCDAFD0F-3855-498B-8F30-3C5F5CC7BD6F}" srcOrd="0" destOrd="0" parTransId="{74057136-9EC2-43D8-8FBD-397FFC1628C8}" sibTransId="{0AE358CD-881E-428F-8C14-17D562ABA764}"/>
    <dgm:cxn modelId="{787FD918-13A0-48E4-9732-18BF9F7FF4F1}" type="presOf" srcId="{C79B6B4F-7F0F-4AAF-8E14-145B1B6DFE15}" destId="{F9AE9BBE-F509-4AEA-85E2-A3FDABB271DC}" srcOrd="0" destOrd="0" presId="urn:microsoft.com/office/officeart/2005/8/layout/default"/>
    <dgm:cxn modelId="{474B5E41-DC8B-4B88-95BE-AD1A22CF9B62}" type="presOf" srcId="{76986C41-F273-4692-813F-3360B3ECCC12}" destId="{E800FF82-7059-48F1-A898-1E13505A70AC}" srcOrd="0" destOrd="0" presId="urn:microsoft.com/office/officeart/2005/8/layout/default"/>
    <dgm:cxn modelId="{48B04487-3ED9-45D8-AFF7-78ED7538503D}" type="presOf" srcId="{70BEC784-CECD-487F-880F-F697E34105C5}" destId="{06E69EC2-69B6-4527-ABCE-352AB99ECA48}" srcOrd="0" destOrd="0" presId="urn:microsoft.com/office/officeart/2005/8/layout/default"/>
    <dgm:cxn modelId="{0D6DC534-773E-4EB5-9594-FF5AFBB03328}" srcId="{3A004BFF-004F-454F-BE51-394B82C01312}" destId="{7F8C6BEF-5F27-4FB4-8DEC-2FA672493351}" srcOrd="2" destOrd="0" parTransId="{EB12531B-C65E-4679-A69F-30DDC975A1B0}" sibTransId="{45AE15F2-656D-4F0C-AD70-1AE8B89752FB}"/>
    <dgm:cxn modelId="{FFF8392A-3888-40D0-9AC9-E83617D5A59B}" srcId="{3A004BFF-004F-454F-BE51-394B82C01312}" destId="{76986C41-F273-4692-813F-3360B3ECCC12}" srcOrd="3" destOrd="0" parTransId="{D11589FD-6659-4F5B-95F3-AFEFEDE23213}" sibTransId="{3ADDE335-3A34-4FEB-98A4-F2A1FBD59C43}"/>
    <dgm:cxn modelId="{2692E7A7-A43A-43EC-8D03-67267119DBC1}" type="presOf" srcId="{3A004BFF-004F-454F-BE51-394B82C01312}" destId="{1A96A494-E66B-42A0-8D4C-D1909AA4164F}" srcOrd="0" destOrd="0" presId="urn:microsoft.com/office/officeart/2005/8/layout/default"/>
    <dgm:cxn modelId="{683F4D88-802B-43D2-9BF8-8C5FB1E22D95}" srcId="{3A004BFF-004F-454F-BE51-394B82C01312}" destId="{70BEC784-CECD-487F-880F-F697E34105C5}" srcOrd="5" destOrd="0" parTransId="{F5869034-93EE-4445-8D4F-36CF89CA5E0C}" sibTransId="{E316DE1C-D2B3-44DC-999C-D9C6F35E837D}"/>
    <dgm:cxn modelId="{4819782F-79C5-4776-BFB9-3F3216BDD3BA}" type="presOf" srcId="{CCDAFD0F-3855-498B-8F30-3C5F5CC7BD6F}" destId="{2EB98515-1D67-4048-ACAF-36E2DA1600C8}" srcOrd="0" destOrd="0" presId="urn:microsoft.com/office/officeart/2005/8/layout/default"/>
    <dgm:cxn modelId="{8EB6C2C8-4F2A-42F4-BA70-C99001B5C804}" srcId="{3A004BFF-004F-454F-BE51-394B82C01312}" destId="{C79B6B4F-7F0F-4AAF-8E14-145B1B6DFE15}" srcOrd="4" destOrd="0" parTransId="{86185488-4852-4F1A-A90D-E5ADCDA9650B}" sibTransId="{668A6412-B396-4A53-B2B3-26A437AB9B2A}"/>
    <dgm:cxn modelId="{FCC85480-154B-43E6-971C-364C51BE327C}" srcId="{3A004BFF-004F-454F-BE51-394B82C01312}" destId="{0AF61CEE-FC57-4406-A2F4-E23E9BC3FA04}" srcOrd="1" destOrd="0" parTransId="{8FE204FD-9870-4394-87E3-B4311A6BBEC3}" sibTransId="{9F1262FF-60A4-4FB1-ABEB-4121C28FC000}"/>
    <dgm:cxn modelId="{60001226-6EE3-4F1B-B166-89E8E9DC69BC}" type="presOf" srcId="{79E0EABE-2CA0-470D-B2CA-3812BB6AF9DA}" destId="{1BA3C46E-53AC-4307-901D-EBD71BC1A8AD}" srcOrd="0" destOrd="0" presId="urn:microsoft.com/office/officeart/2005/8/layout/default"/>
    <dgm:cxn modelId="{D3667B72-1AA8-439A-B937-F8BAB9E7F078}" type="presOf" srcId="{0AF61CEE-FC57-4406-A2F4-E23E9BC3FA04}" destId="{787C0336-BCA0-4E38-AB23-3F92D9F62272}" srcOrd="0" destOrd="0" presId="urn:microsoft.com/office/officeart/2005/8/layout/default"/>
    <dgm:cxn modelId="{8D282F4E-5960-4622-BA6A-D2B87496F6D9}" srcId="{3A004BFF-004F-454F-BE51-394B82C01312}" destId="{79E0EABE-2CA0-470D-B2CA-3812BB6AF9DA}" srcOrd="6" destOrd="0" parTransId="{8A5440F9-61E4-4430-AF09-2ECA8E08A9F4}" sibTransId="{9A8DC2FA-FB0F-42E0-8476-EC337CEEFEBF}"/>
    <dgm:cxn modelId="{0EDB0376-5690-47D9-B4CD-763AEABC5929}" type="presParOf" srcId="{1A96A494-E66B-42A0-8D4C-D1909AA4164F}" destId="{2EB98515-1D67-4048-ACAF-36E2DA1600C8}" srcOrd="0" destOrd="0" presId="urn:microsoft.com/office/officeart/2005/8/layout/default"/>
    <dgm:cxn modelId="{5CD8BA18-5300-4B81-8FB4-F808AD93A4E0}" type="presParOf" srcId="{1A96A494-E66B-42A0-8D4C-D1909AA4164F}" destId="{57804478-2AF8-4030-83F7-7AE20D6D3647}" srcOrd="1" destOrd="0" presId="urn:microsoft.com/office/officeart/2005/8/layout/default"/>
    <dgm:cxn modelId="{3B576C05-E695-4F47-B082-3CA08043CFB6}" type="presParOf" srcId="{1A96A494-E66B-42A0-8D4C-D1909AA4164F}" destId="{787C0336-BCA0-4E38-AB23-3F92D9F62272}" srcOrd="2" destOrd="0" presId="urn:microsoft.com/office/officeart/2005/8/layout/default"/>
    <dgm:cxn modelId="{CC3A3FAE-7A7D-4D59-9F84-D90DC3AC06DE}" type="presParOf" srcId="{1A96A494-E66B-42A0-8D4C-D1909AA4164F}" destId="{5F5CD080-3796-4B47-A6D8-67352CCFE047}" srcOrd="3" destOrd="0" presId="urn:microsoft.com/office/officeart/2005/8/layout/default"/>
    <dgm:cxn modelId="{1B62E6EE-D664-4BA2-B8A3-352A79368F46}" type="presParOf" srcId="{1A96A494-E66B-42A0-8D4C-D1909AA4164F}" destId="{D677B149-AED9-4E65-8DC8-E297D2D653A7}" srcOrd="4" destOrd="0" presId="urn:microsoft.com/office/officeart/2005/8/layout/default"/>
    <dgm:cxn modelId="{EABA9135-1618-4FC7-AD69-D39D3D985C80}" type="presParOf" srcId="{1A96A494-E66B-42A0-8D4C-D1909AA4164F}" destId="{27C871B0-4DF1-4BBF-B8AD-32B52F212872}" srcOrd="5" destOrd="0" presId="urn:microsoft.com/office/officeart/2005/8/layout/default"/>
    <dgm:cxn modelId="{9DB9C185-2D99-404E-9AD2-BEB1E8EF26F0}" type="presParOf" srcId="{1A96A494-E66B-42A0-8D4C-D1909AA4164F}" destId="{E800FF82-7059-48F1-A898-1E13505A70AC}" srcOrd="6" destOrd="0" presId="urn:microsoft.com/office/officeart/2005/8/layout/default"/>
    <dgm:cxn modelId="{882C2141-E584-4D3A-A3B7-4136F20FDBC4}" type="presParOf" srcId="{1A96A494-E66B-42A0-8D4C-D1909AA4164F}" destId="{A0AFCFE3-4F89-4008-9EDD-F0F91F6B07F7}" srcOrd="7" destOrd="0" presId="urn:microsoft.com/office/officeart/2005/8/layout/default"/>
    <dgm:cxn modelId="{E38E1505-EADF-4A8C-9ADF-80DEA0BA281C}" type="presParOf" srcId="{1A96A494-E66B-42A0-8D4C-D1909AA4164F}" destId="{F9AE9BBE-F509-4AEA-85E2-A3FDABB271DC}" srcOrd="8" destOrd="0" presId="urn:microsoft.com/office/officeart/2005/8/layout/default"/>
    <dgm:cxn modelId="{7EF1C833-1190-4E66-A712-357832FE660E}" type="presParOf" srcId="{1A96A494-E66B-42A0-8D4C-D1909AA4164F}" destId="{88D06B2A-49BA-4794-BD24-452908CFF00D}" srcOrd="9" destOrd="0" presId="urn:microsoft.com/office/officeart/2005/8/layout/default"/>
    <dgm:cxn modelId="{E1F2F741-D0F2-4CBB-BD80-35A8D710E25F}" type="presParOf" srcId="{1A96A494-E66B-42A0-8D4C-D1909AA4164F}" destId="{06E69EC2-69B6-4527-ABCE-352AB99ECA48}" srcOrd="10" destOrd="0" presId="urn:microsoft.com/office/officeart/2005/8/layout/default"/>
    <dgm:cxn modelId="{3A4851D1-279F-44CC-8F8D-A503A6F67FB5}" type="presParOf" srcId="{1A96A494-E66B-42A0-8D4C-D1909AA4164F}" destId="{E0FC1EF2-EBCC-4A5E-A7CC-0EB36C4CF3BF}" srcOrd="11" destOrd="0" presId="urn:microsoft.com/office/officeart/2005/8/layout/default"/>
    <dgm:cxn modelId="{EEF442FA-323F-407D-A40D-706F77085396}" type="presParOf" srcId="{1A96A494-E66B-42A0-8D4C-D1909AA4164F}" destId="{1BA3C46E-53AC-4307-901D-EBD71BC1A8AD}" srcOrd="12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D806AC-D9BD-4B37-8EBE-76B24753B161}" type="doc">
      <dgm:prSet loTypeId="urn:microsoft.com/office/officeart/2005/8/layout/default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68D2FC3-4F32-4A3F-B77F-C3613424B07A}">
      <dgm:prSet phldrT="[Текст]" custT="1"/>
      <dgm:spPr/>
      <dgm:t>
        <a:bodyPr/>
        <a:lstStyle/>
        <a:p>
          <a:r>
            <a:rPr lang="ru-RU" sz="1200" baseline="0" dirty="0" smtClean="0"/>
            <a:t>Муниципальная программа "Развитие транспортного комплекса Партизанского муниципального района" </a:t>
          </a:r>
        </a:p>
        <a:p>
          <a:r>
            <a:rPr lang="ru-RU" sz="1200" baseline="0" dirty="0" smtClean="0"/>
            <a:t>на 2015-2017 годы</a:t>
          </a:r>
        </a:p>
        <a:p>
          <a:r>
            <a:rPr lang="ru-RU" sz="1200" baseline="0" dirty="0" smtClean="0"/>
            <a:t>11698,8 тыс.руб.</a:t>
          </a:r>
          <a:endParaRPr lang="ru-RU" sz="1200" baseline="0" dirty="0"/>
        </a:p>
      </dgm:t>
    </dgm:pt>
    <dgm:pt modelId="{52269BBB-4346-4F3B-AE3D-F1BED88439CF}" type="parTrans" cxnId="{7EF8BE03-D44C-4BA8-B09B-A1DEBCB47C02}">
      <dgm:prSet/>
      <dgm:spPr/>
      <dgm:t>
        <a:bodyPr/>
        <a:lstStyle/>
        <a:p>
          <a:endParaRPr lang="ru-RU"/>
        </a:p>
      </dgm:t>
    </dgm:pt>
    <dgm:pt modelId="{5B162E16-5507-4F96-8B77-6940A438DFC4}" type="sibTrans" cxnId="{7EF8BE03-D44C-4BA8-B09B-A1DEBCB47C02}">
      <dgm:prSet/>
      <dgm:spPr/>
      <dgm:t>
        <a:bodyPr/>
        <a:lstStyle/>
        <a:p>
          <a:endParaRPr lang="ru-RU"/>
        </a:p>
      </dgm:t>
    </dgm:pt>
    <dgm:pt modelId="{F65B64F6-F266-4F6D-AF1C-2003F91814FC}">
      <dgm:prSet phldrT="[Текст]" custT="1"/>
      <dgm:spPr/>
      <dgm:t>
        <a:bodyPr/>
        <a:lstStyle/>
        <a:p>
          <a:r>
            <a:rPr lang="ru-RU" sz="1400" dirty="0" smtClean="0"/>
            <a:t>Муниципальная программа "Экономическое развитие Партизанского муниципального района" </a:t>
          </a:r>
        </a:p>
        <a:p>
          <a:r>
            <a:rPr lang="ru-RU" sz="1400" dirty="0" smtClean="0"/>
            <a:t>на 2015-2017 годы</a:t>
          </a:r>
        </a:p>
        <a:p>
          <a:r>
            <a:rPr lang="ru-RU" sz="1400" dirty="0" smtClean="0"/>
            <a:t>32001,84 тыс.руб.</a:t>
          </a:r>
          <a:endParaRPr lang="ru-RU" sz="1400" dirty="0"/>
        </a:p>
      </dgm:t>
    </dgm:pt>
    <dgm:pt modelId="{3A2CC648-138C-4A1C-AF91-1A4D3EB36D83}" type="parTrans" cxnId="{EEB2BA8A-0AC3-4224-96AC-EDC1B35EAB6C}">
      <dgm:prSet/>
      <dgm:spPr/>
      <dgm:t>
        <a:bodyPr/>
        <a:lstStyle/>
        <a:p>
          <a:endParaRPr lang="ru-RU"/>
        </a:p>
      </dgm:t>
    </dgm:pt>
    <dgm:pt modelId="{664E3C41-A0D9-4732-B5B1-3173F64C6CB0}" type="sibTrans" cxnId="{EEB2BA8A-0AC3-4224-96AC-EDC1B35EAB6C}">
      <dgm:prSet/>
      <dgm:spPr/>
      <dgm:t>
        <a:bodyPr/>
        <a:lstStyle/>
        <a:p>
          <a:endParaRPr lang="ru-RU"/>
        </a:p>
      </dgm:t>
    </dgm:pt>
    <dgm:pt modelId="{A94C7F42-D58B-4D3C-A431-CAE95957C7B7}">
      <dgm:prSet phldrT="[Текст]" custT="1"/>
      <dgm:spPr/>
      <dgm:t>
        <a:bodyPr/>
        <a:lstStyle/>
        <a:p>
          <a:r>
            <a:rPr lang="ru-RU" sz="1400" dirty="0" smtClean="0"/>
            <a:t>Муниципальная программа "Противодействие коррупции в Партизанском муниципальном районе </a:t>
          </a:r>
        </a:p>
        <a:p>
          <a:r>
            <a:rPr lang="ru-RU" sz="1400" dirty="0" smtClean="0"/>
            <a:t>на 2012-2016 годы«</a:t>
          </a:r>
        </a:p>
        <a:p>
          <a:r>
            <a:rPr lang="ru-RU" sz="1400" dirty="0" smtClean="0"/>
            <a:t>637 тыс.руб.</a:t>
          </a:r>
          <a:endParaRPr lang="ru-RU" sz="1400" dirty="0"/>
        </a:p>
      </dgm:t>
    </dgm:pt>
    <dgm:pt modelId="{DB78B7BB-4E8D-496E-ADDD-09F3FDA244BE}" type="parTrans" cxnId="{A5673DD3-BC7F-4C3C-A36A-3F4ADA3CBF9F}">
      <dgm:prSet/>
      <dgm:spPr/>
      <dgm:t>
        <a:bodyPr/>
        <a:lstStyle/>
        <a:p>
          <a:endParaRPr lang="ru-RU"/>
        </a:p>
      </dgm:t>
    </dgm:pt>
    <dgm:pt modelId="{83D2BE69-57A5-4769-93B8-37063C8682BA}" type="sibTrans" cxnId="{A5673DD3-BC7F-4C3C-A36A-3F4ADA3CBF9F}">
      <dgm:prSet/>
      <dgm:spPr/>
      <dgm:t>
        <a:bodyPr/>
        <a:lstStyle/>
        <a:p>
          <a:endParaRPr lang="ru-RU"/>
        </a:p>
      </dgm:t>
    </dgm:pt>
    <dgm:pt modelId="{50CC21C4-ECA3-4C40-8709-6636C02DB10D}">
      <dgm:prSet phldrT="[Текст]" custT="1"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r>
            <a:rPr lang="ru-RU" sz="1200" baseline="0" dirty="0" smtClean="0"/>
            <a:t>Муниципальная программа "Улучшение условий труда в муниципальных учреждениях Партизанского муниципального района </a:t>
          </a:r>
        </a:p>
        <a:p>
          <a:r>
            <a:rPr lang="ru-RU" sz="1200" baseline="0" dirty="0" smtClean="0"/>
            <a:t>на 2013-2015 годы»</a:t>
          </a:r>
        </a:p>
        <a:p>
          <a:r>
            <a:rPr lang="ru-RU" sz="1200" baseline="0" dirty="0" smtClean="0"/>
            <a:t>326,5 тыс.руб.</a:t>
          </a:r>
          <a:endParaRPr lang="ru-RU" sz="1200" baseline="0" dirty="0"/>
        </a:p>
      </dgm:t>
    </dgm:pt>
    <dgm:pt modelId="{E362B61E-5752-4BEA-A976-A25B5140EEAD}" type="parTrans" cxnId="{38E6F012-B5E1-4300-8384-600BA24954A9}">
      <dgm:prSet/>
      <dgm:spPr/>
      <dgm:t>
        <a:bodyPr/>
        <a:lstStyle/>
        <a:p>
          <a:endParaRPr lang="ru-RU"/>
        </a:p>
      </dgm:t>
    </dgm:pt>
    <dgm:pt modelId="{DBC37F0C-A503-4041-9404-E261FB45A420}" type="sibTrans" cxnId="{38E6F012-B5E1-4300-8384-600BA24954A9}">
      <dgm:prSet/>
      <dgm:spPr/>
      <dgm:t>
        <a:bodyPr/>
        <a:lstStyle/>
        <a:p>
          <a:endParaRPr lang="ru-RU"/>
        </a:p>
      </dgm:t>
    </dgm:pt>
    <dgm:pt modelId="{4509D409-F24C-47B6-AAA5-96FBA70A2C97}">
      <dgm:prSet phldrT="[Текст]" custT="1"/>
      <dgm:spPr/>
      <dgm:t>
        <a:bodyPr/>
        <a:lstStyle/>
        <a:p>
          <a:r>
            <a:rPr lang="ru-RU" sz="1200" baseline="0" dirty="0" smtClean="0"/>
            <a:t>Муниципальная программа "Реализация Стратегии государственной молодежной политики на территории Партизанского муниципального района" </a:t>
          </a:r>
        </a:p>
        <a:p>
          <a:r>
            <a:rPr lang="ru-RU" sz="1200" baseline="0" dirty="0" smtClean="0"/>
            <a:t>на 2015-2017 годы</a:t>
          </a:r>
        </a:p>
        <a:p>
          <a:r>
            <a:rPr lang="ru-RU" sz="1200" baseline="0" dirty="0" smtClean="0"/>
            <a:t>500 тыс.руб.</a:t>
          </a:r>
          <a:endParaRPr lang="ru-RU" sz="1200" baseline="0" dirty="0"/>
        </a:p>
      </dgm:t>
    </dgm:pt>
    <dgm:pt modelId="{6BAE5ADF-5CD9-4C2F-B6B7-CE6C952906B4}" type="parTrans" cxnId="{57479BFA-556D-4EDA-BDFE-60D7EA473DC8}">
      <dgm:prSet/>
      <dgm:spPr/>
      <dgm:t>
        <a:bodyPr/>
        <a:lstStyle/>
        <a:p>
          <a:endParaRPr lang="ru-RU"/>
        </a:p>
      </dgm:t>
    </dgm:pt>
    <dgm:pt modelId="{E4D92FAC-37C7-4804-B1C5-113DF39E3E26}" type="sibTrans" cxnId="{57479BFA-556D-4EDA-BDFE-60D7EA473DC8}">
      <dgm:prSet/>
      <dgm:spPr/>
      <dgm:t>
        <a:bodyPr/>
        <a:lstStyle/>
        <a:p>
          <a:endParaRPr lang="ru-RU"/>
        </a:p>
      </dgm:t>
    </dgm:pt>
    <dgm:pt modelId="{4C6FDA51-9758-4B6E-8C10-36A291B81569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400" dirty="0" smtClean="0"/>
            <a:t>Муниципальная программа "Доступная среда" </a:t>
          </a:r>
        </a:p>
        <a:p>
          <a:r>
            <a:rPr lang="ru-RU" sz="1400" dirty="0" smtClean="0"/>
            <a:t>на 2013-2015 годы</a:t>
          </a:r>
        </a:p>
        <a:p>
          <a:r>
            <a:rPr lang="ru-RU" sz="1400" dirty="0" smtClean="0"/>
            <a:t>1307,8 тыс.руб.</a:t>
          </a:r>
          <a:endParaRPr lang="ru-RU" sz="1400" dirty="0"/>
        </a:p>
      </dgm:t>
    </dgm:pt>
    <dgm:pt modelId="{39233197-8D0F-47E1-8075-8D4D1AEC2A95}" type="parTrans" cxnId="{C03EFDCA-D171-4078-B358-E65186252244}">
      <dgm:prSet/>
      <dgm:spPr/>
      <dgm:t>
        <a:bodyPr/>
        <a:lstStyle/>
        <a:p>
          <a:endParaRPr lang="ru-RU"/>
        </a:p>
      </dgm:t>
    </dgm:pt>
    <dgm:pt modelId="{BDF38902-8E5E-432B-8A81-5EB90CCCF51D}" type="sibTrans" cxnId="{C03EFDCA-D171-4078-B358-E65186252244}">
      <dgm:prSet/>
      <dgm:spPr/>
      <dgm:t>
        <a:bodyPr/>
        <a:lstStyle/>
        <a:p>
          <a:endParaRPr lang="ru-RU"/>
        </a:p>
      </dgm:t>
    </dgm:pt>
    <dgm:pt modelId="{ACEFFA58-7286-4CE7-A91F-5C5A8B36CC3B}">
      <dgm:prSet phldrT="[Текст]" custT="1"/>
      <dgm:spPr/>
      <dgm:t>
        <a:bodyPr/>
        <a:lstStyle/>
        <a:p>
          <a:r>
            <a:rPr lang="ru-RU" sz="1200" baseline="0" dirty="0" smtClean="0"/>
            <a:t>Муниципальная программа "Развитие физической культуры и спорта в Партизанском муниципальном районе" </a:t>
          </a:r>
        </a:p>
        <a:p>
          <a:r>
            <a:rPr lang="ru-RU" sz="1200" baseline="0" dirty="0" smtClean="0"/>
            <a:t>на 2013-2017 годы</a:t>
          </a:r>
        </a:p>
        <a:p>
          <a:r>
            <a:rPr lang="ru-RU" sz="1200" baseline="0" dirty="0" smtClean="0"/>
            <a:t>3071,43 тыс.руб.</a:t>
          </a:r>
          <a:endParaRPr lang="ru-RU" sz="1200" baseline="0" dirty="0"/>
        </a:p>
      </dgm:t>
    </dgm:pt>
    <dgm:pt modelId="{B7905D0F-CD3C-4FE4-9FDF-57B6C1FAD64F}" type="parTrans" cxnId="{5AF8D3BB-A27D-43BF-AE74-4A382AF61A41}">
      <dgm:prSet/>
      <dgm:spPr/>
      <dgm:t>
        <a:bodyPr/>
        <a:lstStyle/>
        <a:p>
          <a:endParaRPr lang="ru-RU"/>
        </a:p>
      </dgm:t>
    </dgm:pt>
    <dgm:pt modelId="{A238D431-75DE-4E3C-9D63-A17D4242480E}" type="sibTrans" cxnId="{5AF8D3BB-A27D-43BF-AE74-4A382AF61A41}">
      <dgm:prSet/>
      <dgm:spPr/>
      <dgm:t>
        <a:bodyPr/>
        <a:lstStyle/>
        <a:p>
          <a:endParaRPr lang="ru-RU"/>
        </a:p>
      </dgm:t>
    </dgm:pt>
    <dgm:pt modelId="{734A5BA0-35A9-4C07-8D85-C789A3573C83}" type="pres">
      <dgm:prSet presAssocID="{22D806AC-D9BD-4B37-8EBE-76B24753B16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7C281E-53F6-4D17-80F3-B6E505FCF8BB}" type="pres">
      <dgm:prSet presAssocID="{968D2FC3-4F32-4A3F-B77F-C3613424B07A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CA17D4-D945-4CF1-BCC0-40E676874DEB}" type="pres">
      <dgm:prSet presAssocID="{5B162E16-5507-4F96-8B77-6940A438DFC4}" presName="sibTrans" presStyleCnt="0"/>
      <dgm:spPr/>
      <dgm:t>
        <a:bodyPr/>
        <a:lstStyle/>
        <a:p>
          <a:endParaRPr lang="ru-RU"/>
        </a:p>
      </dgm:t>
    </dgm:pt>
    <dgm:pt modelId="{4A0ADD89-B593-4A29-AED2-A063F8B781B6}" type="pres">
      <dgm:prSet presAssocID="{F65B64F6-F266-4F6D-AF1C-2003F91814F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1C0E52-B4EF-4CB3-8BE3-DE9BB9B74A4E}" type="pres">
      <dgm:prSet presAssocID="{664E3C41-A0D9-4732-B5B1-3173F64C6CB0}" presName="sibTrans" presStyleCnt="0"/>
      <dgm:spPr/>
      <dgm:t>
        <a:bodyPr/>
        <a:lstStyle/>
        <a:p>
          <a:endParaRPr lang="ru-RU"/>
        </a:p>
      </dgm:t>
    </dgm:pt>
    <dgm:pt modelId="{A739B9E1-A93B-49EA-B6EB-F6AC6875EF1E}" type="pres">
      <dgm:prSet presAssocID="{A94C7F42-D58B-4D3C-A431-CAE95957C7B7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208DC-7187-4A81-A1EE-C624FC4D2B5F}" type="pres">
      <dgm:prSet presAssocID="{83D2BE69-57A5-4769-93B8-37063C8682BA}" presName="sibTrans" presStyleCnt="0"/>
      <dgm:spPr/>
      <dgm:t>
        <a:bodyPr/>
        <a:lstStyle/>
        <a:p>
          <a:endParaRPr lang="ru-RU"/>
        </a:p>
      </dgm:t>
    </dgm:pt>
    <dgm:pt modelId="{579DB49B-1D6B-4D18-8F36-F52CB6DEC263}" type="pres">
      <dgm:prSet presAssocID="{50CC21C4-ECA3-4C40-8709-6636C02DB10D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E96DBE-1983-4807-A8C9-B1E0A5D08AF3}" type="pres">
      <dgm:prSet presAssocID="{DBC37F0C-A503-4041-9404-E261FB45A420}" presName="sibTrans" presStyleCnt="0"/>
      <dgm:spPr/>
      <dgm:t>
        <a:bodyPr/>
        <a:lstStyle/>
        <a:p>
          <a:endParaRPr lang="ru-RU"/>
        </a:p>
      </dgm:t>
    </dgm:pt>
    <dgm:pt modelId="{275DF7D3-F3E3-4380-ABD1-700C8D8AF260}" type="pres">
      <dgm:prSet presAssocID="{4509D409-F24C-47B6-AAA5-96FBA70A2C97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0C2B52-389A-45C6-B252-C71DC9A74C92}" type="pres">
      <dgm:prSet presAssocID="{E4D92FAC-37C7-4804-B1C5-113DF39E3E26}" presName="sibTrans" presStyleCnt="0"/>
      <dgm:spPr/>
      <dgm:t>
        <a:bodyPr/>
        <a:lstStyle/>
        <a:p>
          <a:endParaRPr lang="ru-RU"/>
        </a:p>
      </dgm:t>
    </dgm:pt>
    <dgm:pt modelId="{3159DB14-7BA5-4107-9285-8AF88AB25965}" type="pres">
      <dgm:prSet presAssocID="{4C6FDA51-9758-4B6E-8C10-36A291B81569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E56D52-6533-4FD9-B0B2-15262C339631}" type="pres">
      <dgm:prSet presAssocID="{BDF38902-8E5E-432B-8A81-5EB90CCCF51D}" presName="sibTrans" presStyleCnt="0"/>
      <dgm:spPr/>
      <dgm:t>
        <a:bodyPr/>
        <a:lstStyle/>
        <a:p>
          <a:endParaRPr lang="ru-RU"/>
        </a:p>
      </dgm:t>
    </dgm:pt>
    <dgm:pt modelId="{674D9D2B-6EB9-4644-BD67-30712A6CFACA}" type="pres">
      <dgm:prSet presAssocID="{ACEFFA58-7286-4CE7-A91F-5C5A8B36CC3B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479BFA-556D-4EDA-BDFE-60D7EA473DC8}" srcId="{22D806AC-D9BD-4B37-8EBE-76B24753B161}" destId="{4509D409-F24C-47B6-AAA5-96FBA70A2C97}" srcOrd="4" destOrd="0" parTransId="{6BAE5ADF-5CD9-4C2F-B6B7-CE6C952906B4}" sibTransId="{E4D92FAC-37C7-4804-B1C5-113DF39E3E26}"/>
    <dgm:cxn modelId="{85B14F2F-0C8A-48CC-B22A-27AD1FB1814B}" type="presOf" srcId="{22D806AC-D9BD-4B37-8EBE-76B24753B161}" destId="{734A5BA0-35A9-4C07-8D85-C789A3573C83}" srcOrd="0" destOrd="0" presId="urn:microsoft.com/office/officeart/2005/8/layout/default"/>
    <dgm:cxn modelId="{5AF8D3BB-A27D-43BF-AE74-4A382AF61A41}" srcId="{22D806AC-D9BD-4B37-8EBE-76B24753B161}" destId="{ACEFFA58-7286-4CE7-A91F-5C5A8B36CC3B}" srcOrd="6" destOrd="0" parTransId="{B7905D0F-CD3C-4FE4-9FDF-57B6C1FAD64F}" sibTransId="{A238D431-75DE-4E3C-9D63-A17D4242480E}"/>
    <dgm:cxn modelId="{65EF0FA9-70A2-4066-A50B-8511DC8424C4}" type="presOf" srcId="{A94C7F42-D58B-4D3C-A431-CAE95957C7B7}" destId="{A739B9E1-A93B-49EA-B6EB-F6AC6875EF1E}" srcOrd="0" destOrd="0" presId="urn:microsoft.com/office/officeart/2005/8/layout/default"/>
    <dgm:cxn modelId="{1E602533-0B73-4553-8214-1A421B02E93D}" type="presOf" srcId="{4C6FDA51-9758-4B6E-8C10-36A291B81569}" destId="{3159DB14-7BA5-4107-9285-8AF88AB25965}" srcOrd="0" destOrd="0" presId="urn:microsoft.com/office/officeart/2005/8/layout/default"/>
    <dgm:cxn modelId="{98DD1268-8977-415D-9529-21F884B29DBB}" type="presOf" srcId="{F65B64F6-F266-4F6D-AF1C-2003F91814FC}" destId="{4A0ADD89-B593-4A29-AED2-A063F8B781B6}" srcOrd="0" destOrd="0" presId="urn:microsoft.com/office/officeart/2005/8/layout/default"/>
    <dgm:cxn modelId="{3992D2EB-B60B-4731-9BA1-493C86ADD117}" type="presOf" srcId="{4509D409-F24C-47B6-AAA5-96FBA70A2C97}" destId="{275DF7D3-F3E3-4380-ABD1-700C8D8AF260}" srcOrd="0" destOrd="0" presId="urn:microsoft.com/office/officeart/2005/8/layout/default"/>
    <dgm:cxn modelId="{7EF8BE03-D44C-4BA8-B09B-A1DEBCB47C02}" srcId="{22D806AC-D9BD-4B37-8EBE-76B24753B161}" destId="{968D2FC3-4F32-4A3F-B77F-C3613424B07A}" srcOrd="0" destOrd="0" parTransId="{52269BBB-4346-4F3B-AE3D-F1BED88439CF}" sibTransId="{5B162E16-5507-4F96-8B77-6940A438DFC4}"/>
    <dgm:cxn modelId="{BFF523C8-D155-4A06-A65F-6E9451E3B207}" type="presOf" srcId="{ACEFFA58-7286-4CE7-A91F-5C5A8B36CC3B}" destId="{674D9D2B-6EB9-4644-BD67-30712A6CFACA}" srcOrd="0" destOrd="0" presId="urn:microsoft.com/office/officeart/2005/8/layout/default"/>
    <dgm:cxn modelId="{A5673DD3-BC7F-4C3C-A36A-3F4ADA3CBF9F}" srcId="{22D806AC-D9BD-4B37-8EBE-76B24753B161}" destId="{A94C7F42-D58B-4D3C-A431-CAE95957C7B7}" srcOrd="2" destOrd="0" parTransId="{DB78B7BB-4E8D-496E-ADDD-09F3FDA244BE}" sibTransId="{83D2BE69-57A5-4769-93B8-37063C8682BA}"/>
    <dgm:cxn modelId="{5D9DA985-B036-464C-B645-FDE451086481}" type="presOf" srcId="{50CC21C4-ECA3-4C40-8709-6636C02DB10D}" destId="{579DB49B-1D6B-4D18-8F36-F52CB6DEC263}" srcOrd="0" destOrd="0" presId="urn:microsoft.com/office/officeart/2005/8/layout/default"/>
    <dgm:cxn modelId="{EEB2BA8A-0AC3-4224-96AC-EDC1B35EAB6C}" srcId="{22D806AC-D9BD-4B37-8EBE-76B24753B161}" destId="{F65B64F6-F266-4F6D-AF1C-2003F91814FC}" srcOrd="1" destOrd="0" parTransId="{3A2CC648-138C-4A1C-AF91-1A4D3EB36D83}" sibTransId="{664E3C41-A0D9-4732-B5B1-3173F64C6CB0}"/>
    <dgm:cxn modelId="{C03EFDCA-D171-4078-B358-E65186252244}" srcId="{22D806AC-D9BD-4B37-8EBE-76B24753B161}" destId="{4C6FDA51-9758-4B6E-8C10-36A291B81569}" srcOrd="5" destOrd="0" parTransId="{39233197-8D0F-47E1-8075-8D4D1AEC2A95}" sibTransId="{BDF38902-8E5E-432B-8A81-5EB90CCCF51D}"/>
    <dgm:cxn modelId="{C2331F58-C47A-4799-8A2F-3E39C0A6711D}" type="presOf" srcId="{968D2FC3-4F32-4A3F-B77F-C3613424B07A}" destId="{757C281E-53F6-4D17-80F3-B6E505FCF8BB}" srcOrd="0" destOrd="0" presId="urn:microsoft.com/office/officeart/2005/8/layout/default"/>
    <dgm:cxn modelId="{38E6F012-B5E1-4300-8384-600BA24954A9}" srcId="{22D806AC-D9BD-4B37-8EBE-76B24753B161}" destId="{50CC21C4-ECA3-4C40-8709-6636C02DB10D}" srcOrd="3" destOrd="0" parTransId="{E362B61E-5752-4BEA-A976-A25B5140EEAD}" sibTransId="{DBC37F0C-A503-4041-9404-E261FB45A420}"/>
    <dgm:cxn modelId="{18A77C1C-47A7-477A-9D71-9CE90334676D}" type="presParOf" srcId="{734A5BA0-35A9-4C07-8D85-C789A3573C83}" destId="{757C281E-53F6-4D17-80F3-B6E505FCF8BB}" srcOrd="0" destOrd="0" presId="urn:microsoft.com/office/officeart/2005/8/layout/default"/>
    <dgm:cxn modelId="{E7590643-ADE4-4E97-A8DB-25EF5DC03972}" type="presParOf" srcId="{734A5BA0-35A9-4C07-8D85-C789A3573C83}" destId="{B8CA17D4-D945-4CF1-BCC0-40E676874DEB}" srcOrd="1" destOrd="0" presId="urn:microsoft.com/office/officeart/2005/8/layout/default"/>
    <dgm:cxn modelId="{90A5E9A7-366E-40A9-A7B8-710325823B78}" type="presParOf" srcId="{734A5BA0-35A9-4C07-8D85-C789A3573C83}" destId="{4A0ADD89-B593-4A29-AED2-A063F8B781B6}" srcOrd="2" destOrd="0" presId="urn:microsoft.com/office/officeart/2005/8/layout/default"/>
    <dgm:cxn modelId="{BB613FE5-0914-455E-A849-11E92A54E53F}" type="presParOf" srcId="{734A5BA0-35A9-4C07-8D85-C789A3573C83}" destId="{D91C0E52-B4EF-4CB3-8BE3-DE9BB9B74A4E}" srcOrd="3" destOrd="0" presId="urn:microsoft.com/office/officeart/2005/8/layout/default"/>
    <dgm:cxn modelId="{8711161F-E9D6-4B76-9B98-7690D5404101}" type="presParOf" srcId="{734A5BA0-35A9-4C07-8D85-C789A3573C83}" destId="{A739B9E1-A93B-49EA-B6EB-F6AC6875EF1E}" srcOrd="4" destOrd="0" presId="urn:microsoft.com/office/officeart/2005/8/layout/default"/>
    <dgm:cxn modelId="{B5560278-90B7-4776-B6D8-5B05E2096435}" type="presParOf" srcId="{734A5BA0-35A9-4C07-8D85-C789A3573C83}" destId="{783208DC-7187-4A81-A1EE-C624FC4D2B5F}" srcOrd="5" destOrd="0" presId="urn:microsoft.com/office/officeart/2005/8/layout/default"/>
    <dgm:cxn modelId="{F32D848A-B31B-46B7-ACF1-88CA7CA8CA6F}" type="presParOf" srcId="{734A5BA0-35A9-4C07-8D85-C789A3573C83}" destId="{579DB49B-1D6B-4D18-8F36-F52CB6DEC263}" srcOrd="6" destOrd="0" presId="urn:microsoft.com/office/officeart/2005/8/layout/default"/>
    <dgm:cxn modelId="{2755D9C0-B19F-4C8C-B7E3-5E24410C4847}" type="presParOf" srcId="{734A5BA0-35A9-4C07-8D85-C789A3573C83}" destId="{6BE96DBE-1983-4807-A8C9-B1E0A5D08AF3}" srcOrd="7" destOrd="0" presId="urn:microsoft.com/office/officeart/2005/8/layout/default"/>
    <dgm:cxn modelId="{80C34A78-CABB-46BC-92CE-A2A899AB7590}" type="presParOf" srcId="{734A5BA0-35A9-4C07-8D85-C789A3573C83}" destId="{275DF7D3-F3E3-4380-ABD1-700C8D8AF260}" srcOrd="8" destOrd="0" presId="urn:microsoft.com/office/officeart/2005/8/layout/default"/>
    <dgm:cxn modelId="{9510B542-5C42-4521-A25E-3627B80C7DF9}" type="presParOf" srcId="{734A5BA0-35A9-4C07-8D85-C789A3573C83}" destId="{EE0C2B52-389A-45C6-B252-C71DC9A74C92}" srcOrd="9" destOrd="0" presId="urn:microsoft.com/office/officeart/2005/8/layout/default"/>
    <dgm:cxn modelId="{480D9AA4-2F78-49FB-AE3F-40564483A1A9}" type="presParOf" srcId="{734A5BA0-35A9-4C07-8D85-C789A3573C83}" destId="{3159DB14-7BA5-4107-9285-8AF88AB25965}" srcOrd="10" destOrd="0" presId="urn:microsoft.com/office/officeart/2005/8/layout/default"/>
    <dgm:cxn modelId="{3716FAA6-DF8B-4A07-9AF6-F5483EDB645B}" type="presParOf" srcId="{734A5BA0-35A9-4C07-8D85-C789A3573C83}" destId="{3BE56D52-6533-4FD9-B0B2-15262C339631}" srcOrd="11" destOrd="0" presId="urn:microsoft.com/office/officeart/2005/8/layout/default"/>
    <dgm:cxn modelId="{63065F04-EAEF-4CAD-B95B-AE41F3163186}" type="presParOf" srcId="{734A5BA0-35A9-4C07-8D85-C789A3573C83}" destId="{674D9D2B-6EB9-4644-BD67-30712A6CFACA}" srcOrd="12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3F9209-ACD7-456D-992D-B016688BC3C6}" type="doc">
      <dgm:prSet loTypeId="urn:microsoft.com/office/officeart/2005/8/layout/default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384A8ED-9F00-4869-AE0B-76DCB2D416E1}">
      <dgm:prSet phldrT="[Текст]" custT="1"/>
      <dgm:spPr/>
      <dgm:t>
        <a:bodyPr/>
        <a:lstStyle/>
        <a:p>
          <a:r>
            <a:rPr lang="ru-RU" sz="1200" baseline="0" dirty="0" smtClean="0"/>
            <a:t>Муниципальная программа "Развитие архивного дела в Партизанском муниципальном районе»  на 2015-2017 годы</a:t>
          </a:r>
        </a:p>
        <a:p>
          <a:r>
            <a:rPr lang="ru-RU" sz="1200" baseline="0" dirty="0" smtClean="0"/>
            <a:t>2100 тыс.руб.</a:t>
          </a:r>
          <a:endParaRPr lang="ru-RU" sz="1200" baseline="0" dirty="0"/>
        </a:p>
      </dgm:t>
    </dgm:pt>
    <dgm:pt modelId="{007B25DC-1BAD-4D47-8D08-8943573909DB}" type="parTrans" cxnId="{7E0CB963-263A-44ED-9BD1-70586BB3F3D5}">
      <dgm:prSet/>
      <dgm:spPr/>
      <dgm:t>
        <a:bodyPr/>
        <a:lstStyle/>
        <a:p>
          <a:endParaRPr lang="ru-RU"/>
        </a:p>
      </dgm:t>
    </dgm:pt>
    <dgm:pt modelId="{5264B808-F798-4E7A-A85D-E2BF3E8765C8}" type="sibTrans" cxnId="{7E0CB963-263A-44ED-9BD1-70586BB3F3D5}">
      <dgm:prSet/>
      <dgm:spPr/>
      <dgm:t>
        <a:bodyPr/>
        <a:lstStyle/>
        <a:p>
          <a:endParaRPr lang="ru-RU"/>
        </a:p>
      </dgm:t>
    </dgm:pt>
    <dgm:pt modelId="{48E2BEBD-EE85-4335-B9B7-F10655875B21}">
      <dgm:prSet phldrT="[Текст]" custT="1"/>
      <dgm:spPr/>
      <dgm:t>
        <a:bodyPr/>
        <a:lstStyle/>
        <a:p>
          <a:r>
            <a:rPr lang="ru-RU" sz="1200" dirty="0" smtClean="0"/>
            <a:t>Муниципальная программа  "Патриотическое воспитание граждан Партизанского муниципального района</a:t>
          </a:r>
        </a:p>
        <a:p>
          <a:r>
            <a:rPr lang="ru-RU" sz="1200" dirty="0" smtClean="0"/>
            <a:t> на 2011-2015 годы»</a:t>
          </a:r>
        </a:p>
        <a:p>
          <a:r>
            <a:rPr lang="ru-RU" sz="1200" dirty="0" smtClean="0"/>
            <a:t>159,5 тыс.руб.</a:t>
          </a:r>
          <a:endParaRPr lang="ru-RU" sz="1200" dirty="0"/>
        </a:p>
      </dgm:t>
    </dgm:pt>
    <dgm:pt modelId="{5E07172A-4128-48BD-A29B-F510E51F393E}" type="parTrans" cxnId="{A27746C9-F2E3-4BC3-AF41-DE9B5A91F162}">
      <dgm:prSet/>
      <dgm:spPr/>
      <dgm:t>
        <a:bodyPr/>
        <a:lstStyle/>
        <a:p>
          <a:endParaRPr lang="ru-RU"/>
        </a:p>
      </dgm:t>
    </dgm:pt>
    <dgm:pt modelId="{72F50D63-F958-4C89-A5A9-0D01CC1A4CE3}" type="sibTrans" cxnId="{A27746C9-F2E3-4BC3-AF41-DE9B5A91F162}">
      <dgm:prSet/>
      <dgm:spPr/>
      <dgm:t>
        <a:bodyPr/>
        <a:lstStyle/>
        <a:p>
          <a:endParaRPr lang="ru-RU"/>
        </a:p>
      </dgm:t>
    </dgm:pt>
    <dgm:pt modelId="{D9DD164E-31FB-42E5-A5A1-2A89CE11AF63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200" dirty="0" smtClean="0"/>
            <a:t>Муниципальная программа "Содействие развитию малого и среднего предпринимательства в Партизанском муниципальном районе" на 2015-2018 годы</a:t>
          </a:r>
        </a:p>
        <a:p>
          <a:r>
            <a:rPr lang="ru-RU" sz="1200" dirty="0" smtClean="0"/>
            <a:t>1400 тыс.руб</a:t>
          </a:r>
          <a:r>
            <a:rPr lang="ru-RU" sz="900" dirty="0" smtClean="0"/>
            <a:t>.</a:t>
          </a:r>
        </a:p>
        <a:p>
          <a:endParaRPr lang="ru-RU" sz="900" dirty="0"/>
        </a:p>
      </dgm:t>
    </dgm:pt>
    <dgm:pt modelId="{FCFB47A6-EC53-4A02-8735-E4BB51393377}" type="parTrans" cxnId="{F51E70AA-1659-41F2-A0F0-A869A01DC8A4}">
      <dgm:prSet/>
      <dgm:spPr/>
      <dgm:t>
        <a:bodyPr/>
        <a:lstStyle/>
        <a:p>
          <a:endParaRPr lang="ru-RU"/>
        </a:p>
      </dgm:t>
    </dgm:pt>
    <dgm:pt modelId="{F080CC5B-2E2A-4218-9AB3-B180B7896116}" type="sibTrans" cxnId="{F51E70AA-1659-41F2-A0F0-A869A01DC8A4}">
      <dgm:prSet/>
      <dgm:spPr/>
      <dgm:t>
        <a:bodyPr/>
        <a:lstStyle/>
        <a:p>
          <a:endParaRPr lang="ru-RU"/>
        </a:p>
      </dgm:t>
    </dgm:pt>
    <dgm:pt modelId="{6FED03E1-229D-464C-A0AC-BC48BD93C10B}">
      <dgm:prSet phldrT="[Текст]" custT="1"/>
      <dgm:spPr/>
      <dgm:t>
        <a:bodyPr/>
        <a:lstStyle/>
        <a:p>
          <a:r>
            <a:rPr lang="ru-RU" sz="900" baseline="0" dirty="0" smtClean="0"/>
            <a:t>Муниципальная программа </a:t>
          </a:r>
        </a:p>
        <a:p>
          <a:r>
            <a:rPr lang="ru-RU" sz="900" baseline="0" dirty="0" smtClean="0"/>
            <a:t>"Проведение мероприятий по строительству, реконструкции, ремонту объектов жилищно-коммунального и социально-культурного назначения, проектным работам, мероприятий по переселению граждан из аварийного жилищного фонда в Партизанском муниципальном районе на 2015-2017 годы»</a:t>
          </a:r>
        </a:p>
        <a:p>
          <a:r>
            <a:rPr lang="ru-RU" sz="900" baseline="0" dirty="0" smtClean="0"/>
            <a:t>25816,38 тыс.руб.</a:t>
          </a:r>
          <a:endParaRPr lang="ru-RU" sz="900" baseline="0" dirty="0"/>
        </a:p>
      </dgm:t>
    </dgm:pt>
    <dgm:pt modelId="{84DC1DB3-386B-4FDD-A58D-00904ACBCE76}" type="parTrans" cxnId="{82CE91E4-2225-41C6-9588-9E6D3AD13311}">
      <dgm:prSet/>
      <dgm:spPr/>
      <dgm:t>
        <a:bodyPr/>
        <a:lstStyle/>
        <a:p>
          <a:endParaRPr lang="ru-RU"/>
        </a:p>
      </dgm:t>
    </dgm:pt>
    <dgm:pt modelId="{23B50777-10FE-49F0-A7BD-91305E95A68F}" type="sibTrans" cxnId="{82CE91E4-2225-41C6-9588-9E6D3AD13311}">
      <dgm:prSet/>
      <dgm:spPr/>
      <dgm:t>
        <a:bodyPr/>
        <a:lstStyle/>
        <a:p>
          <a:endParaRPr lang="ru-RU"/>
        </a:p>
      </dgm:t>
    </dgm:pt>
    <dgm:pt modelId="{FD3A2CC7-29F6-4D5E-ACE4-7A14CAF53264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200" baseline="0" dirty="0" smtClean="0"/>
            <a:t>Муниципальная программа "Обеспечение жильем молодых семей Партизанского муниципального района»</a:t>
          </a:r>
        </a:p>
        <a:p>
          <a:r>
            <a:rPr lang="ru-RU" sz="1200" baseline="0" dirty="0" smtClean="0"/>
            <a:t> на 2013-2017 годы</a:t>
          </a:r>
        </a:p>
        <a:p>
          <a:r>
            <a:rPr lang="ru-RU" sz="1200" baseline="0" dirty="0" smtClean="0"/>
            <a:t>1500 тыс.руб</a:t>
          </a:r>
          <a:r>
            <a:rPr lang="ru-RU" sz="900" baseline="0" dirty="0" smtClean="0"/>
            <a:t>.</a:t>
          </a:r>
          <a:endParaRPr lang="ru-RU" sz="900" baseline="0" dirty="0"/>
        </a:p>
      </dgm:t>
    </dgm:pt>
    <dgm:pt modelId="{4D718CA9-5241-4B26-AC41-8669957D4C62}" type="parTrans" cxnId="{DF287A98-75D7-4041-81F0-61E684AB9599}">
      <dgm:prSet/>
      <dgm:spPr/>
      <dgm:t>
        <a:bodyPr/>
        <a:lstStyle/>
        <a:p>
          <a:endParaRPr lang="ru-RU"/>
        </a:p>
      </dgm:t>
    </dgm:pt>
    <dgm:pt modelId="{C9E07DB7-44B5-4B8F-91CD-ACCCF76039BB}" type="sibTrans" cxnId="{DF287A98-75D7-4041-81F0-61E684AB9599}">
      <dgm:prSet/>
      <dgm:spPr/>
      <dgm:t>
        <a:bodyPr/>
        <a:lstStyle/>
        <a:p>
          <a:endParaRPr lang="ru-RU"/>
        </a:p>
      </dgm:t>
    </dgm:pt>
    <dgm:pt modelId="{8D230D28-D996-4BA6-8842-EDB8F232334C}">
      <dgm:prSet phldrT="[Текст]" custT="1"/>
      <dgm:spPr/>
      <dgm:t>
        <a:bodyPr/>
        <a:lstStyle/>
        <a:p>
          <a:r>
            <a:rPr lang="ru-RU" sz="1200" baseline="0" dirty="0" smtClean="0"/>
            <a:t>Муниципальная программа "Устойчивое развитие сельских территорий  на 2014-2017 годы и на период до 2020 года»</a:t>
          </a:r>
        </a:p>
        <a:p>
          <a:r>
            <a:rPr lang="ru-RU" sz="1200" baseline="0" dirty="0" smtClean="0"/>
            <a:t>778,46 тыс.руб. </a:t>
          </a:r>
          <a:endParaRPr lang="ru-RU" sz="1200" baseline="0" dirty="0"/>
        </a:p>
      </dgm:t>
    </dgm:pt>
    <dgm:pt modelId="{633D34A6-B5F6-40CA-8E92-E1D394AD0BDD}" type="parTrans" cxnId="{F9AF334D-2487-47F4-BC9A-215B9FBCB583}">
      <dgm:prSet/>
      <dgm:spPr/>
      <dgm:t>
        <a:bodyPr/>
        <a:lstStyle/>
        <a:p>
          <a:endParaRPr lang="ru-RU"/>
        </a:p>
      </dgm:t>
    </dgm:pt>
    <dgm:pt modelId="{E64E926F-A8D6-428A-8338-97B7E84DFCB9}" type="sibTrans" cxnId="{F9AF334D-2487-47F4-BC9A-215B9FBCB583}">
      <dgm:prSet/>
      <dgm:spPr/>
      <dgm:t>
        <a:bodyPr/>
        <a:lstStyle/>
        <a:p>
          <a:endParaRPr lang="ru-RU"/>
        </a:p>
      </dgm:t>
    </dgm:pt>
    <dgm:pt modelId="{49DCDC61-1009-46E0-85EC-BCAA463802DA}">
      <dgm:prSet phldrT="[Текст]" custT="1"/>
      <dgm:spPr/>
      <dgm:t>
        <a:bodyPr/>
        <a:lstStyle/>
        <a:p>
          <a:r>
            <a:rPr lang="ru-RU" sz="1200" baseline="0" dirty="0" smtClean="0"/>
            <a:t>Муниципальная программа «Строительство </a:t>
          </a:r>
          <a:r>
            <a:rPr lang="ru-RU" sz="1200" baseline="0" dirty="0" err="1" smtClean="0"/>
            <a:t>Новолитовской</a:t>
          </a:r>
          <a:r>
            <a:rPr lang="ru-RU" sz="1200" baseline="0" dirty="0" smtClean="0"/>
            <a:t>  общеобразовательной школы на 220 учащихся с блоком 4-х дошкольных групп, Партизанский район, Приморский край» </a:t>
          </a:r>
        </a:p>
        <a:p>
          <a:r>
            <a:rPr lang="ru-RU" sz="1200" baseline="0" dirty="0" smtClean="0"/>
            <a:t>на 2012-2016 годы</a:t>
          </a:r>
        </a:p>
        <a:p>
          <a:r>
            <a:rPr lang="ru-RU" sz="1200" baseline="0" dirty="0" smtClean="0"/>
            <a:t>39000 тыс.руб.</a:t>
          </a:r>
          <a:endParaRPr lang="ru-RU" sz="1200" baseline="0" dirty="0"/>
        </a:p>
      </dgm:t>
    </dgm:pt>
    <dgm:pt modelId="{8D3C0AD5-679A-4AA0-8F93-6620387B5EA4}" type="parTrans" cxnId="{CA0DD82D-B2AD-46FC-AA14-CFD630F0D96F}">
      <dgm:prSet/>
      <dgm:spPr/>
      <dgm:t>
        <a:bodyPr/>
        <a:lstStyle/>
        <a:p>
          <a:endParaRPr lang="ru-RU"/>
        </a:p>
      </dgm:t>
    </dgm:pt>
    <dgm:pt modelId="{320A1C7A-1801-4B90-B8E6-C305A7F8F383}" type="sibTrans" cxnId="{CA0DD82D-B2AD-46FC-AA14-CFD630F0D96F}">
      <dgm:prSet/>
      <dgm:spPr/>
      <dgm:t>
        <a:bodyPr/>
        <a:lstStyle/>
        <a:p>
          <a:endParaRPr lang="ru-RU"/>
        </a:p>
      </dgm:t>
    </dgm:pt>
    <dgm:pt modelId="{23553A92-C5CB-49FB-8F24-EB677240A345}" type="pres">
      <dgm:prSet presAssocID="{4C3F9209-ACD7-456D-992D-B016688BC3C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1649C8-DD85-4F0C-B14D-5324525B2337}" type="pres">
      <dgm:prSet presAssocID="{5384A8ED-9F00-4869-AE0B-76DCB2D416E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08D67-291D-4950-BDB6-2D6B44DC5797}" type="pres">
      <dgm:prSet presAssocID="{5264B808-F798-4E7A-A85D-E2BF3E8765C8}" presName="sibTrans" presStyleCnt="0"/>
      <dgm:spPr/>
      <dgm:t>
        <a:bodyPr/>
        <a:lstStyle/>
        <a:p>
          <a:endParaRPr lang="ru-RU"/>
        </a:p>
      </dgm:t>
    </dgm:pt>
    <dgm:pt modelId="{98D9D43E-3BF6-4115-8E9E-9CFF40544005}" type="pres">
      <dgm:prSet presAssocID="{48E2BEBD-EE85-4335-B9B7-F10655875B2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D71519-1B72-482A-89CA-19A58F4CA9E1}" type="pres">
      <dgm:prSet presAssocID="{72F50D63-F958-4C89-A5A9-0D01CC1A4CE3}" presName="sibTrans" presStyleCnt="0"/>
      <dgm:spPr/>
      <dgm:t>
        <a:bodyPr/>
        <a:lstStyle/>
        <a:p>
          <a:endParaRPr lang="ru-RU"/>
        </a:p>
      </dgm:t>
    </dgm:pt>
    <dgm:pt modelId="{EBC55BC4-08EE-4D49-BD69-A32F68329437}" type="pres">
      <dgm:prSet presAssocID="{D9DD164E-31FB-42E5-A5A1-2A89CE11AF63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74523F-52E1-4E37-BC68-DE9491ACCFF2}" type="pres">
      <dgm:prSet presAssocID="{F080CC5B-2E2A-4218-9AB3-B180B7896116}" presName="sibTrans" presStyleCnt="0"/>
      <dgm:spPr/>
      <dgm:t>
        <a:bodyPr/>
        <a:lstStyle/>
        <a:p>
          <a:endParaRPr lang="ru-RU"/>
        </a:p>
      </dgm:t>
    </dgm:pt>
    <dgm:pt modelId="{9CFC8ABC-C6AC-4225-B5F2-62D57CC6A340}" type="pres">
      <dgm:prSet presAssocID="{6FED03E1-229D-464C-A0AC-BC48BD93C10B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38281D-6D39-464C-ADFE-49FE7145C9CF}" type="pres">
      <dgm:prSet presAssocID="{23B50777-10FE-49F0-A7BD-91305E95A68F}" presName="sibTrans" presStyleCnt="0"/>
      <dgm:spPr/>
    </dgm:pt>
    <dgm:pt modelId="{30A94FAC-6FB0-465F-AE0B-2F75142ADA21}" type="pres">
      <dgm:prSet presAssocID="{FD3A2CC7-29F6-4D5E-ACE4-7A14CAF53264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219DF2-4F9D-4DFE-95F2-3501EA8D842A}" type="pres">
      <dgm:prSet presAssocID="{C9E07DB7-44B5-4B8F-91CD-ACCCF76039BB}" presName="sibTrans" presStyleCnt="0"/>
      <dgm:spPr/>
    </dgm:pt>
    <dgm:pt modelId="{545F86AD-2DA0-4CBA-A543-029103EE1E00}" type="pres">
      <dgm:prSet presAssocID="{8D230D28-D996-4BA6-8842-EDB8F232334C}" presName="node" presStyleLbl="node1" presStyleIdx="5" presStyleCnt="7" custLinFactNeighborX="-217" custLinFactNeighborY="-3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786F64-9978-4B62-A67D-54E75C71489C}" type="pres">
      <dgm:prSet presAssocID="{E64E926F-A8D6-428A-8338-97B7E84DFCB9}" presName="sibTrans" presStyleCnt="0"/>
      <dgm:spPr/>
    </dgm:pt>
    <dgm:pt modelId="{E24AC329-42AC-41FC-8054-EBC154491666}" type="pres">
      <dgm:prSet presAssocID="{49DCDC61-1009-46E0-85EC-BCAA463802DA}" presName="node" presStyleLbl="node1" presStyleIdx="6" presStyleCnt="7" custLinFactNeighborX="2521" custLinFactNeighborY="-32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7BD828-ADC1-498A-8A69-43EAABFA285C}" type="presOf" srcId="{5384A8ED-9F00-4869-AE0B-76DCB2D416E1}" destId="{391649C8-DD85-4F0C-B14D-5324525B2337}" srcOrd="0" destOrd="0" presId="urn:microsoft.com/office/officeart/2005/8/layout/default"/>
    <dgm:cxn modelId="{DF287A98-75D7-4041-81F0-61E684AB9599}" srcId="{4C3F9209-ACD7-456D-992D-B016688BC3C6}" destId="{FD3A2CC7-29F6-4D5E-ACE4-7A14CAF53264}" srcOrd="4" destOrd="0" parTransId="{4D718CA9-5241-4B26-AC41-8669957D4C62}" sibTransId="{C9E07DB7-44B5-4B8F-91CD-ACCCF76039BB}"/>
    <dgm:cxn modelId="{82CE91E4-2225-41C6-9588-9E6D3AD13311}" srcId="{4C3F9209-ACD7-456D-992D-B016688BC3C6}" destId="{6FED03E1-229D-464C-A0AC-BC48BD93C10B}" srcOrd="3" destOrd="0" parTransId="{84DC1DB3-386B-4FDD-A58D-00904ACBCE76}" sibTransId="{23B50777-10FE-49F0-A7BD-91305E95A68F}"/>
    <dgm:cxn modelId="{F51E70AA-1659-41F2-A0F0-A869A01DC8A4}" srcId="{4C3F9209-ACD7-456D-992D-B016688BC3C6}" destId="{D9DD164E-31FB-42E5-A5A1-2A89CE11AF63}" srcOrd="2" destOrd="0" parTransId="{FCFB47A6-EC53-4A02-8735-E4BB51393377}" sibTransId="{F080CC5B-2E2A-4218-9AB3-B180B7896116}"/>
    <dgm:cxn modelId="{CA0DD82D-B2AD-46FC-AA14-CFD630F0D96F}" srcId="{4C3F9209-ACD7-456D-992D-B016688BC3C6}" destId="{49DCDC61-1009-46E0-85EC-BCAA463802DA}" srcOrd="6" destOrd="0" parTransId="{8D3C0AD5-679A-4AA0-8F93-6620387B5EA4}" sibTransId="{320A1C7A-1801-4B90-B8E6-C305A7F8F383}"/>
    <dgm:cxn modelId="{5E1D63EC-0862-422E-9447-1831B508B852}" type="presOf" srcId="{49DCDC61-1009-46E0-85EC-BCAA463802DA}" destId="{E24AC329-42AC-41FC-8054-EBC154491666}" srcOrd="0" destOrd="0" presId="urn:microsoft.com/office/officeart/2005/8/layout/default"/>
    <dgm:cxn modelId="{F9AF334D-2487-47F4-BC9A-215B9FBCB583}" srcId="{4C3F9209-ACD7-456D-992D-B016688BC3C6}" destId="{8D230D28-D996-4BA6-8842-EDB8F232334C}" srcOrd="5" destOrd="0" parTransId="{633D34A6-B5F6-40CA-8E92-E1D394AD0BDD}" sibTransId="{E64E926F-A8D6-428A-8338-97B7E84DFCB9}"/>
    <dgm:cxn modelId="{8FCA1E6A-FA11-4A99-A6B1-97C3ECEB7FB9}" type="presOf" srcId="{48E2BEBD-EE85-4335-B9B7-F10655875B21}" destId="{98D9D43E-3BF6-4115-8E9E-9CFF40544005}" srcOrd="0" destOrd="0" presId="urn:microsoft.com/office/officeart/2005/8/layout/default"/>
    <dgm:cxn modelId="{A27746C9-F2E3-4BC3-AF41-DE9B5A91F162}" srcId="{4C3F9209-ACD7-456D-992D-B016688BC3C6}" destId="{48E2BEBD-EE85-4335-B9B7-F10655875B21}" srcOrd="1" destOrd="0" parTransId="{5E07172A-4128-48BD-A29B-F510E51F393E}" sibTransId="{72F50D63-F958-4C89-A5A9-0D01CC1A4CE3}"/>
    <dgm:cxn modelId="{5C20AB79-4CFC-4F36-9118-2661097CE507}" type="presOf" srcId="{8D230D28-D996-4BA6-8842-EDB8F232334C}" destId="{545F86AD-2DA0-4CBA-A543-029103EE1E00}" srcOrd="0" destOrd="0" presId="urn:microsoft.com/office/officeart/2005/8/layout/default"/>
    <dgm:cxn modelId="{C1F8C3F4-9CA5-44D3-99A1-ECB6B337C526}" type="presOf" srcId="{4C3F9209-ACD7-456D-992D-B016688BC3C6}" destId="{23553A92-C5CB-49FB-8F24-EB677240A345}" srcOrd="0" destOrd="0" presId="urn:microsoft.com/office/officeart/2005/8/layout/default"/>
    <dgm:cxn modelId="{6B7C55C4-3E70-466D-9CF4-E29606C25AF8}" type="presOf" srcId="{6FED03E1-229D-464C-A0AC-BC48BD93C10B}" destId="{9CFC8ABC-C6AC-4225-B5F2-62D57CC6A340}" srcOrd="0" destOrd="0" presId="urn:microsoft.com/office/officeart/2005/8/layout/default"/>
    <dgm:cxn modelId="{1A870E56-CF5D-44C6-85D8-8EA890A06D61}" type="presOf" srcId="{D9DD164E-31FB-42E5-A5A1-2A89CE11AF63}" destId="{EBC55BC4-08EE-4D49-BD69-A32F68329437}" srcOrd="0" destOrd="0" presId="urn:microsoft.com/office/officeart/2005/8/layout/default"/>
    <dgm:cxn modelId="{E774AFFE-6179-4208-8A84-C2609C8E53DD}" type="presOf" srcId="{FD3A2CC7-29F6-4D5E-ACE4-7A14CAF53264}" destId="{30A94FAC-6FB0-465F-AE0B-2F75142ADA21}" srcOrd="0" destOrd="0" presId="urn:microsoft.com/office/officeart/2005/8/layout/default"/>
    <dgm:cxn modelId="{7E0CB963-263A-44ED-9BD1-70586BB3F3D5}" srcId="{4C3F9209-ACD7-456D-992D-B016688BC3C6}" destId="{5384A8ED-9F00-4869-AE0B-76DCB2D416E1}" srcOrd="0" destOrd="0" parTransId="{007B25DC-1BAD-4D47-8D08-8943573909DB}" sibTransId="{5264B808-F798-4E7A-A85D-E2BF3E8765C8}"/>
    <dgm:cxn modelId="{2F3B7DE2-C6BE-49CD-80BA-46410C491EFF}" type="presParOf" srcId="{23553A92-C5CB-49FB-8F24-EB677240A345}" destId="{391649C8-DD85-4F0C-B14D-5324525B2337}" srcOrd="0" destOrd="0" presId="urn:microsoft.com/office/officeart/2005/8/layout/default"/>
    <dgm:cxn modelId="{C67E5763-1B91-4C96-A708-5D490303F11F}" type="presParOf" srcId="{23553A92-C5CB-49FB-8F24-EB677240A345}" destId="{87F08D67-291D-4950-BDB6-2D6B44DC5797}" srcOrd="1" destOrd="0" presId="urn:microsoft.com/office/officeart/2005/8/layout/default"/>
    <dgm:cxn modelId="{B52DC9DE-9E70-448E-92BD-09E968864AF7}" type="presParOf" srcId="{23553A92-C5CB-49FB-8F24-EB677240A345}" destId="{98D9D43E-3BF6-4115-8E9E-9CFF40544005}" srcOrd="2" destOrd="0" presId="urn:microsoft.com/office/officeart/2005/8/layout/default"/>
    <dgm:cxn modelId="{E7DC223F-A56D-4202-A556-6E70DAAC49A2}" type="presParOf" srcId="{23553A92-C5CB-49FB-8F24-EB677240A345}" destId="{BDD71519-1B72-482A-89CA-19A58F4CA9E1}" srcOrd="3" destOrd="0" presId="urn:microsoft.com/office/officeart/2005/8/layout/default"/>
    <dgm:cxn modelId="{D9BB200F-168A-457B-88D1-2FFBEA8D1EE9}" type="presParOf" srcId="{23553A92-C5CB-49FB-8F24-EB677240A345}" destId="{EBC55BC4-08EE-4D49-BD69-A32F68329437}" srcOrd="4" destOrd="0" presId="urn:microsoft.com/office/officeart/2005/8/layout/default"/>
    <dgm:cxn modelId="{6302EFF8-0401-401E-A39A-FE823B309DC7}" type="presParOf" srcId="{23553A92-C5CB-49FB-8F24-EB677240A345}" destId="{6474523F-52E1-4E37-BC68-DE9491ACCFF2}" srcOrd="5" destOrd="0" presId="urn:microsoft.com/office/officeart/2005/8/layout/default"/>
    <dgm:cxn modelId="{DBB53685-D16F-4A4E-9B87-193F3A4935B7}" type="presParOf" srcId="{23553A92-C5CB-49FB-8F24-EB677240A345}" destId="{9CFC8ABC-C6AC-4225-B5F2-62D57CC6A340}" srcOrd="6" destOrd="0" presId="urn:microsoft.com/office/officeart/2005/8/layout/default"/>
    <dgm:cxn modelId="{BF8F6B8D-5601-4FBD-8880-DBFC8E7BBAB5}" type="presParOf" srcId="{23553A92-C5CB-49FB-8F24-EB677240A345}" destId="{1C38281D-6D39-464C-ADFE-49FE7145C9CF}" srcOrd="7" destOrd="0" presId="urn:microsoft.com/office/officeart/2005/8/layout/default"/>
    <dgm:cxn modelId="{77885F02-F8E2-4000-AE8F-F48735937BEB}" type="presParOf" srcId="{23553A92-C5CB-49FB-8F24-EB677240A345}" destId="{30A94FAC-6FB0-465F-AE0B-2F75142ADA21}" srcOrd="8" destOrd="0" presId="urn:microsoft.com/office/officeart/2005/8/layout/default"/>
    <dgm:cxn modelId="{4F47CF1A-1025-4992-8D59-90C2DC67D50D}" type="presParOf" srcId="{23553A92-C5CB-49FB-8F24-EB677240A345}" destId="{61219DF2-4F9D-4DFE-95F2-3501EA8D842A}" srcOrd="9" destOrd="0" presId="urn:microsoft.com/office/officeart/2005/8/layout/default"/>
    <dgm:cxn modelId="{BCFE8F91-3124-40C1-B951-E9AFFDC20F6A}" type="presParOf" srcId="{23553A92-C5CB-49FB-8F24-EB677240A345}" destId="{545F86AD-2DA0-4CBA-A543-029103EE1E00}" srcOrd="10" destOrd="0" presId="urn:microsoft.com/office/officeart/2005/8/layout/default"/>
    <dgm:cxn modelId="{2C01DFD9-7D3F-4479-B8EA-C2BAC007699D}" type="presParOf" srcId="{23553A92-C5CB-49FB-8F24-EB677240A345}" destId="{64786F64-9978-4B62-A67D-54E75C71489C}" srcOrd="11" destOrd="0" presId="urn:microsoft.com/office/officeart/2005/8/layout/default"/>
    <dgm:cxn modelId="{70B5E116-E114-49A1-8B60-CEE60D28B840}" type="presParOf" srcId="{23553A92-C5CB-49FB-8F24-EB677240A345}" destId="{E24AC329-42AC-41FC-8054-EBC154491666}" srcOrd="12" destOrd="0" presId="urn:microsoft.com/office/officeart/2005/8/layout/default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3D0AE0-E5B5-491D-B367-9C7085A0D897}" type="doc">
      <dgm:prSet loTypeId="urn:microsoft.com/office/officeart/2005/8/layout/vList5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058277D-15F1-44CE-A0D7-E3A74F0D1DD5}">
      <dgm:prSet phldrT="[Текст]"/>
      <dgm:spPr/>
      <dgm:t>
        <a:bodyPr/>
        <a:lstStyle/>
        <a:p>
          <a:r>
            <a:rPr lang="ru-RU" dirty="0" smtClean="0"/>
            <a:t>Педагогические работники учреждений дополнительного образования детей</a:t>
          </a:r>
          <a:endParaRPr lang="ru-RU" dirty="0"/>
        </a:p>
      </dgm:t>
    </dgm:pt>
    <dgm:pt modelId="{972E6FDF-9579-4155-AFC1-3EE0388D8138}" type="parTrans" cxnId="{3DD1EDD4-8104-4031-BA2A-AB4C3819C36D}">
      <dgm:prSet/>
      <dgm:spPr/>
      <dgm:t>
        <a:bodyPr/>
        <a:lstStyle/>
        <a:p>
          <a:endParaRPr lang="ru-RU"/>
        </a:p>
      </dgm:t>
    </dgm:pt>
    <dgm:pt modelId="{097B74AF-CEF4-41D7-B962-7919CEF62B9F}" type="sibTrans" cxnId="{3DD1EDD4-8104-4031-BA2A-AB4C3819C36D}">
      <dgm:prSet/>
      <dgm:spPr/>
      <dgm:t>
        <a:bodyPr/>
        <a:lstStyle/>
        <a:p>
          <a:endParaRPr lang="ru-RU"/>
        </a:p>
      </dgm:t>
    </dgm:pt>
    <dgm:pt modelId="{170C70D1-9216-4195-AAB6-EFA69E79C8ED}">
      <dgm:prSet phldrT="[Текст]"/>
      <dgm:spPr/>
      <dgm:t>
        <a:bodyPr/>
        <a:lstStyle/>
        <a:p>
          <a:r>
            <a:rPr lang="ru-RU" dirty="0" smtClean="0"/>
            <a:t>2015 год – 10,3 млн.рублей</a:t>
          </a:r>
          <a:endParaRPr lang="ru-RU" dirty="0"/>
        </a:p>
      </dgm:t>
    </dgm:pt>
    <dgm:pt modelId="{685F349A-F1F5-4784-BA1E-7687499A6418}" type="parTrans" cxnId="{DD5A4BE8-15EF-4D30-8C5E-2F213896539A}">
      <dgm:prSet/>
      <dgm:spPr/>
      <dgm:t>
        <a:bodyPr/>
        <a:lstStyle/>
        <a:p>
          <a:endParaRPr lang="ru-RU"/>
        </a:p>
      </dgm:t>
    </dgm:pt>
    <dgm:pt modelId="{481F73EC-E614-46A0-8929-CEE62A980AAF}" type="sibTrans" cxnId="{DD5A4BE8-15EF-4D30-8C5E-2F213896539A}">
      <dgm:prSet/>
      <dgm:spPr/>
      <dgm:t>
        <a:bodyPr/>
        <a:lstStyle/>
        <a:p>
          <a:endParaRPr lang="ru-RU"/>
        </a:p>
      </dgm:t>
    </dgm:pt>
    <dgm:pt modelId="{6C395841-0DB8-415D-8E4D-450CD5420961}">
      <dgm:prSet phldrT="[Текст]"/>
      <dgm:spPr/>
      <dgm:t>
        <a:bodyPr/>
        <a:lstStyle/>
        <a:p>
          <a:r>
            <a:rPr lang="ru-RU" dirty="0" smtClean="0"/>
            <a:t>2016 год – 11,3 млн.рублей</a:t>
          </a:r>
          <a:endParaRPr lang="ru-RU" dirty="0"/>
        </a:p>
      </dgm:t>
    </dgm:pt>
    <dgm:pt modelId="{C882F804-E852-40AF-980F-BDF7B1956A22}" type="parTrans" cxnId="{255F22FE-07A3-413D-BAF0-74E24876DF53}">
      <dgm:prSet/>
      <dgm:spPr/>
      <dgm:t>
        <a:bodyPr/>
        <a:lstStyle/>
        <a:p>
          <a:endParaRPr lang="ru-RU"/>
        </a:p>
      </dgm:t>
    </dgm:pt>
    <dgm:pt modelId="{F38D2B6A-BEDC-49AA-AF37-93EC914FF86A}" type="sibTrans" cxnId="{255F22FE-07A3-413D-BAF0-74E24876DF53}">
      <dgm:prSet/>
      <dgm:spPr/>
      <dgm:t>
        <a:bodyPr/>
        <a:lstStyle/>
        <a:p>
          <a:endParaRPr lang="ru-RU"/>
        </a:p>
      </dgm:t>
    </dgm:pt>
    <dgm:pt modelId="{189C5B61-3181-4462-ADB6-34AA6375030B}">
      <dgm:prSet phldrT="[Текст]"/>
      <dgm:spPr/>
      <dgm:t>
        <a:bodyPr/>
        <a:lstStyle/>
        <a:p>
          <a:r>
            <a:rPr lang="ru-RU" dirty="0" smtClean="0"/>
            <a:t>Работники учреждений культуры</a:t>
          </a:r>
          <a:endParaRPr lang="ru-RU" dirty="0"/>
        </a:p>
      </dgm:t>
    </dgm:pt>
    <dgm:pt modelId="{D3AE69A9-FA25-4CD4-9FDB-C6E969581C97}" type="parTrans" cxnId="{62AAF54F-F65B-494B-B982-C929DA4E66E0}">
      <dgm:prSet/>
      <dgm:spPr/>
      <dgm:t>
        <a:bodyPr/>
        <a:lstStyle/>
        <a:p>
          <a:endParaRPr lang="ru-RU"/>
        </a:p>
      </dgm:t>
    </dgm:pt>
    <dgm:pt modelId="{F3260E98-94D2-4483-A480-FB5229E36958}" type="sibTrans" cxnId="{62AAF54F-F65B-494B-B982-C929DA4E66E0}">
      <dgm:prSet/>
      <dgm:spPr/>
      <dgm:t>
        <a:bodyPr/>
        <a:lstStyle/>
        <a:p>
          <a:endParaRPr lang="ru-RU"/>
        </a:p>
      </dgm:t>
    </dgm:pt>
    <dgm:pt modelId="{454B9A96-D6A5-4220-86CA-572355E0C6E4}">
      <dgm:prSet phldrT="[Текст]"/>
      <dgm:spPr/>
      <dgm:t>
        <a:bodyPr/>
        <a:lstStyle/>
        <a:p>
          <a:r>
            <a:rPr lang="ru-RU" dirty="0" smtClean="0"/>
            <a:t>2015 год – 3,4 млн.рублей </a:t>
          </a:r>
          <a:endParaRPr lang="ru-RU" dirty="0"/>
        </a:p>
      </dgm:t>
    </dgm:pt>
    <dgm:pt modelId="{5D136331-B805-4826-A08E-DACCBC3EADF6}" type="parTrans" cxnId="{B5803A6F-874C-42F7-A9A4-55EF69E00D71}">
      <dgm:prSet/>
      <dgm:spPr/>
      <dgm:t>
        <a:bodyPr/>
        <a:lstStyle/>
        <a:p>
          <a:endParaRPr lang="ru-RU"/>
        </a:p>
      </dgm:t>
    </dgm:pt>
    <dgm:pt modelId="{151E2959-408B-4B8B-B02E-F953D4583027}" type="sibTrans" cxnId="{B5803A6F-874C-42F7-A9A4-55EF69E00D71}">
      <dgm:prSet/>
      <dgm:spPr/>
      <dgm:t>
        <a:bodyPr/>
        <a:lstStyle/>
        <a:p>
          <a:endParaRPr lang="ru-RU"/>
        </a:p>
      </dgm:t>
    </dgm:pt>
    <dgm:pt modelId="{E1BE6EE5-3132-473A-9D0C-5CA91A8C4C3D}">
      <dgm:prSet phldrT="[Текст]"/>
      <dgm:spPr/>
      <dgm:t>
        <a:bodyPr/>
        <a:lstStyle/>
        <a:p>
          <a:r>
            <a:rPr lang="ru-RU" dirty="0" smtClean="0"/>
            <a:t>2016 год – 4,2 млн.рублей</a:t>
          </a:r>
          <a:endParaRPr lang="ru-RU" dirty="0"/>
        </a:p>
      </dgm:t>
    </dgm:pt>
    <dgm:pt modelId="{FC2CC5A3-A6F3-4379-8050-89877C78AC8F}" type="parTrans" cxnId="{786ADA00-7837-4312-AF2C-2566468CA2EA}">
      <dgm:prSet/>
      <dgm:spPr/>
      <dgm:t>
        <a:bodyPr/>
        <a:lstStyle/>
        <a:p>
          <a:endParaRPr lang="ru-RU"/>
        </a:p>
      </dgm:t>
    </dgm:pt>
    <dgm:pt modelId="{257ED2A7-A71D-4285-BB75-0F3A95E590C4}" type="sibTrans" cxnId="{786ADA00-7837-4312-AF2C-2566468CA2EA}">
      <dgm:prSet/>
      <dgm:spPr/>
      <dgm:t>
        <a:bodyPr/>
        <a:lstStyle/>
        <a:p>
          <a:endParaRPr lang="ru-RU"/>
        </a:p>
      </dgm:t>
    </dgm:pt>
    <dgm:pt modelId="{D990A5FA-24AD-4747-8833-470DCB23A6F2}">
      <dgm:prSet phldrT="[Текст]"/>
      <dgm:spPr/>
      <dgm:t>
        <a:bodyPr/>
        <a:lstStyle/>
        <a:p>
          <a:r>
            <a:rPr lang="ru-RU" dirty="0" smtClean="0"/>
            <a:t>2017 год – 12,6 млн.рублей</a:t>
          </a:r>
          <a:endParaRPr lang="ru-RU" dirty="0"/>
        </a:p>
      </dgm:t>
    </dgm:pt>
    <dgm:pt modelId="{2C80955D-5E74-4309-B0E7-A5E747BD5F3D}" type="parTrans" cxnId="{21D4FD42-DE4D-4010-8583-E7A5659320B6}">
      <dgm:prSet/>
      <dgm:spPr/>
      <dgm:t>
        <a:bodyPr/>
        <a:lstStyle/>
        <a:p>
          <a:endParaRPr lang="ru-RU"/>
        </a:p>
      </dgm:t>
    </dgm:pt>
    <dgm:pt modelId="{B047D1D0-3BA4-4534-8661-F0B7E20F6D46}" type="sibTrans" cxnId="{21D4FD42-DE4D-4010-8583-E7A5659320B6}">
      <dgm:prSet/>
      <dgm:spPr/>
      <dgm:t>
        <a:bodyPr/>
        <a:lstStyle/>
        <a:p>
          <a:endParaRPr lang="ru-RU"/>
        </a:p>
      </dgm:t>
    </dgm:pt>
    <dgm:pt modelId="{848BE6EE-7E08-4FF2-A190-2BF746A593C4}">
      <dgm:prSet phldrT="[Текст]"/>
      <dgm:spPr/>
      <dgm:t>
        <a:bodyPr/>
        <a:lstStyle/>
        <a:p>
          <a:r>
            <a:rPr lang="ru-RU" dirty="0" smtClean="0"/>
            <a:t>2017 год – 5,2 млн.рублей</a:t>
          </a:r>
          <a:endParaRPr lang="ru-RU" dirty="0"/>
        </a:p>
      </dgm:t>
    </dgm:pt>
    <dgm:pt modelId="{B8295669-CEA1-45B0-8494-413A98C78F0B}" type="parTrans" cxnId="{CB9DD357-AADA-41EA-9C6B-3251192B3AF4}">
      <dgm:prSet/>
      <dgm:spPr/>
      <dgm:t>
        <a:bodyPr/>
        <a:lstStyle/>
        <a:p>
          <a:endParaRPr lang="ru-RU"/>
        </a:p>
      </dgm:t>
    </dgm:pt>
    <dgm:pt modelId="{238110A9-CD55-41BF-A131-2D8D17188CE0}" type="sibTrans" cxnId="{CB9DD357-AADA-41EA-9C6B-3251192B3AF4}">
      <dgm:prSet/>
      <dgm:spPr/>
      <dgm:t>
        <a:bodyPr/>
        <a:lstStyle/>
        <a:p>
          <a:endParaRPr lang="ru-RU"/>
        </a:p>
      </dgm:t>
    </dgm:pt>
    <dgm:pt modelId="{80FF1388-50E3-4FD3-9EA7-C8EC26CB8489}" type="pres">
      <dgm:prSet presAssocID="{CD3D0AE0-E5B5-491D-B367-9C7085A0D89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0EA235-98B6-4E65-8F6A-2B6FD14F178C}" type="pres">
      <dgm:prSet presAssocID="{7058277D-15F1-44CE-A0D7-E3A74F0D1DD5}" presName="linNode" presStyleCnt="0"/>
      <dgm:spPr/>
      <dgm:t>
        <a:bodyPr/>
        <a:lstStyle/>
        <a:p>
          <a:endParaRPr lang="ru-RU"/>
        </a:p>
      </dgm:t>
    </dgm:pt>
    <dgm:pt modelId="{2A1D99FD-C72C-4CBB-97A0-7754B07859B9}" type="pres">
      <dgm:prSet presAssocID="{7058277D-15F1-44CE-A0D7-E3A74F0D1DD5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55EAC4-F912-4518-9AC9-C70067D56D06}" type="pres">
      <dgm:prSet presAssocID="{7058277D-15F1-44CE-A0D7-E3A74F0D1DD5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E5A852-C070-488E-AD7E-76AD60BF312A}" type="pres">
      <dgm:prSet presAssocID="{097B74AF-CEF4-41D7-B962-7919CEF62B9F}" presName="sp" presStyleCnt="0"/>
      <dgm:spPr/>
      <dgm:t>
        <a:bodyPr/>
        <a:lstStyle/>
        <a:p>
          <a:endParaRPr lang="ru-RU"/>
        </a:p>
      </dgm:t>
    </dgm:pt>
    <dgm:pt modelId="{580B6266-6C0B-4A64-ACE4-1360BA0DAC2B}" type="pres">
      <dgm:prSet presAssocID="{189C5B61-3181-4462-ADB6-34AA6375030B}" presName="linNode" presStyleCnt="0"/>
      <dgm:spPr/>
      <dgm:t>
        <a:bodyPr/>
        <a:lstStyle/>
        <a:p>
          <a:endParaRPr lang="ru-RU"/>
        </a:p>
      </dgm:t>
    </dgm:pt>
    <dgm:pt modelId="{0BD35A55-25E2-42FB-A490-C6840430077A}" type="pres">
      <dgm:prSet presAssocID="{189C5B61-3181-4462-ADB6-34AA6375030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51615B-3FBC-4960-92A5-429DA3E57CF0}" type="pres">
      <dgm:prSet presAssocID="{189C5B61-3181-4462-ADB6-34AA6375030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9FB400-97B8-4D4C-BF9C-91E3959FE4F0}" type="presOf" srcId="{7058277D-15F1-44CE-A0D7-E3A74F0D1DD5}" destId="{2A1D99FD-C72C-4CBB-97A0-7754B07859B9}" srcOrd="0" destOrd="0" presId="urn:microsoft.com/office/officeart/2005/8/layout/vList5"/>
    <dgm:cxn modelId="{CB9DD357-AADA-41EA-9C6B-3251192B3AF4}" srcId="{189C5B61-3181-4462-ADB6-34AA6375030B}" destId="{848BE6EE-7E08-4FF2-A190-2BF746A593C4}" srcOrd="2" destOrd="0" parTransId="{B8295669-CEA1-45B0-8494-413A98C78F0B}" sibTransId="{238110A9-CD55-41BF-A131-2D8D17188CE0}"/>
    <dgm:cxn modelId="{255F22FE-07A3-413D-BAF0-74E24876DF53}" srcId="{7058277D-15F1-44CE-A0D7-E3A74F0D1DD5}" destId="{6C395841-0DB8-415D-8E4D-450CD5420961}" srcOrd="1" destOrd="0" parTransId="{C882F804-E852-40AF-980F-BDF7B1956A22}" sibTransId="{F38D2B6A-BEDC-49AA-AF37-93EC914FF86A}"/>
    <dgm:cxn modelId="{96B3393A-EA30-4CF8-843C-29751FCBAD70}" type="presOf" srcId="{D990A5FA-24AD-4747-8833-470DCB23A6F2}" destId="{2A55EAC4-F912-4518-9AC9-C70067D56D06}" srcOrd="0" destOrd="2" presId="urn:microsoft.com/office/officeart/2005/8/layout/vList5"/>
    <dgm:cxn modelId="{1937FE31-5CAB-4ED6-AE41-F7D3E9B8EF63}" type="presOf" srcId="{189C5B61-3181-4462-ADB6-34AA6375030B}" destId="{0BD35A55-25E2-42FB-A490-C6840430077A}" srcOrd="0" destOrd="0" presId="urn:microsoft.com/office/officeart/2005/8/layout/vList5"/>
    <dgm:cxn modelId="{594C1C65-ADCF-4F20-894B-0E2046DA157C}" type="presOf" srcId="{6C395841-0DB8-415D-8E4D-450CD5420961}" destId="{2A55EAC4-F912-4518-9AC9-C70067D56D06}" srcOrd="0" destOrd="1" presId="urn:microsoft.com/office/officeart/2005/8/layout/vList5"/>
    <dgm:cxn modelId="{3DD1EDD4-8104-4031-BA2A-AB4C3819C36D}" srcId="{CD3D0AE0-E5B5-491D-B367-9C7085A0D897}" destId="{7058277D-15F1-44CE-A0D7-E3A74F0D1DD5}" srcOrd="0" destOrd="0" parTransId="{972E6FDF-9579-4155-AFC1-3EE0388D8138}" sibTransId="{097B74AF-CEF4-41D7-B962-7919CEF62B9F}"/>
    <dgm:cxn modelId="{EE2CCE46-6531-4EF4-B59B-83EDD34C4A4F}" type="presOf" srcId="{170C70D1-9216-4195-AAB6-EFA69E79C8ED}" destId="{2A55EAC4-F912-4518-9AC9-C70067D56D06}" srcOrd="0" destOrd="0" presId="urn:microsoft.com/office/officeart/2005/8/layout/vList5"/>
    <dgm:cxn modelId="{DD5A4BE8-15EF-4D30-8C5E-2F213896539A}" srcId="{7058277D-15F1-44CE-A0D7-E3A74F0D1DD5}" destId="{170C70D1-9216-4195-AAB6-EFA69E79C8ED}" srcOrd="0" destOrd="0" parTransId="{685F349A-F1F5-4784-BA1E-7687499A6418}" sibTransId="{481F73EC-E614-46A0-8929-CEE62A980AAF}"/>
    <dgm:cxn modelId="{21D4FD42-DE4D-4010-8583-E7A5659320B6}" srcId="{7058277D-15F1-44CE-A0D7-E3A74F0D1DD5}" destId="{D990A5FA-24AD-4747-8833-470DCB23A6F2}" srcOrd="2" destOrd="0" parTransId="{2C80955D-5E74-4309-B0E7-A5E747BD5F3D}" sibTransId="{B047D1D0-3BA4-4534-8661-F0B7E20F6D46}"/>
    <dgm:cxn modelId="{83DB811E-FC4D-4DD6-97D0-5157AF6D0001}" type="presOf" srcId="{454B9A96-D6A5-4220-86CA-572355E0C6E4}" destId="{0751615B-3FBC-4960-92A5-429DA3E57CF0}" srcOrd="0" destOrd="0" presId="urn:microsoft.com/office/officeart/2005/8/layout/vList5"/>
    <dgm:cxn modelId="{1F026A55-9C90-443B-BAFF-5388141BD480}" type="presOf" srcId="{E1BE6EE5-3132-473A-9D0C-5CA91A8C4C3D}" destId="{0751615B-3FBC-4960-92A5-429DA3E57CF0}" srcOrd="0" destOrd="1" presId="urn:microsoft.com/office/officeart/2005/8/layout/vList5"/>
    <dgm:cxn modelId="{786ADA00-7837-4312-AF2C-2566468CA2EA}" srcId="{189C5B61-3181-4462-ADB6-34AA6375030B}" destId="{E1BE6EE5-3132-473A-9D0C-5CA91A8C4C3D}" srcOrd="1" destOrd="0" parTransId="{FC2CC5A3-A6F3-4379-8050-89877C78AC8F}" sibTransId="{257ED2A7-A71D-4285-BB75-0F3A95E590C4}"/>
    <dgm:cxn modelId="{ADF600AC-FE75-47ED-9024-1F58ACE9A6DB}" type="presOf" srcId="{848BE6EE-7E08-4FF2-A190-2BF746A593C4}" destId="{0751615B-3FBC-4960-92A5-429DA3E57CF0}" srcOrd="0" destOrd="2" presId="urn:microsoft.com/office/officeart/2005/8/layout/vList5"/>
    <dgm:cxn modelId="{97018587-5D45-4AFB-9653-268B2EDF5FC8}" type="presOf" srcId="{CD3D0AE0-E5B5-491D-B367-9C7085A0D897}" destId="{80FF1388-50E3-4FD3-9EA7-C8EC26CB8489}" srcOrd="0" destOrd="0" presId="urn:microsoft.com/office/officeart/2005/8/layout/vList5"/>
    <dgm:cxn modelId="{B5803A6F-874C-42F7-A9A4-55EF69E00D71}" srcId="{189C5B61-3181-4462-ADB6-34AA6375030B}" destId="{454B9A96-D6A5-4220-86CA-572355E0C6E4}" srcOrd="0" destOrd="0" parTransId="{5D136331-B805-4826-A08E-DACCBC3EADF6}" sibTransId="{151E2959-408B-4B8B-B02E-F953D4583027}"/>
    <dgm:cxn modelId="{62AAF54F-F65B-494B-B982-C929DA4E66E0}" srcId="{CD3D0AE0-E5B5-491D-B367-9C7085A0D897}" destId="{189C5B61-3181-4462-ADB6-34AA6375030B}" srcOrd="1" destOrd="0" parTransId="{D3AE69A9-FA25-4CD4-9FDB-C6E969581C97}" sibTransId="{F3260E98-94D2-4483-A480-FB5229E36958}"/>
    <dgm:cxn modelId="{B728F9A0-FB30-4267-A8AD-F5CF0D3F3A0E}" type="presParOf" srcId="{80FF1388-50E3-4FD3-9EA7-C8EC26CB8489}" destId="{C20EA235-98B6-4E65-8F6A-2B6FD14F178C}" srcOrd="0" destOrd="0" presId="urn:microsoft.com/office/officeart/2005/8/layout/vList5"/>
    <dgm:cxn modelId="{7B6B17A1-3FB3-4643-91A5-00FA22715427}" type="presParOf" srcId="{C20EA235-98B6-4E65-8F6A-2B6FD14F178C}" destId="{2A1D99FD-C72C-4CBB-97A0-7754B07859B9}" srcOrd="0" destOrd="0" presId="urn:microsoft.com/office/officeart/2005/8/layout/vList5"/>
    <dgm:cxn modelId="{CC0FDCA6-F558-4791-AA1F-5488E9A8EE8C}" type="presParOf" srcId="{C20EA235-98B6-4E65-8F6A-2B6FD14F178C}" destId="{2A55EAC4-F912-4518-9AC9-C70067D56D06}" srcOrd="1" destOrd="0" presId="urn:microsoft.com/office/officeart/2005/8/layout/vList5"/>
    <dgm:cxn modelId="{3609A6A5-1FBF-4381-9C45-7E9273E2BAEC}" type="presParOf" srcId="{80FF1388-50E3-4FD3-9EA7-C8EC26CB8489}" destId="{00E5A852-C070-488E-AD7E-76AD60BF312A}" srcOrd="1" destOrd="0" presId="urn:microsoft.com/office/officeart/2005/8/layout/vList5"/>
    <dgm:cxn modelId="{74EE6A7E-8A07-4320-9B50-9FAFA9383AE5}" type="presParOf" srcId="{80FF1388-50E3-4FD3-9EA7-C8EC26CB8489}" destId="{580B6266-6C0B-4A64-ACE4-1360BA0DAC2B}" srcOrd="2" destOrd="0" presId="urn:microsoft.com/office/officeart/2005/8/layout/vList5"/>
    <dgm:cxn modelId="{F0767C42-9443-4D79-A47B-E63A37334A0E}" type="presParOf" srcId="{580B6266-6C0B-4A64-ACE4-1360BA0DAC2B}" destId="{0BD35A55-25E2-42FB-A490-C6840430077A}" srcOrd="0" destOrd="0" presId="urn:microsoft.com/office/officeart/2005/8/layout/vList5"/>
    <dgm:cxn modelId="{C444C32D-C388-4255-BD07-A1590D34234C}" type="presParOf" srcId="{580B6266-6C0B-4A64-ACE4-1360BA0DAC2B}" destId="{0751615B-3FBC-4960-92A5-429DA3E57CF0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A63F4C-FB45-4E03-A157-EF2F7697DA27}" type="datetimeFigureOut">
              <a:rPr lang="ru-RU"/>
              <a:pPr>
                <a:defRPr/>
              </a:pPr>
              <a:t>27.02.2015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8C5A2AA-79C9-496D-B0F9-8FE17A899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65638-7DAB-4B39-AD7E-8C0F2B6C3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F0A6E-1B41-43FC-87E9-06319EF8F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CA30E-980C-4540-BC3D-B07B2D70A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EFDE-106C-4087-8E9A-9742465FB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1A42B-FA4E-4626-BC51-469E492B7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A8339-2EB9-4AC2-8822-FE107D4BB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BE90D-FF8A-4A58-B486-A961E8941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689D3-43EC-4A67-B03C-75D2F7ADA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05B2D-06D4-4E31-8F85-6066FB390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5D9B-80FE-47D2-955A-C34188469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3B31-D351-4E3B-9730-7A073D9A1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D5FF7-D8F7-4E92-B99E-BD24B7963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2FEC299-12C3-4F38-8FAF-937CDA1FF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7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tx1"/>
                </a:solidFill>
              </a:rPr>
              <a:t>Открытый бюджет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31913" y="3573463"/>
            <a:ext cx="6545262" cy="20399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/>
              <a:t>Решение Думы Партизанского муниципального района от 12.12.2014 № 106 «О бюджете Партизанского муниципального района на 2015 год и плановый период 2016 и 2017 годов»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i="1" dirty="0"/>
              <a:t>ДИНАМИКА РАСХОДОВ БЮДЖЕТА ПАРТИЗАНСКОГО МУНИЦИПАЛЬНОГО РАЙОНА ЗА </a:t>
            </a:r>
            <a:r>
              <a:rPr lang="ru-RU" sz="2000" b="1" i="1" dirty="0" smtClean="0"/>
              <a:t>2010-2017 </a:t>
            </a:r>
            <a:r>
              <a:rPr lang="ru-RU" sz="2000" b="1" i="1" dirty="0"/>
              <a:t>ГОДЫ </a:t>
            </a:r>
            <a:br>
              <a:rPr lang="ru-RU" sz="2000" b="1" i="1" dirty="0"/>
            </a:br>
            <a:r>
              <a:rPr lang="ru-RU" sz="2000" b="1" i="1" dirty="0"/>
              <a:t>в тыс.рублей</a:t>
            </a: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457200" y="2870200"/>
          <a:ext cx="4038600" cy="1985963"/>
        </p:xfrm>
        <a:graphic>
          <a:graphicData uri="http://schemas.openxmlformats.org/presentationml/2006/ole">
            <p:oleObj spid="_x0000_s23554" name="Диаграмма" r:id="rId3" imgW="8229600" imgH="4048125" progId="MSGraph.Chart.8">
              <p:embed followColorScheme="full"/>
            </p:oleObj>
          </a:graphicData>
        </a:graphic>
      </p:graphicFrame>
      <p:graphicFrame>
        <p:nvGraphicFramePr>
          <p:cNvPr id="5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473075" y="1384300"/>
          <a:ext cx="8318500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Расходы районного бюджета Партизанского муниципального района в 2015 году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665493,64 тыс.рублей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71612"/>
          <a:ext cx="864399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84300"/>
          </a:xfrm>
        </p:spPr>
        <p:txBody>
          <a:bodyPr/>
          <a:lstStyle/>
          <a:p>
            <a:pPr algn="ctr"/>
            <a:r>
              <a:rPr lang="ru-RU" sz="2800" dirty="0" smtClean="0"/>
              <a:t>Муниципальные программы </a:t>
            </a:r>
            <a:br>
              <a:rPr lang="ru-RU" sz="2800" dirty="0" smtClean="0"/>
            </a:br>
            <a:r>
              <a:rPr lang="ru-RU" sz="2800" dirty="0" smtClean="0"/>
              <a:t>Партизанского муниципального района </a:t>
            </a:r>
            <a:br>
              <a:rPr lang="ru-RU" sz="2800" dirty="0" smtClean="0"/>
            </a:br>
            <a:r>
              <a:rPr lang="ru-RU" sz="2800" dirty="0" smtClean="0"/>
              <a:t>на 2015 год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                                                                                       </a:t>
            </a:r>
            <a:endParaRPr lang="ru-RU" sz="1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1905000"/>
          <a:ext cx="8115328" cy="4595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92100"/>
            <a:ext cx="8258204" cy="65066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88" y="357188"/>
          <a:ext cx="8329612" cy="5662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88" y="285750"/>
          <a:ext cx="8329612" cy="573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Социально-ориентированный бюджет –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для граждан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5102225" y="1535113"/>
            <a:ext cx="4041775" cy="639762"/>
          </a:xfrm>
        </p:spPr>
        <p:txBody>
          <a:bodyPr/>
          <a:lstStyle/>
          <a:p>
            <a:pPr algn="ctr"/>
            <a:r>
              <a:rPr lang="ru-RU" dirty="0" smtClean="0"/>
              <a:t>2015 год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4294967295"/>
          </p:nvPr>
        </p:nvGraphicFramePr>
        <p:xfrm>
          <a:off x="642910" y="2071678"/>
          <a:ext cx="8215370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445" name="Group 1557"/>
          <p:cNvGraphicFramePr>
            <a:graphicFrameLocks noGrp="1"/>
          </p:cNvGraphicFramePr>
          <p:nvPr/>
        </p:nvGraphicFramePr>
        <p:xfrm>
          <a:off x="611188" y="0"/>
          <a:ext cx="8204200" cy="6718935"/>
        </p:xfrm>
        <a:graphic>
          <a:graphicData uri="http://schemas.openxmlformats.org/drawingml/2006/table">
            <a:tbl>
              <a:tblPr/>
              <a:tblGrid>
                <a:gridCol w="5324475"/>
                <a:gridCol w="719137"/>
                <a:gridCol w="649288"/>
                <a:gridCol w="719137"/>
                <a:gridCol w="792163"/>
              </a:tblGrid>
              <a:tr h="1905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бюджета Партизанского муниципального района в расчете на 1 человека (оценка)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9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    (тыс.рублей)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8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latin typeface="Times New Roman"/>
                        </a:rPr>
                        <a:t>2014 год (факт)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latin typeface="Times New Roman"/>
                        </a:rPr>
                        <a:t>2015 год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latin typeface="Times New Roman"/>
                        </a:rPr>
                        <a:t>2016 </a:t>
                      </a:r>
                      <a:r>
                        <a:rPr lang="ru-RU" sz="900" b="0" i="0" u="none" strike="noStrike" dirty="0" smtClean="0">
                          <a:latin typeface="Times New Roman"/>
                        </a:rPr>
                        <a:t>год </a:t>
                      </a:r>
                      <a:r>
                        <a:rPr lang="ru-RU" sz="900" b="0" i="0" u="none" strike="noStrike" dirty="0">
                          <a:latin typeface="Times New Roman"/>
                        </a:rPr>
                        <a:t>(план)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latin typeface="Times New Roman"/>
                        </a:rPr>
                        <a:t>2017 </a:t>
                      </a:r>
                      <a:r>
                        <a:rPr lang="ru-RU" sz="900" b="0" i="0" u="none" strike="noStrike" dirty="0" smtClean="0">
                          <a:latin typeface="Times New Roman"/>
                        </a:rPr>
                        <a:t>год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latin typeface="Times New Roman"/>
                        </a:rPr>
                        <a:t>(план</a:t>
                      </a:r>
                      <a:r>
                        <a:rPr lang="ru-RU" sz="900" b="0" i="0" u="none" strike="noStrike" dirty="0"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/>
                        </a:rPr>
                        <a:t>25,49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/>
                        </a:rPr>
                        <a:t>22,42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/>
                        </a:rPr>
                        <a:t>22,24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>
                          <a:latin typeface="Times New Roman"/>
                        </a:rPr>
                        <a:t>22,50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2,40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2,67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2,50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2,58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Судебная система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проведения выборов и референдумов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1,65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1,82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1,70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1,76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Мобилизационная и вневойсковая подготовка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2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 (дорожные фонды)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Жилищное хозяйство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1,20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1,01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1,01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1,02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801" name="Group 865"/>
          <p:cNvGraphicFramePr>
            <a:graphicFrameLocks noGrp="1"/>
          </p:cNvGraphicFramePr>
          <p:nvPr/>
        </p:nvGraphicFramePr>
        <p:xfrm>
          <a:off x="615950" y="130175"/>
          <a:ext cx="8132763" cy="6632258"/>
        </p:xfrm>
        <a:graphic>
          <a:graphicData uri="http://schemas.openxmlformats.org/drawingml/2006/table">
            <a:tbl>
              <a:tblPr/>
              <a:tblGrid>
                <a:gridCol w="5324475"/>
                <a:gridCol w="771525"/>
                <a:gridCol w="739775"/>
                <a:gridCol w="649288"/>
                <a:gridCol w="6477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жилищно-коммунального хозяйства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охраны окружающей среды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18,59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15,35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15,30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15,51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6,36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3,70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3,69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3,77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11,37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10,89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10,87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11,00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 и оздоровление детей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образования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1,62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1,34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1,34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1,37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культуры, кинематографии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населения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семьи и детства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социальной политики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Массовый спорт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физической культуры и спорта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Периодическая печать и издательство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БЮДЖЕТАМ СУБЪЕКТОВ РОССИЙСКОЙ ФЕДЕРАЦИИ И МУНИЦИПАЛЬНЫХ ОБРАЗОВАНИЙ ОБЩЕГО ХАРАКТЕРА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межбюджетные трансферты общего характера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92100"/>
            <a:ext cx="8258204" cy="206533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Дополнительные расходы местного бюджета на реализацию Указов Президента Российской Федерации от 07.05.2012 № 597 «О мероприятиях по реализации государственной социальной политики», от 01.06.2012 № 761 «О Национальной стратегии действий в интересах детей на 2012 – 2017 годы»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20" y="2071678"/>
          <a:ext cx="8401080" cy="4054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Основные параметры социально-экономического развития Партизанского муниципального района на 2014 – 2017 годы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98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478"/>
                <a:gridCol w="1500198"/>
                <a:gridCol w="1285884"/>
                <a:gridCol w="1357322"/>
                <a:gridCol w="13287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2014год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(факт)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2015год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2016год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2017год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7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Темпы экономического роста, %</a:t>
                      </a:r>
                      <a:endParaRPr lang="ru-RU" sz="17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104,7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102,0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102,5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103,3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7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зарегистрированной безработицы, %</a:t>
                      </a:r>
                      <a:endParaRPr lang="ru-RU" sz="17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7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 номинальная начисленная заработная плата одного работника, руб.</a:t>
                      </a:r>
                      <a:endParaRPr lang="ru-RU" sz="17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27258,2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28481,5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29137,5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30036,6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7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 зарплата работников муниципальных учреждений, руб. в месяц</a:t>
                      </a:r>
                      <a:endParaRPr lang="ru-RU" sz="17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21586,0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22665,3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23798,6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24988,5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7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 пенсия, руб.</a:t>
                      </a:r>
                    </a:p>
                    <a:p>
                      <a:pPr algn="l"/>
                      <a:r>
                        <a:rPr lang="ru-RU" sz="17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месяц</a:t>
                      </a:r>
                      <a:endParaRPr lang="ru-RU" sz="17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10193,99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11004,66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11808,0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12575,51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</a:rPr>
              <a:t>Основные принципы формирования бюджета на 2015 год и на плановый период 2016 и 2017 годов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проведение эффективной бюджетной политики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формирование устойчивой собственной доходной базы и создание стимулов по ее наращиванию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обеспечение сбалансированности бюджета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программно-целевой метод бюджетного планирования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обеспечение в полном объеме социальных обязательств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</a:rPr>
              <a:t>Основные параметры бюджета Партизанского муниципального района на 2015 год и плановый период 2016 и 2017 годов </a:t>
            </a:r>
            <a:r>
              <a:rPr lang="ru-RU" sz="2400" dirty="0" smtClean="0">
                <a:latin typeface="Times New Roman" pitchFamily="18" charset="0"/>
              </a:rPr>
              <a:t>(тыс.руб.)</a:t>
            </a:r>
            <a:r>
              <a:rPr lang="ru-RU" sz="4000" dirty="0" smtClean="0"/>
              <a:t> </a:t>
            </a:r>
          </a:p>
        </p:txBody>
      </p:sp>
      <p:graphicFrame>
        <p:nvGraphicFramePr>
          <p:cNvPr id="33942" name="Group 150"/>
          <p:cNvGraphicFramePr>
            <a:graphicFrameLocks noGrp="1"/>
          </p:cNvGraphicFramePr>
          <p:nvPr>
            <p:ph type="tbl" idx="1"/>
          </p:nvPr>
        </p:nvGraphicFramePr>
        <p:xfrm>
          <a:off x="1071537" y="1785928"/>
          <a:ext cx="7500992" cy="4553393"/>
        </p:xfrm>
        <a:graphic>
          <a:graphicData uri="http://schemas.openxmlformats.org/drawingml/2006/table">
            <a:tbl>
              <a:tblPr/>
              <a:tblGrid>
                <a:gridCol w="3590218"/>
                <a:gridCol w="1346332"/>
                <a:gridCol w="1282221"/>
                <a:gridCol w="1282221"/>
              </a:tblGrid>
              <a:tr h="4619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60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Доходы, всего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из них: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665493,64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671007,72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688380,83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90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338185,25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343837,44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353695,28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327308,39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327170,28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334685,55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51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II.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Расходы,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665493,64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671007,72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688380,83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6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 том числе условно-утвержденные расходы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8595,94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17684,76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90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Дефицит (-),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профицит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бюджета Партизанского муниципального района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 2008 – 2017 годы</a:t>
            </a:r>
          </a:p>
        </p:txBody>
      </p:sp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98475" y="2187575"/>
          <a:ext cx="8543925" cy="3294063"/>
        </p:xfrm>
        <a:graphic>
          <a:graphicData uri="http://schemas.openxmlformats.org/presentationml/2006/ole">
            <p:oleObj spid="_x0000_s24578" name="Worksheet" r:id="rId3" imgW="8820150" imgH="340042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Партизанского муниципального района в 2015 году</a:t>
            </a:r>
          </a:p>
        </p:txBody>
      </p:sp>
      <p:graphicFrame>
        <p:nvGraphicFramePr>
          <p:cNvPr id="2050" name="Содержимое 3"/>
          <p:cNvGraphicFramePr>
            <a:graphicFrameLocks noGrp="1"/>
          </p:cNvGraphicFramePr>
          <p:nvPr>
            <p:ph idx="1"/>
          </p:nvPr>
        </p:nvGraphicFramePr>
        <p:xfrm>
          <a:off x="895350" y="1909763"/>
          <a:ext cx="7077075" cy="4795837"/>
        </p:xfrm>
        <a:graphic>
          <a:graphicData uri="http://schemas.openxmlformats.org/presentationml/2006/ole">
            <p:oleObj spid="_x0000_s25602" name="Worksheet" r:id="rId3" imgW="9220200" imgH="624840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Динамика поступлений налога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 доходы физических лиц в бюджет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Партизанского муниципального района (тыс. рублей)</a:t>
            </a:r>
          </a:p>
        </p:txBody>
      </p:sp>
      <p:graphicFrame>
        <p:nvGraphicFramePr>
          <p:cNvPr id="307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28638" y="1912938"/>
          <a:ext cx="7996237" cy="3844925"/>
        </p:xfrm>
        <a:graphic>
          <a:graphicData uri="http://schemas.openxmlformats.org/presentationml/2006/ole">
            <p:oleObj spid="_x0000_s3074" name="Worksheet" r:id="rId3" imgW="8239125" imgH="396240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Динамика поступлений неналоговых доходов бюджета Партизанского муниципального района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 2008-2017 годы (тыс. рублей)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Содержимое 3"/>
          <p:cNvGraphicFramePr>
            <a:graphicFrameLocks noGrp="1"/>
          </p:cNvGraphicFramePr>
          <p:nvPr>
            <p:ph idx="1"/>
          </p:nvPr>
        </p:nvGraphicFramePr>
        <p:xfrm>
          <a:off x="690563" y="1728788"/>
          <a:ext cx="8139112" cy="3908425"/>
        </p:xfrm>
        <a:graphic>
          <a:graphicData uri="http://schemas.openxmlformats.org/presentationml/2006/ole">
            <p:oleObj spid="_x0000_s29698" name="Worksheet" r:id="rId3" imgW="9420225" imgH="452437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Динамика поступлений налоговых и неналоговых, безвозмездных поступлений в бюджет Партизанского муниципального района в 2008 – 2017 годах (тыс. рублей)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9125" y="1909763"/>
          <a:ext cx="7996238" cy="4011612"/>
        </p:xfrm>
        <a:graphic>
          <a:graphicData uri="http://schemas.openxmlformats.org/presentationml/2006/ole">
            <p:oleObj spid="_x0000_s47106" name="Worksheet" r:id="rId3" imgW="8620125" imgH="432435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Динамика доходов и расходов бюджета Партизанского муниципального района в 2008 – 2017годах ( тыс. рублей)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500174"/>
          <a:ext cx="864399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кеан">
  <a:themeElements>
    <a:clrScheme name="Другая 5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92D050"/>
      </a:accent1>
      <a:accent2>
        <a:srgbClr val="FFFF00"/>
      </a:accent2>
      <a:accent3>
        <a:srgbClr val="FF0000"/>
      </a:accent3>
      <a:accent4>
        <a:srgbClr val="0070C0"/>
      </a:accent4>
      <a:accent5>
        <a:srgbClr val="FFC000"/>
      </a:accent5>
      <a:accent6>
        <a:srgbClr val="C00000"/>
      </a:accent6>
      <a:hlink>
        <a:srgbClr val="FFFF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2383</TotalTime>
  <Words>1275</Words>
  <Application>Microsoft Office PowerPoint</Application>
  <PresentationFormat>Экран (4:3)</PresentationFormat>
  <Paragraphs>424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Океан</vt:lpstr>
      <vt:lpstr>Worksheet</vt:lpstr>
      <vt:lpstr>Диаграмма</vt:lpstr>
      <vt:lpstr>Открытый бюджет</vt:lpstr>
      <vt:lpstr>Основные принципы формирования бюджета на 2015 год и на плановый период 2016 и 2017 годов</vt:lpstr>
      <vt:lpstr>Основные параметры бюджета Партизанского муниципального района на 2015 год и плановый период 2016 и 2017 годов (тыс.руб.) </vt:lpstr>
      <vt:lpstr>Динамика налоговых и неналоговых доходов  бюджета Партизанского муниципального района  за 2008 – 2017 годы</vt:lpstr>
      <vt:lpstr>Структура налоговых и неналоговых доходов бюджета Партизанского муниципального района в 2015 году</vt:lpstr>
      <vt:lpstr>Динамика поступлений налога  на доходы физических лиц в бюджет  Партизанского муниципального района (тыс. рублей)</vt:lpstr>
      <vt:lpstr>Динамика поступлений неналоговых доходов бюджета Партизанского муниципального района  за 2008-2017 годы (тыс. рублей)</vt:lpstr>
      <vt:lpstr>Динамика поступлений налоговых и неналоговых, безвозмездных поступлений в бюджет Партизанского муниципального района в 2008 – 2017 годах (тыс. рублей)</vt:lpstr>
      <vt:lpstr>Динамика доходов и расходов бюджета Партизанского муниципального района в 2008 – 2017годах ( тыс. рублей)</vt:lpstr>
      <vt:lpstr>ДИНАМИКА РАСХОДОВ БЮДЖЕТА ПАРТИЗАНСКОГО МУНИЦИПАЛЬНОГО РАЙОНА ЗА 2010-2017 ГОДЫ  в тыс.рублей</vt:lpstr>
      <vt:lpstr>Расходы районного бюджета Партизанского муниципального района в 2015 году                                                                           665493,64 тыс.рублей</vt:lpstr>
      <vt:lpstr>Муниципальные программы  Партизанского муниципального района  на 2015 год                                                                                             </vt:lpstr>
      <vt:lpstr> </vt:lpstr>
      <vt:lpstr> </vt:lpstr>
      <vt:lpstr>Социально-ориентированный бюджет –  бюджет для граждан</vt:lpstr>
      <vt:lpstr>Слайд 16</vt:lpstr>
      <vt:lpstr>Слайд 17</vt:lpstr>
      <vt:lpstr>Дополнительные расходы местного бюджета на реализацию Указов Президента Российской Федерации от 07.05.2012 № 597 «О мероприятиях по реализации государственной социальной политики», от 01.06.2012 № 761 «О Национальной стратегии действий в интересах детей на 2012 – 2017 годы»</vt:lpstr>
      <vt:lpstr>Основные параметры социально-экономического развития Партизанского муниципального района на 2014 – 2017 годы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Admin</dc:creator>
  <cp:lastModifiedBy>1</cp:lastModifiedBy>
  <cp:revision>240</cp:revision>
  <dcterms:created xsi:type="dcterms:W3CDTF">2013-09-17T11:29:55Z</dcterms:created>
  <dcterms:modified xsi:type="dcterms:W3CDTF">2015-02-27T05:30:26Z</dcterms:modified>
</cp:coreProperties>
</file>