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69" r:id="rId2"/>
    <p:sldId id="263" r:id="rId3"/>
    <p:sldId id="273" r:id="rId4"/>
    <p:sldId id="274" r:id="rId5"/>
    <p:sldId id="266" r:id="rId6"/>
    <p:sldId id="272" r:id="rId7"/>
    <p:sldId id="265" r:id="rId8"/>
    <p:sldId id="270" r:id="rId9"/>
    <p:sldId id="267" r:id="rId10"/>
    <p:sldId id="271" r:id="rId11"/>
    <p:sldId id="27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00"/>
    <a:srgbClr val="FFD300"/>
    <a:srgbClr val="4B221B"/>
    <a:srgbClr val="B39A69"/>
    <a:srgbClr val="856A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4" autoAdjust="0"/>
  </p:normalViewPr>
  <p:slideViewPr>
    <p:cSldViewPr snapToGrid="0">
      <p:cViewPr>
        <p:scale>
          <a:sx n="80" d="100"/>
          <a:sy n="80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FA948-B83D-4876-B6D9-60829845447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9B0DA-28FC-4580-94C9-BF5BADAA9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58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B0DA-28FC-4580-94C9-BF5BADAA9C9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0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5938"/>
            <a:ext cx="4591050" cy="2582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76D-F07D-4AC2-BEC0-10746DEE7F0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52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16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703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235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96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72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88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54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65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35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54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83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11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17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65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54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69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43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79F6A72-3E4F-42AD-A4D4-ACE0E2A8AEA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1605-C025-4296-99DF-58FC2DF12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71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221F130-27E3-454D-9BCB-6C1CA5329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35034" y="90734"/>
            <a:ext cx="6891646" cy="97986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6518" y="3027826"/>
            <a:ext cx="11438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Вопросы поступления на военную службу по контракту.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155CAF-C123-4812-BC20-50125CF37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603" y="1222355"/>
            <a:ext cx="2665517" cy="1805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419EF2-C0BB-4ACA-BDAD-04C77B6A0C46}"/>
              </a:ext>
            </a:extLst>
          </p:cNvPr>
          <p:cNvSpPr txBox="1"/>
          <p:nvPr/>
        </p:nvSpPr>
        <p:spPr>
          <a:xfrm>
            <a:off x="3029065" y="4648631"/>
            <a:ext cx="7858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порядок прохождения службы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социальные гарантии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карьерный рост</a:t>
            </a:r>
            <a:endParaRPr lang="ru-RU" sz="28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79C5D2-9962-4B73-A482-89AD60CD70CA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286371-4453-42E2-890B-DB321151DE39}"/>
              </a:ext>
            </a:extLst>
          </p:cNvPr>
          <p:cNvSpPr txBox="1"/>
          <p:nvPr/>
        </p:nvSpPr>
        <p:spPr>
          <a:xfrm>
            <a:off x="1430313" y="1098578"/>
            <a:ext cx="407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АРМИЯ РОССИИ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D53EB55-993C-47D1-BFA2-351C9FB6FA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8305"/>
            <a:ext cx="3961980" cy="26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12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491880" y="930876"/>
            <a:ext cx="12192000" cy="33697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27063" algn="ctr">
              <a:lnSpc>
                <a:spcPct val="150000"/>
              </a:lnSpc>
              <a:tabLst>
                <a:tab pos="11842750" algn="l"/>
              </a:tabLs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При заключении второго контракта, Министерство обороны предоставляет  право участвовать </a:t>
            </a:r>
          </a:p>
          <a:p>
            <a:pPr marL="627063" algn="ctr">
              <a:lnSpc>
                <a:spcPct val="150000"/>
              </a:lnSpc>
              <a:tabLst>
                <a:tab pos="11842750" algn="l"/>
              </a:tabLs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 программе накопительно-ипотечной системы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algn="ctr">
              <a:lnSpc>
                <a:spcPct val="150000"/>
              </a:lnSpc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algn="ctr">
              <a:lnSpc>
                <a:spcPct val="150000"/>
              </a:lnSpc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70494" y="2985800"/>
            <a:ext cx="7535779" cy="6284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15975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 год: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299 081,2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337501" y="3293605"/>
            <a:ext cx="6905184" cy="7167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15975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 месяц: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24 923,4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рублей</a:t>
            </a:r>
          </a:p>
          <a:p>
            <a:pPr marL="358775">
              <a:lnSpc>
                <a:spcPct val="150000"/>
              </a:lnSpc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25506" y="4545608"/>
            <a:ext cx="12192000" cy="13452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27063" algn="ctr">
              <a:lnSpc>
                <a:spcPct val="150000"/>
              </a:lnSpc>
              <a:tabLst>
                <a:tab pos="11842750" algn="l"/>
              </a:tabLst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58775" algn="ctr">
              <a:lnSpc>
                <a:spcPct val="150000"/>
              </a:lnSpc>
              <a:tabLst>
                <a:tab pos="11842750" algn="l"/>
              </a:tabLs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заключении контракта в 25 лет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 прослужив до предельного возраста,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вы накопите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6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579 786,4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рублей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627063" algn="ctr">
              <a:lnSpc>
                <a:spcPct val="150000"/>
              </a:lnSpc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="" xmlns:a16="http://schemas.microsoft.com/office/drawing/2014/main" id="{9DE69FCA-C66A-4505-92F0-5987DDC94EF5}"/>
              </a:ext>
            </a:extLst>
          </p:cNvPr>
          <p:cNvSpPr/>
          <p:nvPr/>
        </p:nvSpPr>
        <p:spPr>
          <a:xfrm>
            <a:off x="0" y="405940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ОБЕСПЕЧЕНИЕ ЖИЛОЙ ПЛОЩАДЬЮ, ВОЕННАЯ ИПОТЕКА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AC1EB7-A3AB-4D04-9642-121C64AE07B8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139374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2">
            <a:extLst>
              <a:ext uri="{FF2B5EF4-FFF2-40B4-BE49-F238E27FC236}">
                <a16:creationId xmlns="" xmlns:a16="http://schemas.microsoft.com/office/drawing/2014/main" id="{9DE69FCA-C66A-4505-92F0-5987DDC94EF5}"/>
              </a:ext>
            </a:extLst>
          </p:cNvPr>
          <p:cNvSpPr/>
          <p:nvPr/>
        </p:nvSpPr>
        <p:spPr>
          <a:xfrm>
            <a:off x="0" y="405940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Требования к кандидатам для поступления на военную службу по контракту 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AC1EB7-A3AB-4D04-9642-121C64AE07B8}"/>
              </a:ext>
            </a:extLst>
          </p:cNvPr>
          <p:cNvSpPr txBox="1"/>
          <p:nvPr/>
        </p:nvSpPr>
        <p:spPr>
          <a:xfrm>
            <a:off x="10402362" y="413854"/>
            <a:ext cx="83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10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73063" y="1199406"/>
            <a:ext cx="10898501" cy="548640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Возраст : 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от 18 до 40 лет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 годности: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- А - годен к военной службе 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- Б - годен с незначительными ограничениями</a:t>
            </a:r>
          </a:p>
          <a:p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Образование: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- Основное общее (9 классов)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- Среднее (полное) общее (11 классов)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- Среднее профессиональное 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- Высшее</a:t>
            </a:r>
          </a:p>
          <a:p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</a:t>
            </a:r>
            <a:r>
              <a:rPr lang="ru-R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Физическая подготовленность:</a:t>
            </a:r>
            <a:endParaRPr lang="ru-RU" sz="16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		- до 10 раз подтянуться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		- пробежать 100 м за 15,1 сек.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		- пробежать 1 км за 4 мин. 20 сек. 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39B9E02-56B3-47A0-A4FD-BA7E9785EB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825"/>
          <a:stretch/>
        </p:blipFill>
        <p:spPr>
          <a:xfrm>
            <a:off x="5258699" y="-1"/>
            <a:ext cx="6933301" cy="68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58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928053-4CC8-49BA-A60B-3C612F64B858}"/>
              </a:ext>
            </a:extLst>
          </p:cNvPr>
          <p:cNvSpPr txBox="1"/>
          <p:nvPr/>
        </p:nvSpPr>
        <p:spPr>
          <a:xfrm>
            <a:off x="10400174" y="462964"/>
            <a:ext cx="86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11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0A1D69-F705-401C-9113-24B3649CF0F7}"/>
              </a:ext>
            </a:extLst>
          </p:cNvPr>
          <p:cNvSpPr txBox="1"/>
          <p:nvPr/>
        </p:nvSpPr>
        <p:spPr>
          <a:xfrm>
            <a:off x="173906" y="197487"/>
            <a:ext cx="5917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Мы в социальных сетях: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4C3126FD-2A4D-4229-A400-F71DF3D9F2CC}"/>
              </a:ext>
            </a:extLst>
          </p:cNvPr>
          <p:cNvGrpSpPr/>
          <p:nvPr/>
        </p:nvGrpSpPr>
        <p:grpSpPr>
          <a:xfrm>
            <a:off x="785067" y="824868"/>
            <a:ext cx="5978692" cy="844769"/>
            <a:chOff x="266798" y="1826765"/>
            <a:chExt cx="5978692" cy="84476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FBEC3774-0F51-4972-A4F8-7F7D87852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6798" y="1826765"/>
              <a:ext cx="845826" cy="84476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B4C5CA9-186D-4629-A375-2D1FDF3A30A3}"/>
                </a:ext>
              </a:extLst>
            </p:cNvPr>
            <p:cNvSpPr txBox="1"/>
            <p:nvPr/>
          </p:nvSpPr>
          <p:spPr>
            <a:xfrm>
              <a:off x="1057275" y="1938826"/>
              <a:ext cx="5188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/>
              <a:r>
                <a:rPr lang="pl-PL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punkt_otbora_na_vs_vl</a:t>
              </a:r>
              <a:endPara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65F0E83E-5003-477A-A4CF-035CD935D7D6}"/>
              </a:ext>
            </a:extLst>
          </p:cNvPr>
          <p:cNvGrpSpPr/>
          <p:nvPr/>
        </p:nvGrpSpPr>
        <p:grpSpPr>
          <a:xfrm>
            <a:off x="1630893" y="1749433"/>
            <a:ext cx="5680939" cy="994110"/>
            <a:chOff x="269145" y="2491634"/>
            <a:chExt cx="5088939" cy="99411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A6F3BFF-A2FB-4D11-B016-A9C513644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9145" y="2491634"/>
              <a:ext cx="733403" cy="73340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38B47A8-2AED-4BCC-AC6C-DEC98BD9C1CB}"/>
                </a:ext>
              </a:extLst>
            </p:cNvPr>
            <p:cNvSpPr txBox="1"/>
            <p:nvPr/>
          </p:nvSpPr>
          <p:spPr>
            <a:xfrm>
              <a:off x="1057276" y="2531637"/>
              <a:ext cx="4300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pl-PL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vk.com/club129169311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B44C6E-7944-4FC9-8935-D3757415CE21}"/>
              </a:ext>
            </a:extLst>
          </p:cNvPr>
          <p:cNvSpPr txBox="1"/>
          <p:nvPr/>
        </p:nvSpPr>
        <p:spPr>
          <a:xfrm>
            <a:off x="852664" y="2266489"/>
            <a:ext cx="10476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Наш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адрес: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г. Владивосток ул.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Верхнепортовая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12А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Рабочее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время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09:00 до 13:00;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14:30 до 18:00;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Телефон для справок: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+7(423)241-67-80;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7(423)221-64-83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Электронная </a:t>
            </a:r>
            <a:r>
              <a:rPr lang="ru-RU" sz="2000" dirty="0">
                <a:latin typeface="Arial Black" panose="020B0A04020102020204" pitchFamily="34" charset="0"/>
              </a:rPr>
              <a:t>почта: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punkt25@yandex.ru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62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705" y="1439188"/>
            <a:ext cx="11315700" cy="1434812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Особый вид трудовой деятельности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который требует от Вас быть:</a:t>
            </a: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="" xmlns:a16="http://schemas.microsoft.com/office/drawing/2014/main" id="{234D62FB-CFA7-4DFE-B2D8-76CE5CE3BB6A}"/>
              </a:ext>
            </a:extLst>
          </p:cNvPr>
          <p:cNvSpPr/>
          <p:nvPr/>
        </p:nvSpPr>
        <p:spPr>
          <a:xfrm>
            <a:off x="-1" y="413854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СЛУЖБА ПО КОНТРАКТУ –  ЭТО НЕ ПРОСТО РАБОТА !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7096A7B-9FCF-48EE-B653-70E70C639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9544" y="3450900"/>
            <a:ext cx="3190358" cy="17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C6F402D-FB90-457F-80BD-E38CA0556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705" y="3429000"/>
            <a:ext cx="3190358" cy="180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FEA2149-C50A-4178-B584-0A2032FA6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0383" y="3457538"/>
            <a:ext cx="3186675" cy="178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DCCE23F-6404-41D5-A636-1C05A3E13E80}"/>
              </a:ext>
            </a:extLst>
          </p:cNvPr>
          <p:cNvSpPr txBox="1"/>
          <p:nvPr/>
        </p:nvSpPr>
        <p:spPr>
          <a:xfrm>
            <a:off x="691564" y="5688792"/>
            <a:ext cx="2904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сосредоточенным 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D3A51DE-12AB-44BB-9BDE-BC1617BF4DA9}"/>
              </a:ext>
            </a:extLst>
          </p:cNvPr>
          <p:cNvSpPr txBox="1"/>
          <p:nvPr/>
        </p:nvSpPr>
        <p:spPr>
          <a:xfrm>
            <a:off x="4912567" y="5688792"/>
            <a:ext cx="2904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внимательным 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E498EA1-61A5-4D31-B1B7-2B85C0A3E61D}"/>
              </a:ext>
            </a:extLst>
          </p:cNvPr>
          <p:cNvSpPr txBox="1"/>
          <p:nvPr/>
        </p:nvSpPr>
        <p:spPr>
          <a:xfrm>
            <a:off x="8194252" y="5686480"/>
            <a:ext cx="4071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технически грамотным 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5B28B15-2E5C-40A8-BE48-F315D1AE5A57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413063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" y="1188837"/>
            <a:ext cx="12192001" cy="5509200"/>
          </a:xfrm>
          <a:prstGeom prst="rect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8130" y="1921314"/>
            <a:ext cx="3947160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28.03.1998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53</a:t>
            </a:r>
            <a:endParaRPr lang="ru-RU" sz="24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34. Заключение контракта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прохождении военной службы.</a:t>
            </a:r>
          </a:p>
          <a:p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Контракт о прохождении военной службы вправе заключать: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граждане мужского пола,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пребывающие в запасе и получившие высшее образование;</a:t>
            </a:r>
          </a:p>
          <a:p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граждане мужского пола,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пребывающие в запасе, получившие среднее профессиональное образование и поступающие 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военную службу в Вооруженные Силы Российской Федерации.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03D764C-807A-469B-99BB-B22CB1A8D2F7}"/>
              </a:ext>
            </a:extLst>
          </p:cNvPr>
          <p:cNvSpPr/>
          <p:nvPr/>
        </p:nvSpPr>
        <p:spPr>
          <a:xfrm>
            <a:off x="4225290" y="1914557"/>
            <a:ext cx="39471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16.09.1999 г. № 1237</a:t>
            </a:r>
            <a:endParaRPr lang="ru-RU" sz="24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34. Заключение контракта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прохождении военной службы.</a:t>
            </a:r>
          </a:p>
          <a:p>
            <a:endParaRPr lang="ru-RU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контракт заключают ранее не проходившие военную службу по контракту:</a:t>
            </a:r>
          </a:p>
          <a:p>
            <a:r>
              <a:rPr lang="ru-RU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граждане в возрасте от 18 до 40 лет:</a:t>
            </a:r>
          </a:p>
          <a:p>
            <a:r>
              <a:rPr lang="ru-RU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пребывающие в запасе, окончившие государственные, муниципальные или имеющие государственную аккредитацию по соответствующим укрупненным группам специальностей и направлений подготовки частные образовательные организации высшего образования по образовательным программам высшего образования;</a:t>
            </a:r>
          </a:p>
          <a:p>
            <a:r>
              <a:rPr lang="ru-RU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мужского пола, среднего профессионального образования и поступающие на военную службу по контракту в Вооруженные Силы Российской Федерации,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3F2A734-CA87-4B86-BC61-171671288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9988" y="1193841"/>
            <a:ext cx="753692" cy="82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89E20D0-5444-40C7-A89E-332EC7287740}"/>
              </a:ext>
            </a:extLst>
          </p:cNvPr>
          <p:cNvSpPr/>
          <p:nvPr/>
        </p:nvSpPr>
        <p:spPr>
          <a:xfrm>
            <a:off x="8172450" y="1921314"/>
            <a:ext cx="39471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27.05.1998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RU" sz="24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1. Статус военнослужащих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Военнослужащие обладают правами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свободами человека и гражданина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некоторыми ограничениями, установленными настоящим ФЗ, федеральными конституционными законами и федеральными законами.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 военнослужащих возлагаются обязанности по подготовке к вооруженной защите и вооруженная защита РФ, которые связаны с необходимостью беспрекословного выполнения поставленных задач в любых условиях, в том числе с риском для жизни. В связи с особым характером обязанностей, возложенных на военнослужащих, им предоставляются социальные гарантии и компенсации.</a:t>
            </a:r>
          </a:p>
        </p:txBody>
      </p:sp>
      <p:sp>
        <p:nvSpPr>
          <p:cNvPr id="15" name="Скругленный прямоугольник 2">
            <a:extLst>
              <a:ext uri="{FF2B5EF4-FFF2-40B4-BE49-F238E27FC236}">
                <a16:creationId xmlns="" xmlns:a16="http://schemas.microsoft.com/office/drawing/2014/main" id="{905B4F60-7EBD-4CC0-B097-BC26B3A42DB9}"/>
              </a:ext>
            </a:extLst>
          </p:cNvPr>
          <p:cNvSpPr/>
          <p:nvPr/>
        </p:nvSpPr>
        <p:spPr>
          <a:xfrm>
            <a:off x="-1" y="413854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ПРАВОВЫЕ ОСНОВЫ ВОЕННОЙ СЛУЖБЫ  ПО КОНТРАКТУ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3B7A0CC-C230-4953-B455-55FA9F46A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4308" y="1169587"/>
            <a:ext cx="753692" cy="82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B87C007-08F5-49AF-8262-AF9D58A7A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9154" y="1193882"/>
            <a:ext cx="753692" cy="82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4BE38E9-C155-47FC-B1B3-193E039D62DE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30753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2">
            <a:extLst>
              <a:ext uri="{FF2B5EF4-FFF2-40B4-BE49-F238E27FC236}">
                <a16:creationId xmlns="" xmlns:a16="http://schemas.microsoft.com/office/drawing/2014/main" id="{5EF4BC0C-1B94-48AF-A5F6-54BEF36CFEF7}"/>
              </a:ext>
            </a:extLst>
          </p:cNvPr>
          <p:cNvSpPr/>
          <p:nvPr/>
        </p:nvSpPr>
        <p:spPr>
          <a:xfrm>
            <a:off x="-1" y="413854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ПРЕИМУЩЕСТВА СЛУЖБЫ  ПО КОНТРАКТУ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AF4360-3CA5-4138-B8FB-3D31F36F2678}"/>
              </a:ext>
            </a:extLst>
          </p:cNvPr>
          <p:cNvSpPr txBox="1"/>
          <p:nvPr/>
        </p:nvSpPr>
        <p:spPr>
          <a:xfrm>
            <a:off x="768259" y="1642832"/>
            <a:ext cx="1065548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нахождения граждан на военной службе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контракту засчитывается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их общий трудовой стаж;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подъемного пособия;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Страхование жизни и здоровья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военнослужащих - в целях охраны их жизни и здоровья.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Пенсия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денежное обеспечение, получаемое военнослужащими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достижении соответствующего пенсионного возраста или выслуги лет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 также по другим причинам);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предоставления жилья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 трёхмесячного срока;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приобретения жилья в собственность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использованием инструментов 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накопительной ипотечной системы МО РФ;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387165-83A5-42DC-8DF3-1C27D6329893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11988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2">
            <a:extLst>
              <a:ext uri="{FF2B5EF4-FFF2-40B4-BE49-F238E27FC236}">
                <a16:creationId xmlns="" xmlns:a16="http://schemas.microsoft.com/office/drawing/2014/main" id="{5EF4BC0C-1B94-48AF-A5F6-54BEF36CFEF7}"/>
              </a:ext>
            </a:extLst>
          </p:cNvPr>
          <p:cNvSpPr/>
          <p:nvPr/>
        </p:nvSpPr>
        <p:spPr>
          <a:xfrm>
            <a:off x="-1" y="413854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ПРЕИМУЩЕСТВА СЛУЖБЫ  ПО КОНТРАКТУ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AF4360-3CA5-4138-B8FB-3D31F36F2678}"/>
              </a:ext>
            </a:extLst>
          </p:cNvPr>
          <p:cNvSpPr txBox="1"/>
          <p:nvPr/>
        </p:nvSpPr>
        <p:spPr>
          <a:xfrm>
            <a:off x="856649" y="1703672"/>
            <a:ext cx="1065548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отдых;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проезд на безвозмездной основе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железнодорожным,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воздушным, водным и автотранспортом в командировки,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связи с переводом, к местам использования основного (каникулярного) отпуска.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бесплатное получение медицинской помощи;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Страхование жизни и здоровья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военнослужащих - в целях охраны их жизни и здоровья;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обучение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военных профессиональных образовательных организациях,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военных образовательных организациях высшего образования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(право на получение среднего профессионального и высшего образования);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вещевое и продовольственное обеспечение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07EFEEE-8DC2-4DA1-A652-8DF91FC1A28A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41596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759388" y="960221"/>
            <a:ext cx="5432612" cy="45530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27550" lvl="5">
              <a:lnSpc>
                <a:spcPct val="150000"/>
              </a:lnSpc>
              <a:buFontTx/>
              <a:buChar char="-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="" xmlns:a16="http://schemas.microsoft.com/office/drawing/2014/main" id="{BC91CFBE-7D75-4333-8DD1-8C58BC85A9BE}"/>
              </a:ext>
            </a:extLst>
          </p:cNvPr>
          <p:cNvSpPr/>
          <p:nvPr/>
        </p:nvSpPr>
        <p:spPr>
          <a:xfrm>
            <a:off x="-1" y="413854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ДЕНЕЖНОЕ ДОВОЛЬСТВИЕ КОНТРАКТНИКА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F20A37-E42C-47AD-97DE-A3F58736A201}"/>
              </a:ext>
            </a:extLst>
          </p:cNvPr>
          <p:cNvSpPr txBox="1"/>
          <p:nvPr/>
        </p:nvSpPr>
        <p:spPr>
          <a:xfrm>
            <a:off x="7411411" y="1490008"/>
            <a:ext cx="44422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прозрачное начисление;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полном объёме;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52483C4-A40F-4751-821D-B6BCF6165C57}"/>
              </a:ext>
            </a:extLst>
          </p:cNvPr>
          <p:cNvSpPr txBox="1"/>
          <p:nvPr/>
        </p:nvSpPr>
        <p:spPr>
          <a:xfrm>
            <a:off x="7386007" y="4607751"/>
            <a:ext cx="43316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Гарантированное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дохода за: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физическую подготовку;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особые условия службы;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выслугу лет;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168C6A9-3AF2-402F-A81F-0DDF90B2789D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6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D783BB4-84D6-4E36-BEB1-E58C61743EC8}"/>
              </a:ext>
            </a:extLst>
          </p:cNvPr>
          <p:cNvGrpSpPr/>
          <p:nvPr/>
        </p:nvGrpSpPr>
        <p:grpSpPr>
          <a:xfrm>
            <a:off x="-314748" y="3415727"/>
            <a:ext cx="3133791" cy="3133791"/>
            <a:chOff x="-314748" y="3415727"/>
            <a:chExt cx="3133791" cy="3133791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80C0EB3F-3FF4-4A77-AEA6-66C07D816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14748" y="3415727"/>
              <a:ext cx="3133791" cy="3133791"/>
            </a:xfrm>
            <a:prstGeom prst="rect">
              <a:avLst/>
            </a:prstGeom>
            <a:effectLst>
              <a:outerShdw blurRad="50800" dist="127000" dir="264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F0D891D-7A79-42A6-B5E3-652F27A2750B}"/>
                </a:ext>
              </a:extLst>
            </p:cNvPr>
            <p:cNvSpPr txBox="1"/>
            <p:nvPr/>
          </p:nvSpPr>
          <p:spPr>
            <a:xfrm>
              <a:off x="507678" y="5345994"/>
              <a:ext cx="14638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</a:p>
            <a:p>
              <a:pPr algn="ctr"/>
              <a:r>
                <a: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дней</a:t>
              </a:r>
            </a:p>
          </p:txBody>
        </p:sp>
      </p:grpSp>
      <p:sp>
        <p:nvSpPr>
          <p:cNvPr id="17" name="Скругленный прямоугольник 2">
            <a:extLst>
              <a:ext uri="{FF2B5EF4-FFF2-40B4-BE49-F238E27FC236}">
                <a16:creationId xmlns="" xmlns:a16="http://schemas.microsoft.com/office/drawing/2014/main" id="{39E5CC7C-4B98-4589-9098-D5E07A2845C0}"/>
              </a:ext>
            </a:extLst>
          </p:cNvPr>
          <p:cNvSpPr/>
          <p:nvPr/>
        </p:nvSpPr>
        <p:spPr>
          <a:xfrm>
            <a:off x="1519235" y="1278288"/>
            <a:ext cx="4576765" cy="2042274"/>
          </a:xfrm>
          <a:prstGeom prst="wedgeEllipseCallout">
            <a:avLst>
              <a:gd name="adj1" fmla="val -56421"/>
              <a:gd name="adj2" fmla="val 109606"/>
            </a:avLst>
          </a:prstGeom>
          <a:solidFill>
            <a:srgbClr val="2B5B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за первый месяц службы на корабле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баланс зарплатной карты составит: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47 000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рублей!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23F9821-5E7B-4694-81EC-042A2B0B70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82" b="24967"/>
          <a:stretch/>
        </p:blipFill>
        <p:spPr>
          <a:xfrm>
            <a:off x="2680972" y="4775406"/>
            <a:ext cx="2857500" cy="14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2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1460839" y="609779"/>
            <a:ext cx="942611" cy="2175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48162" y="2240168"/>
            <a:ext cx="426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службу присваивается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воинское звание: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«рядовой» (матрос)</a:t>
            </a:r>
          </a:p>
        </p:txBody>
      </p:sp>
      <p:sp>
        <p:nvSpPr>
          <p:cNvPr id="16" name="Скругленный прямоугольник 2">
            <a:extLst>
              <a:ext uri="{FF2B5EF4-FFF2-40B4-BE49-F238E27FC236}">
                <a16:creationId xmlns="" xmlns:a16="http://schemas.microsoft.com/office/drawing/2014/main" id="{B0EE5666-5725-4CCC-A8BB-574EFC62030A}"/>
              </a:ext>
            </a:extLst>
          </p:cNvPr>
          <p:cNvSpPr/>
          <p:nvPr/>
        </p:nvSpPr>
        <p:spPr>
          <a:xfrm>
            <a:off x="-1" y="413854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КАРЬЕРНЫЙ РОСТ НАЧИНАЮЩЕГО СПЕЦИАЛИСТА В ВС РФ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F0DC6DD-4DB5-4C4D-A579-FB606023EA12}"/>
              </a:ext>
            </a:extLst>
          </p:cNvPr>
          <p:cNvSpPr/>
          <p:nvPr/>
        </p:nvSpPr>
        <p:spPr>
          <a:xfrm>
            <a:off x="3495078" y="2296937"/>
            <a:ext cx="4266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приобретения знаний по управлению 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обслуживанию техники военнослужащий </a:t>
            </a:r>
          </a:p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назначен на должность старшего 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специалиста, присваивается звание:</a:t>
            </a:r>
          </a:p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«ефрейтор» (старший матрос)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76C88ADA-E235-4224-9CB3-B3CF18CE717C}"/>
              </a:ext>
            </a:extLst>
          </p:cNvPr>
          <p:cNvGrpSpPr/>
          <p:nvPr/>
        </p:nvGrpSpPr>
        <p:grpSpPr>
          <a:xfrm>
            <a:off x="4606230" y="1216359"/>
            <a:ext cx="2044460" cy="942611"/>
            <a:chOff x="3537070" y="1560675"/>
            <a:chExt cx="2044460" cy="942611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EAFCAA8B-395F-4622-8264-E757B08B5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4087994" y="1009751"/>
              <a:ext cx="942611" cy="2044460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3B65B987-5D29-4507-9D40-5C47D7BD94A7}"/>
                </a:ext>
              </a:extLst>
            </p:cNvPr>
            <p:cNvSpPr/>
            <p:nvPr/>
          </p:nvSpPr>
          <p:spPr>
            <a:xfrm>
              <a:off x="4032250" y="1609706"/>
              <a:ext cx="171450" cy="844550"/>
            </a:xfrm>
            <a:prstGeom prst="rect">
              <a:avLst/>
            </a:prstGeom>
            <a:solidFill>
              <a:srgbClr val="FF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E148F2AA-7A66-4E19-898B-BA1E5228442E}"/>
              </a:ext>
            </a:extLst>
          </p:cNvPr>
          <p:cNvGrpSpPr/>
          <p:nvPr/>
        </p:nvGrpSpPr>
        <p:grpSpPr>
          <a:xfrm>
            <a:off x="8388171" y="1216359"/>
            <a:ext cx="2207762" cy="942611"/>
            <a:chOff x="6242170" y="1560675"/>
            <a:chExt cx="2044460" cy="9426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BDFBB83F-3E13-423B-AEF1-17504AAFF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6793094" y="1009751"/>
              <a:ext cx="942611" cy="2044460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0275C8FB-8A4E-4D4B-8CB9-CAB47C6ED0AF}"/>
                </a:ext>
              </a:extLst>
            </p:cNvPr>
            <p:cNvSpPr/>
            <p:nvPr/>
          </p:nvSpPr>
          <p:spPr>
            <a:xfrm>
              <a:off x="6845300" y="1609706"/>
              <a:ext cx="171450" cy="844550"/>
            </a:xfrm>
            <a:prstGeom prst="rect">
              <a:avLst/>
            </a:prstGeom>
            <a:solidFill>
              <a:srgbClr val="FF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7A70F085-B097-464B-84DC-8C3D395572EC}"/>
                </a:ext>
              </a:extLst>
            </p:cNvPr>
            <p:cNvSpPr/>
            <p:nvPr/>
          </p:nvSpPr>
          <p:spPr>
            <a:xfrm>
              <a:off x="7092950" y="1609706"/>
              <a:ext cx="171450" cy="844550"/>
            </a:xfrm>
            <a:prstGeom prst="rect">
              <a:avLst/>
            </a:prstGeom>
            <a:solidFill>
              <a:srgbClr val="FF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918CD3A-A240-4676-B77D-C37ECD70037C}"/>
                </a:ext>
              </a:extLst>
            </p:cNvPr>
            <p:cNvSpPr/>
            <p:nvPr/>
          </p:nvSpPr>
          <p:spPr>
            <a:xfrm>
              <a:off x="7334251" y="1609706"/>
              <a:ext cx="171450" cy="844550"/>
            </a:xfrm>
            <a:prstGeom prst="rect">
              <a:avLst/>
            </a:prstGeom>
            <a:solidFill>
              <a:srgbClr val="FF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75884BE-15D1-4AD4-934D-87D128AE6E13}"/>
              </a:ext>
            </a:extLst>
          </p:cNvPr>
          <p:cNvSpPr/>
          <p:nvPr/>
        </p:nvSpPr>
        <p:spPr>
          <a:xfrm>
            <a:off x="7338318" y="2371134"/>
            <a:ext cx="4266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назначении на должности младших командиров, </a:t>
            </a:r>
          </a:p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начальников станции и т.д.  присваивается звание:</a:t>
            </a:r>
          </a:p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«сержант» (старшина 1 статьи)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6C6CD9A-1895-4C0C-856F-01A432180BCC}"/>
              </a:ext>
            </a:extLst>
          </p:cNvPr>
          <p:cNvGrpSpPr/>
          <p:nvPr/>
        </p:nvGrpSpPr>
        <p:grpSpPr>
          <a:xfrm>
            <a:off x="2349569" y="3890258"/>
            <a:ext cx="2256660" cy="942611"/>
            <a:chOff x="762987" y="4230596"/>
            <a:chExt cx="2256660" cy="942611"/>
          </a:xfrm>
        </p:grpSpPr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7D24D347-441C-453F-9527-DB950F334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1420011" y="3573572"/>
              <a:ext cx="942611" cy="2256660"/>
            </a:xfrm>
            <a:prstGeom prst="rect">
              <a:avLst/>
            </a:prstGeom>
          </p:spPr>
        </p:pic>
        <p:sp>
          <p:nvSpPr>
            <p:cNvPr id="31" name="Звезда: 5 точек 30">
              <a:extLst>
                <a:ext uri="{FF2B5EF4-FFF2-40B4-BE49-F238E27FC236}">
                  <a16:creationId xmlns="" xmlns:a16="http://schemas.microsoft.com/office/drawing/2014/main" id="{DA92001B-3C18-4C9E-B2A5-7B296B26DB11}"/>
                </a:ext>
              </a:extLst>
            </p:cNvPr>
            <p:cNvSpPr/>
            <p:nvPr/>
          </p:nvSpPr>
          <p:spPr>
            <a:xfrm rot="1096731">
              <a:off x="1180214" y="4572775"/>
              <a:ext cx="255181" cy="258254"/>
            </a:xfrm>
            <a:prstGeom prst="star5">
              <a:avLst/>
            </a:prstGeom>
            <a:solidFill>
              <a:srgbClr val="FFC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Звезда: 5 точек 31">
              <a:extLst>
                <a:ext uri="{FF2B5EF4-FFF2-40B4-BE49-F238E27FC236}">
                  <a16:creationId xmlns="" xmlns:a16="http://schemas.microsoft.com/office/drawing/2014/main" id="{35195A1E-1978-4A55-8CE5-C921D66AF0D6}"/>
                </a:ext>
              </a:extLst>
            </p:cNvPr>
            <p:cNvSpPr/>
            <p:nvPr/>
          </p:nvSpPr>
          <p:spPr>
            <a:xfrm rot="1096731">
              <a:off x="1577631" y="4572776"/>
              <a:ext cx="255181" cy="258254"/>
            </a:xfrm>
            <a:prstGeom prst="star5">
              <a:avLst/>
            </a:prstGeom>
            <a:solidFill>
              <a:srgbClr val="FFC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BD6FF037-4582-4E27-BEDD-85FD8E7F9A62}"/>
              </a:ext>
            </a:extLst>
          </p:cNvPr>
          <p:cNvSpPr/>
          <p:nvPr/>
        </p:nvSpPr>
        <p:spPr>
          <a:xfrm>
            <a:off x="1158423" y="4832869"/>
            <a:ext cx="42667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Зарекомендовав себя грамотным специалистом, имея определенный опыт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родственное воинской должности среднее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образование, военнослужащего в порядке продвижения по службе назначают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высшую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и присваивают звание: «прапорщик» («мичман»)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C134F16-A9E3-468D-BCF0-872BEC7A1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7532412" y="3206770"/>
            <a:ext cx="942611" cy="2256660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51E948CA-7192-45D2-BF31-237B828673E6}"/>
              </a:ext>
            </a:extLst>
          </p:cNvPr>
          <p:cNvSpPr/>
          <p:nvPr/>
        </p:nvSpPr>
        <p:spPr>
          <a:xfrm>
            <a:off x="6918444" y="4302240"/>
            <a:ext cx="1828514" cy="60263"/>
          </a:xfrm>
          <a:prstGeom prst="rect">
            <a:avLst/>
          </a:pr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9BE721B6-2B3D-4575-B5D8-051CFB2E7056}"/>
              </a:ext>
            </a:extLst>
          </p:cNvPr>
          <p:cNvSpPr/>
          <p:nvPr/>
        </p:nvSpPr>
        <p:spPr>
          <a:xfrm>
            <a:off x="5845895" y="4832869"/>
            <a:ext cx="4266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Имея определенный опыт и знания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военнослужащего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высшим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образованием (родственным воинской должности) может быть назначен на офицерскую должность с присвоением офицерского звания: «лейтенант»</a:t>
            </a:r>
          </a:p>
        </p:txBody>
      </p:sp>
      <p:sp>
        <p:nvSpPr>
          <p:cNvPr id="38" name="Звезда: 5 точек 37">
            <a:extLst>
              <a:ext uri="{FF2B5EF4-FFF2-40B4-BE49-F238E27FC236}">
                <a16:creationId xmlns="" xmlns:a16="http://schemas.microsoft.com/office/drawing/2014/main" id="{BFDE5096-2430-4792-AB86-0910E9204C08}"/>
              </a:ext>
            </a:extLst>
          </p:cNvPr>
          <p:cNvSpPr/>
          <p:nvPr/>
        </p:nvSpPr>
        <p:spPr>
          <a:xfrm rot="1096731">
            <a:off x="7390683" y="3984022"/>
            <a:ext cx="255181" cy="258254"/>
          </a:xfrm>
          <a:prstGeom prst="star5">
            <a:avLst/>
          </a:prstGeom>
          <a:solidFill>
            <a:srgbClr val="FFC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везда: 5 точек 41">
            <a:extLst>
              <a:ext uri="{FF2B5EF4-FFF2-40B4-BE49-F238E27FC236}">
                <a16:creationId xmlns="" xmlns:a16="http://schemas.microsoft.com/office/drawing/2014/main" id="{D24BDE2A-9C5E-4033-B9C8-55AF169C655D}"/>
              </a:ext>
            </a:extLst>
          </p:cNvPr>
          <p:cNvSpPr/>
          <p:nvPr/>
        </p:nvSpPr>
        <p:spPr>
          <a:xfrm rot="1096731">
            <a:off x="7390683" y="4396901"/>
            <a:ext cx="255181" cy="258254"/>
          </a:xfrm>
          <a:prstGeom prst="star5">
            <a:avLst/>
          </a:prstGeom>
          <a:solidFill>
            <a:srgbClr val="FFC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5E1F239-A7A5-4686-BCD2-50CC406DD392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41949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893" y="1289907"/>
            <a:ext cx="4346063" cy="5585493"/>
          </a:xfrm>
          <a:prstGeom prst="rect">
            <a:avLst/>
          </a:prstGeom>
          <a:solidFill>
            <a:srgbClr val="2B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03" tIns="45302" rIns="90603" bIns="45302" rtlCol="0" anchor="ctr"/>
          <a:lstStyle/>
          <a:p>
            <a:pPr algn="ctr"/>
            <a:endParaRPr lang="ru-RU" sz="1664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034" y="3348786"/>
            <a:ext cx="4569027" cy="645487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Медицинское обеспечение</a:t>
            </a:r>
            <a:b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 и страхование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21254" y="4061347"/>
            <a:ext cx="4044141" cy="645487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Продовольственное </a:t>
            </a:r>
            <a:b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и вещевое обеспечение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833" y="4940194"/>
            <a:ext cx="3073507" cy="368488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Проезд (перелёт)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868719" y="5653196"/>
            <a:ext cx="4641782" cy="368488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r"/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Пенсионное обеспечение</a:t>
            </a:r>
          </a:p>
        </p:txBody>
      </p:sp>
      <p:pic>
        <p:nvPicPr>
          <p:cNvPr id="2051" name="Picture 3" descr="C:\Users\rtb\Desktop\Новая папка\1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267" y="2033352"/>
            <a:ext cx="563410" cy="5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tb\Desktop\Новая папка\Без имени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018" y="2682587"/>
            <a:ext cx="614972" cy="5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tb\Desktop\Новая папка\Без имени-3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5270" y="3355274"/>
            <a:ext cx="622258" cy="58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tb\Desktop\Новая папка\Без 2имени-2 -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634" y="4077634"/>
            <a:ext cx="616433" cy="5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rtb\Desktop\Новая папка\Без и2мени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066" y="4829253"/>
            <a:ext cx="596097" cy="5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rtb\Desktop\Новая папка\222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511" y="5572984"/>
            <a:ext cx="596378" cy="5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724700" y="2771087"/>
            <a:ext cx="4385510" cy="368488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r"/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Жилищное обеспечение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547893" y="2133870"/>
            <a:ext cx="4071301" cy="368488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r"/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Денежное довольствие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16266" y="2087357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ln w="3155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36667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336873" y="2033353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ln w="3155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70491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838060" y="3374090"/>
            <a:ext cx="1962361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9389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16266" y="2734003"/>
            <a:ext cx="1962361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37614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875113" y="4135763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5488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49956" y="1888752"/>
            <a:ext cx="6625667" cy="4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8336873" y="2734003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37614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336873" y="3373981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9389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336873" y="4135763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5488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893666" y="4837786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27712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339359" y="4837786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27712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339251" y="2637118"/>
            <a:ext cx="6625667" cy="4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327146" y="3262407"/>
            <a:ext cx="6635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336531" y="3976530"/>
            <a:ext cx="66311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336531" y="4700162"/>
            <a:ext cx="66256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341972" y="5419922"/>
            <a:ext cx="6625667" cy="4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379068" y="6135234"/>
            <a:ext cx="6600362" cy="4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4887066" y="5560222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65894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336873" y="5536090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102379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7475" y="6266101"/>
            <a:ext cx="1779222" cy="404523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r"/>
            <a:r>
              <a:rPr lang="ru-RU" sz="203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ИТОГО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869364" y="6260829"/>
            <a:ext cx="1949162" cy="5184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774" b="1" dirty="0">
                <a:ln w="190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176888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336873" y="6237528"/>
            <a:ext cx="1949162" cy="5184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774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240619</a:t>
            </a:r>
            <a:endParaRPr lang="ru-RU" sz="2774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1028" name="Picture 4" descr="C:\Users\rtb\Desktop\Новая папка\3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5128" y="6230154"/>
            <a:ext cx="579954" cy="5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кругленный прямоугольник 2">
            <a:extLst>
              <a:ext uri="{FF2B5EF4-FFF2-40B4-BE49-F238E27FC236}">
                <a16:creationId xmlns="" xmlns:a16="http://schemas.microsoft.com/office/drawing/2014/main" id="{FA947036-2EF4-4704-8904-2430A4A96A77}"/>
              </a:ext>
            </a:extLst>
          </p:cNvPr>
          <p:cNvSpPr/>
          <p:nvPr/>
        </p:nvSpPr>
        <p:spPr>
          <a:xfrm>
            <a:off x="0" y="126083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Месячная стоимость социального пакета военнослужащего-контрактника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D09F9BE-56F7-4966-8128-3F98A2B0B54F}"/>
              </a:ext>
            </a:extLst>
          </p:cNvPr>
          <p:cNvSpPr/>
          <p:nvPr/>
        </p:nvSpPr>
        <p:spPr>
          <a:xfrm>
            <a:off x="7196584" y="1393739"/>
            <a:ext cx="390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Командир взвода, старшина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3543754-0054-48FF-A1BB-B77E22F9277B}"/>
              </a:ext>
            </a:extLst>
          </p:cNvPr>
          <p:cNvSpPr/>
          <p:nvPr/>
        </p:nvSpPr>
        <p:spPr>
          <a:xfrm>
            <a:off x="4607067" y="1401121"/>
            <a:ext cx="24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Стрелок, рядовой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F42ECA19-1DE0-4584-A0E8-AAE875885ECF}"/>
              </a:ext>
            </a:extLst>
          </p:cNvPr>
          <p:cNvSpPr/>
          <p:nvPr/>
        </p:nvSpPr>
        <p:spPr>
          <a:xfrm>
            <a:off x="613256" y="1447094"/>
            <a:ext cx="273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Должность, звание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CCCAB731-D735-4EA6-9739-87C648D31B8D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160937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51432" y="975967"/>
            <a:ext cx="9431595" cy="17222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После включения военнослужащего в список нуждающихся в служебных жилых помещениях, он получает право на предоставление служебного жилья или право на выплату денежной компенсации за поднаем жилого помещения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818522"/>
            <a:ext cx="12192000" cy="36335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на 1 кв. м – </a:t>
            </a: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569 </a:t>
            </a:r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руб.</a:t>
            </a:r>
          </a:p>
          <a:p>
            <a:pPr algn="ctr" defTabSz="4270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на одного человека - 24 кв. м (</a:t>
            </a: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13656)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defTabSz="4270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На семью из двух человек - 36 кв. м (</a:t>
            </a: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20484)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defTabSz="4270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На семью из трех человек - 43 кв. м (</a:t>
            </a: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24467)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defTabSz="42703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На семью из четырех человек – 55 кв. м (</a:t>
            </a: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31295)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1076325">
              <a:lnSpc>
                <a:spcPct val="150000"/>
              </a:lnSpc>
              <a:tabLst>
                <a:tab pos="447675" algn="l"/>
              </a:tabLst>
            </a:pPr>
            <a:endParaRPr lang="ru-RU" sz="16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179387" algn="ctr">
              <a:lnSpc>
                <a:spcPct val="150000"/>
              </a:lnSpc>
              <a:tabLst>
                <a:tab pos="447675" algn="l"/>
              </a:tabLst>
            </a:pPr>
            <a: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Согласно постановления правительства </a:t>
            </a:r>
            <a:r>
              <a:rPr lang="ru-RU" sz="16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рф</a:t>
            </a:r>
            <a: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 от 16 декабря 2019 года № 1681</a:t>
            </a: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="" xmlns:a16="http://schemas.microsoft.com/office/drawing/2014/main" id="{155F1537-CA21-469D-8BBA-E764C851C7E3}"/>
              </a:ext>
            </a:extLst>
          </p:cNvPr>
          <p:cNvSpPr/>
          <p:nvPr/>
        </p:nvSpPr>
        <p:spPr>
          <a:xfrm>
            <a:off x="0" y="405940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ОБЕСПЕЧЕНИЕ ЖИЛОЙ ПЛОЩАДЬЮ, ВЫПЛАТЫ ЗА НАЙМ ЖИЛЬЯ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7769363-5FB2-4416-8D25-725E7F531CD1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931343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2723</TotalTime>
  <Words>564</Words>
  <Application>Microsoft Office PowerPoint</Application>
  <PresentationFormat>Произвольный</PresentationFormat>
  <Paragraphs>176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Слайд 1</vt:lpstr>
      <vt:lpstr>Особый вид трудовой деятельности который требует от Вас быть: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Служба по контракту на тихоокеанском флоте</dc:title>
  <dc:creator>KULAKOV</dc:creator>
  <cp:lastModifiedBy>User05-053</cp:lastModifiedBy>
  <cp:revision>91</cp:revision>
  <dcterms:created xsi:type="dcterms:W3CDTF">2018-10-31T02:18:11Z</dcterms:created>
  <dcterms:modified xsi:type="dcterms:W3CDTF">2021-03-31T00:16:08Z</dcterms:modified>
</cp:coreProperties>
</file>