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8"/>
  </p:notesMasterIdLst>
  <p:sldIdLst>
    <p:sldId id="256" r:id="rId2"/>
    <p:sldId id="287" r:id="rId3"/>
    <p:sldId id="257" r:id="rId4"/>
    <p:sldId id="289" r:id="rId5"/>
    <p:sldId id="290" r:id="rId6"/>
    <p:sldId id="291" r:id="rId7"/>
    <p:sldId id="292" r:id="rId8"/>
    <p:sldId id="293" r:id="rId9"/>
    <p:sldId id="25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4" r:id="rId24"/>
    <p:sldId id="333" r:id="rId25"/>
    <p:sldId id="300" r:id="rId26"/>
    <p:sldId id="309" r:id="rId27"/>
    <p:sldId id="310" r:id="rId28"/>
    <p:sldId id="311" r:id="rId29"/>
    <p:sldId id="312" r:id="rId30"/>
    <p:sldId id="313" r:id="rId31"/>
    <p:sldId id="314" r:id="rId32"/>
    <p:sldId id="273" r:id="rId33"/>
    <p:sldId id="269" r:id="rId34"/>
    <p:sldId id="271" r:id="rId35"/>
    <p:sldId id="319" r:id="rId36"/>
    <p:sldId id="315" r:id="rId37"/>
    <p:sldId id="266" r:id="rId38"/>
    <p:sldId id="267" r:id="rId39"/>
    <p:sldId id="268" r:id="rId40"/>
    <p:sldId id="316" r:id="rId41"/>
    <p:sldId id="274" r:id="rId42"/>
    <p:sldId id="275" r:id="rId43"/>
    <p:sldId id="277" r:id="rId44"/>
    <p:sldId id="283" r:id="rId45"/>
    <p:sldId id="318" r:id="rId46"/>
    <p:sldId id="317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95" autoAdjust="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2.4047356085669165E-2"/>
          <c:y val="0.18832801029039167"/>
          <c:w val="0.6752637440139706"/>
          <c:h val="0.801207139618260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3.0555558897152106E-2"/>
                  <c:y val="-1.9266568473679583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2"/>
                        </a:solidFill>
                      </a:defRPr>
                    </a:pPr>
                    <a:r>
                      <a:rPr lang="ru-RU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Налоговые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доходы </a:t>
                    </a:r>
                  </a:p>
                  <a:p>
                    <a:pPr>
                      <a:defRPr b="0">
                        <a:solidFill>
                          <a:schemeClr val="bg2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262 510,0 т.р.</a:t>
                    </a:r>
                    <a:endParaRPr lang="ru-RU" b="1" dirty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/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2017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1"/>
                <c:pt idx="0">
                  <c:v>262510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5000002734033612E-2"/>
                  <c:y val="-2.6972983477455099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dirty="0">
                        <a:solidFill>
                          <a:schemeClr val="bg2"/>
                        </a:solidFill>
                      </a:rPr>
                      <a:t>Неналоговые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</a:rPr>
                      <a:t>доходы  </a:t>
                    </a:r>
                  </a:p>
                  <a:p>
                    <a:pPr>
                      <a:defRPr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>
                        <a:solidFill>
                          <a:schemeClr val="bg2"/>
                        </a:solidFill>
                      </a:rPr>
                      <a:t>73 246,4 т.р.</a:t>
                    </a:r>
                    <a:endParaRPr lang="ru-RU" b="1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General" sourceLinked="0"/>
              <c:spPr/>
              <c:showVal val="1"/>
              <c:showSerName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SerName val="1"/>
            <c:separator>;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2017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1"/>
                <c:pt idx="0">
                  <c:v>73246.399999999994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3.3333336978711742E-2"/>
                  <c:y val="-1.73397750926496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</a:rPr>
                      <a:t>Безвозмездные поступления </a:t>
                    </a:r>
                    <a:endParaRPr lang="en-US" b="0" dirty="0" smtClean="0">
                      <a:solidFill>
                        <a:schemeClr val="bg2"/>
                      </a:solidFill>
                    </a:endParaRPr>
                  </a:p>
                  <a:p>
                    <a:r>
                      <a:rPr lang="ru-RU" b="1" dirty="0" smtClean="0">
                        <a:solidFill>
                          <a:schemeClr val="bg2"/>
                        </a:solidFill>
                      </a:rPr>
                      <a:t>344 996,8 т.р.</a:t>
                    </a:r>
                    <a:endParaRPr lang="ru-RU" b="1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2017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1"/>
                <c:pt idx="0">
                  <c:v>344996.8</c:v>
                </c:pt>
              </c:numCache>
            </c:numRef>
          </c:val>
        </c:ser>
        <c:shape val="cylinder"/>
        <c:axId val="38630528"/>
        <c:axId val="38632064"/>
        <c:axId val="0"/>
      </c:bar3DChart>
      <c:catAx>
        <c:axId val="38630528"/>
        <c:scaling>
          <c:orientation val="minMax"/>
        </c:scaling>
        <c:delete val="1"/>
        <c:axPos val="b"/>
        <c:numFmt formatCode="General" sourceLinked="1"/>
        <c:tickLblPos val="none"/>
        <c:crossAx val="38632064"/>
        <c:crosses val="autoZero"/>
        <c:auto val="1"/>
        <c:lblAlgn val="ctr"/>
        <c:lblOffset val="100"/>
      </c:catAx>
      <c:valAx>
        <c:axId val="38632064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38630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aseline="0"/>
            </a:pPr>
            <a:r>
              <a:rPr lang="ru-RU" dirty="0" smtClean="0"/>
              <a:t>2018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5605.5</c:v>
                </c:pt>
                <c:pt idx="2">
                  <c:v>338803.35399999999</c:v>
                </c:pt>
                <c:pt idx="3">
                  <c:v>588</c:v>
                </c:pt>
              </c:numCache>
            </c:numRef>
          </c:val>
          <c:bubble3D val="1"/>
        </c:ser>
        <c:firstSliceAng val="0"/>
      </c:pieChart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5"/>
          <c:y val="5.1764705882352942E-2"/>
          <c:w val="0.86250000000000004"/>
          <c:h val="0.7717647058823475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1369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1219120033660168E-3"/>
                  <c:y val="-3.2513222941074692E-2"/>
                </c:manualLayout>
              </c:layout>
              <c:showVal val="1"/>
            </c:dLbl>
            <c:dLbl>
              <c:idx val="1"/>
              <c:layout>
                <c:manualLayout>
                  <c:x val="1.1336629199976281E-3"/>
                  <c:y val="-4.2486831376104504E-2"/>
                </c:manualLayout>
              </c:layout>
              <c:showVal val="1"/>
            </c:dLbl>
            <c:dLbl>
              <c:idx val="2"/>
              <c:layout>
                <c:manualLayout>
                  <c:x val="-2.4003576365931255E-3"/>
                  <c:y val="-2.3438909469064805E-2"/>
                </c:manualLayout>
              </c:layout>
              <c:showVal val="1"/>
            </c:dLbl>
            <c:dLbl>
              <c:idx val="3"/>
              <c:layout>
                <c:manualLayout>
                  <c:x val="1.5728496724171629E-4"/>
                  <c:y val="-2.5775483069006202E-2"/>
                </c:manualLayout>
              </c:layout>
              <c:showVal val="1"/>
            </c:dLbl>
            <c:dLbl>
              <c:idx val="4"/>
              <c:layout>
                <c:manualLayout>
                  <c:x val="-3.3096411612659852E-4"/>
                  <c:y val="-1.8439714350894879E-2"/>
                </c:manualLayout>
              </c:layout>
              <c:showVal val="1"/>
            </c:dLbl>
            <c:dLbl>
              <c:idx val="5"/>
              <c:layout>
                <c:manualLayout>
                  <c:x val="-3.3190929855140788E-3"/>
                  <c:y val="-2.0870898600361926E-2"/>
                </c:manualLayout>
              </c:layout>
              <c:showVal val="1"/>
            </c:dLbl>
            <c:dLbl>
              <c:idx val="6"/>
              <c:layout>
                <c:manualLayout>
                  <c:x val="3.6926579311175652E-3"/>
                  <c:y val="-5.5608294792826432E-2"/>
                </c:manualLayout>
              </c:layout>
              <c:showVal val="1"/>
            </c:dLbl>
            <c:dLbl>
              <c:idx val="7"/>
              <c:delete val="1"/>
            </c:dLbl>
            <c:spPr>
              <a:noFill/>
              <a:ln w="27385">
                <a:noFill/>
              </a:ln>
            </c:spPr>
            <c:txPr>
              <a:bodyPr/>
              <a:lstStyle/>
              <a:p>
                <a:pPr>
                  <a:defRPr sz="1294" b="1" i="0" u="none" strike="noStrike" baseline="0">
                    <a:solidFill>
                      <a:srgbClr val="000066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 </c:v>
                </c:pt>
                <c:pt idx="4">
                  <c:v>2018 г. план</c:v>
                </c:pt>
                <c:pt idx="5">
                  <c:v>2019 г. прогноз</c:v>
                </c:pt>
                <c:pt idx="6">
                  <c:v>2020 г. прогноз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761798.5</c:v>
                </c:pt>
                <c:pt idx="1">
                  <c:v>693181.8</c:v>
                </c:pt>
                <c:pt idx="2">
                  <c:v>780555.1</c:v>
                </c:pt>
                <c:pt idx="3">
                  <c:v>845893.2</c:v>
                </c:pt>
                <c:pt idx="4">
                  <c:v>722410.2</c:v>
                </c:pt>
                <c:pt idx="5">
                  <c:v>675816.4</c:v>
                </c:pt>
                <c:pt idx="6">
                  <c:v>684853.6</c:v>
                </c:pt>
              </c:numCache>
            </c:numRef>
          </c:val>
        </c:ser>
        <c:gapDepth val="0"/>
        <c:shape val="box"/>
        <c:axId val="104383616"/>
        <c:axId val="104385152"/>
        <c:axId val="0"/>
      </c:bar3DChart>
      <c:catAx>
        <c:axId val="104383616"/>
        <c:scaling>
          <c:orientation val="minMax"/>
        </c:scaling>
        <c:axPos val="b"/>
        <c:numFmt formatCode="General" sourceLinked="1"/>
        <c:tickLblPos val="low"/>
        <c:spPr>
          <a:ln w="34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9" b="1" i="0" u="none" strike="noStrik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4385152"/>
        <c:crosses val="autoZero"/>
        <c:auto val="1"/>
        <c:lblAlgn val="ctr"/>
        <c:lblOffset val="100"/>
        <c:tickLblSkip val="1"/>
        <c:tickMarkSkip val="1"/>
      </c:catAx>
      <c:valAx>
        <c:axId val="104385152"/>
        <c:scaling>
          <c:orientation val="minMax"/>
        </c:scaling>
        <c:axPos val="l"/>
        <c:majorGridlines>
          <c:spPr>
            <a:ln w="342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1" b="1" i="0" u="none" strike="noStrike" baseline="0">
                <a:solidFill>
                  <a:srgbClr val="000066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4383616"/>
        <c:crosses val="autoZero"/>
        <c:crossBetween val="between"/>
      </c:valAx>
      <c:spPr>
        <a:noFill/>
        <a:ln w="27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3904218857986786E-2"/>
          <c:y val="7.2515554707342028E-2"/>
          <c:w val="0.54518302757589765"/>
          <c:h val="0.81991436285339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0.0%" sourceLinked="0"/>
            <c:txPr>
              <a:bodyPr/>
              <a:lstStyle/>
              <a:p>
                <a:pPr>
                  <a:defRPr sz="1400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Соцполитика -11464,96</c:v>
                </c:pt>
                <c:pt idx="1">
                  <c:v>Образование - 503382,676</c:v>
                </c:pt>
                <c:pt idx="2">
                  <c:v>Культура и кинематография - 47467,94</c:v>
                </c:pt>
                <c:pt idx="3">
                  <c:v>Физкультура и спорт - 500,00</c:v>
                </c:pt>
                <c:pt idx="4">
                  <c:v>Нацэкономика - 21810,917</c:v>
                </c:pt>
                <c:pt idx="5">
                  <c:v>ЖКХ - 6822,428</c:v>
                </c:pt>
                <c:pt idx="6">
                  <c:v>Общегосударственные вопросы - 104843,332</c:v>
                </c:pt>
                <c:pt idx="7">
                  <c:v>Нацбезопасность, правоохранительная деятельность, нацоборона - 1604,60</c:v>
                </c:pt>
                <c:pt idx="8">
                  <c:v>СМИ - 2330,300</c:v>
                </c:pt>
                <c:pt idx="9">
                  <c:v>Межбюджетные трансферты - 22183,092</c:v>
                </c:pt>
              </c:strCache>
            </c:strRef>
          </c:cat>
          <c:val>
            <c:numRef>
              <c:f>Лист1!$B$2:$B$11</c:f>
              <c:numCache>
                <c:formatCode>0.000</c:formatCode>
                <c:ptCount val="10"/>
                <c:pt idx="0">
                  <c:v>11464.96</c:v>
                </c:pt>
                <c:pt idx="1">
                  <c:v>503382.67599999986</c:v>
                </c:pt>
                <c:pt idx="2">
                  <c:v>47467.94</c:v>
                </c:pt>
                <c:pt idx="3">
                  <c:v>500</c:v>
                </c:pt>
                <c:pt idx="4">
                  <c:v>21810.917000000001</c:v>
                </c:pt>
                <c:pt idx="5">
                  <c:v>6822.4280000000008</c:v>
                </c:pt>
                <c:pt idx="6">
                  <c:v>104843.33199999999</c:v>
                </c:pt>
                <c:pt idx="7">
                  <c:v>1604.6</c:v>
                </c:pt>
                <c:pt idx="8">
                  <c:v>2330.3000000000002</c:v>
                </c:pt>
                <c:pt idx="9">
                  <c:v>22183.092000000001</c:v>
                </c:pt>
              </c:numCache>
            </c:numRef>
          </c:val>
        </c:ser>
      </c:pie3DChart>
    </c:plotArea>
    <c:legend>
      <c:legendPos val="r"/>
      <c:legendEntry>
        <c:idx val="9"/>
        <c:txPr>
          <a:bodyPr/>
          <a:lstStyle/>
          <a:p>
            <a:pPr defTabSz="720000">
              <a:lnSpc>
                <a:spcPct val="100000"/>
              </a:lnSpc>
              <a:defRPr sz="1400" kern="0" spc="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503484151661933"/>
          <c:y val="1.5023369027964365E-2"/>
          <c:w val="0.39689030469465969"/>
          <c:h val="0.96995326194407161"/>
        </c:manualLayout>
      </c:layout>
      <c:spPr>
        <a:ln w="0"/>
      </c:spPr>
      <c:txPr>
        <a:bodyPr/>
        <a:lstStyle/>
        <a:p>
          <a:pPr defTabSz="720000">
            <a:lnSpc>
              <a:spcPct val="100000"/>
            </a:lnSpc>
            <a:defRPr sz="1400" spc="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23606985873973244"/>
          <c:w val="0.47852451420577891"/>
          <c:h val="0.48929083377369631"/>
        </c:manualLayout>
      </c:layout>
      <c:doughnutChart>
        <c:varyColors val="1"/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780624069969994"/>
          <c:y val="0.23589168898850188"/>
          <c:w val="0.33333325082892185"/>
          <c:h val="0.6053560256807401"/>
        </c:manualLayout>
      </c:layout>
      <c:txPr>
        <a:bodyPr/>
        <a:lstStyle/>
        <a:p>
          <a:pPr>
            <a:defRPr sz="1600" spc="-1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1.7903767527880695E-2"/>
          <c:y val="0.1628833433553819"/>
          <c:w val="0.56173117009234808"/>
          <c:h val="0.57459516998001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564906997493723"/>
                  <c:y val="-0.42620530022240488"/>
                </c:manualLayout>
              </c:layout>
              <c:showPercent val="1"/>
            </c:dLbl>
            <c:dLbl>
              <c:idx val="1"/>
              <c:layout>
                <c:manualLayout>
                  <c:x val="-7.2079042088183498E-2"/>
                  <c:y val="-0.1386927434053284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1.7209206645592348E-2"/>
                  <c:y val="-3.6395907604603463E-2"/>
                </c:manualLayout>
              </c:layout>
              <c:showPercent val="1"/>
            </c:dLbl>
            <c:dLbl>
              <c:idx val="3"/>
              <c:layout>
                <c:manualLayout>
                  <c:x val="0.10139397251736684"/>
                  <c:y val="-3.0947779299912081E-3"/>
                </c:manualLayout>
              </c:layout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503382.67599999986</c:v>
                </c:pt>
                <c:pt idx="1">
                  <c:v>47467.94</c:v>
                </c:pt>
                <c:pt idx="2">
                  <c:v>11464.96</c:v>
                </c:pt>
                <c:pt idx="3">
                  <c:v>500</c:v>
                </c:pt>
              </c:numCache>
            </c:numRef>
          </c:val>
          <c:bubble3D val="1"/>
        </c:ser>
      </c:pie3DChart>
    </c:plotArea>
    <c:legend>
      <c:legendPos val="r"/>
      <c:layout/>
      <c:txPr>
        <a:bodyPr/>
        <a:lstStyle/>
        <a:p>
          <a:pPr>
            <a:defRPr sz="1600" spc="-1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2020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0231962553002681"/>
          <c:y val="0.1125322364739165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494549495708263"/>
          <c:y val="0.24525055586647201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dLbl>
              <c:idx val="1"/>
              <c:layout>
                <c:manualLayout>
                  <c:x val="-1.1845796409458705E-2"/>
                  <c:y val="3.5287122048613936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264920</c:v>
                </c:pt>
                <c:pt idx="1">
                  <c:v>81067.3</c:v>
                </c:pt>
                <c:pt idx="2">
                  <c:v>338866.4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2018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43487920547098008"/>
          <c:y val="0.1645485287437536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454803716049807"/>
          <c:y val="0.31746681471761273"/>
          <c:w val="0.81154471885706159"/>
          <c:h val="0.638663164410303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262510</c:v>
                </c:pt>
                <c:pt idx="1">
                  <c:v>73246.399999999994</c:v>
                </c:pt>
                <c:pt idx="2">
                  <c:v>344996.8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2019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39871930879284689"/>
          <c:y val="0.1376955139905086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577875298691072"/>
          <c:y val="0.28358059421969301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263970</c:v>
                </c:pt>
                <c:pt idx="1">
                  <c:v>72980</c:v>
                </c:pt>
                <c:pt idx="2">
                  <c:v>338866.3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0687689750710131E-2"/>
          <c:y val="2.0260719094049279E-2"/>
          <c:w val="0.49142114548868948"/>
          <c:h val="0.630022751326255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0.11458197992230047"/>
                  <c:y val="-0.1889866193539602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599460264646733E-2"/>
                  <c:y val="5.997934908352006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768586878012E-3"/>
                  <c:y val="-6.0281930346201308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Доходы от продажи имущества</c:v>
                </c:pt>
                <c:pt idx="6">
                  <c:v>Штрафы, санкции, возмещение ущерба</c:v>
                </c:pt>
                <c:pt idx="7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233200</c:v>
                </c:pt>
                <c:pt idx="1">
                  <c:v>17500</c:v>
                </c:pt>
                <c:pt idx="2">
                  <c:v>7200</c:v>
                </c:pt>
                <c:pt idx="3">
                  <c:v>3100</c:v>
                </c:pt>
                <c:pt idx="4">
                  <c:v>43971</c:v>
                </c:pt>
                <c:pt idx="5">
                  <c:v>4000</c:v>
                </c:pt>
                <c:pt idx="6">
                  <c:v>2000</c:v>
                </c:pt>
                <c:pt idx="7">
                  <c:v>24785.4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.59808944698995758"/>
          <c:y val="4.7565027379189509E-2"/>
          <c:w val="0.40026814779088332"/>
          <c:h val="0.83400751902551862"/>
        </c:manualLayout>
      </c:layout>
      <c:txPr>
        <a:bodyPr/>
        <a:lstStyle/>
        <a:p>
          <a:pPr>
            <a:defRPr sz="16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47438810440763296"/>
          <c:y val="0.21169143191560871"/>
          <c:w val="0.57482452963608865"/>
          <c:h val="0.654488222650555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63500" dist="25400" dir="21540000" sx="107000" sy="107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1"/>
            <c:explosion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63500" dist="25400" dir="21540000" sx="107000" sy="107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7318541666693001E-2"/>
                  <c:y val="0.13986980769848595"/>
                </c:manualLayout>
              </c:layout>
              <c:tx>
                <c:rich>
                  <a:bodyPr/>
                  <a:lstStyle/>
                  <a:p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102 556,4 т.р.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30,5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233 200,0 т.р.</a:t>
                    </a: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69,5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showPercent val="1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Percent val="1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102556.4</c:v>
                </c:pt>
                <c:pt idx="1">
                  <c:v>233200</c:v>
                </c:pt>
              </c:numCache>
            </c:numRef>
          </c:val>
        </c:ser>
        <c:firstSliceAng val="3"/>
      </c:pieChart>
    </c:plotArea>
    <c:legend>
      <c:legendPos val="b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679405503530449"/>
          <c:y val="0.82947778073962686"/>
          <c:w val="0.57320594496469568"/>
          <c:h val="0.1109744799124063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381468439155508"/>
          <c:y val="4.9157767528174232E-2"/>
          <c:w val="0.86051197962621051"/>
          <c:h val="0.615159130890122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2.4506947762572492E-2"/>
                  <c:y val="-3.60483679686836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2 279 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94156818951011E-2"/>
                  <c:y val="-4.07712009020607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3 346 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424614709721952E-2"/>
                  <c:y val="-3.35029841910520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</a:t>
                    </a:r>
                    <a:r>
                      <a:rPr lang="ru-RU" baseline="0" dirty="0" smtClean="0">
                        <a:solidFill>
                          <a:schemeClr val="bg2"/>
                        </a:solidFill>
                      </a:rPr>
                      <a:t> 467</a:t>
                    </a:r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 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3376</a:t>
                    </a:r>
                    <a:r>
                      <a:rPr lang="ru-RU" smtClean="0"/>
                      <a:t> т.р.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3100</a:t>
                    </a:r>
                    <a:r>
                      <a:rPr lang="ru-RU" smtClean="0"/>
                      <a:t> т.р.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3100</a:t>
                    </a:r>
                    <a:r>
                      <a:rPr lang="ru-RU" smtClean="0"/>
                      <a:t> т.р.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3100</a:t>
                    </a:r>
                    <a:r>
                      <a:rPr lang="ru-RU" smtClean="0"/>
                      <a:t> т.р.</a:t>
                    </a:r>
                    <a:endParaRPr lang="en-US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                  </c:v>
                </c:pt>
                <c:pt idx="4">
                  <c:v>2018г.                             План</c:v>
                </c:pt>
                <c:pt idx="5">
                  <c:v>2019г.                                  Прогноз</c:v>
                </c:pt>
                <c:pt idx="6">
                  <c:v>2020г.               Прогноз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 formatCode="General">
                  <c:v>2279</c:v>
                </c:pt>
                <c:pt idx="1">
                  <c:v>3346</c:v>
                </c:pt>
                <c:pt idx="2">
                  <c:v>3467</c:v>
                </c:pt>
                <c:pt idx="3" formatCode="General">
                  <c:v>3376</c:v>
                </c:pt>
                <c:pt idx="4" formatCode="General">
                  <c:v>3100</c:v>
                </c:pt>
                <c:pt idx="5" formatCode="General">
                  <c:v>3100</c:v>
                </c:pt>
                <c:pt idx="6" formatCode="General">
                  <c:v>3100</c:v>
                </c:pt>
              </c:numCache>
            </c:numRef>
          </c:val>
          <c:shape val="cylinder"/>
        </c:ser>
        <c:shape val="box"/>
        <c:axId val="76479488"/>
        <c:axId val="95634176"/>
        <c:axId val="0"/>
      </c:bar3DChart>
      <c:catAx>
        <c:axId val="76479488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95634176"/>
        <c:crossesAt val="0"/>
        <c:auto val="1"/>
        <c:lblAlgn val="ctr"/>
        <c:lblOffset val="100"/>
      </c:catAx>
      <c:valAx>
        <c:axId val="956341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76479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755579073479656"/>
          <c:y val="0.16598211813818364"/>
          <c:w val="0.83805329432052644"/>
          <c:h val="0.79151404792345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9384550991335178E-3"/>
                  <c:y val="1.48147111247981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2.3507640793068208E-2"/>
                  <c:y val="4.9382370415994034E-3"/>
                </c:manualLayout>
              </c:layout>
              <c:showVal val="1"/>
            </c:dLbl>
            <c:dLbl>
              <c:idx val="4"/>
              <c:layout>
                <c:manualLayout>
                  <c:x val="-1.4692275495667804E-3"/>
                  <c:y val="-7.4073555623990527E-3"/>
                </c:manualLayout>
              </c:layout>
              <c:showVal val="1"/>
            </c:dLbl>
            <c:dLbl>
              <c:idx val="5"/>
              <c:layout>
                <c:manualLayout>
                  <c:x val="-1.175382039653417E-2"/>
                  <c:y val="-4.9382370415994034E-3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4.9382370415994123E-2"/>
                </c:manualLayout>
              </c:layout>
              <c:showVal val="1"/>
            </c:dLbl>
            <c:dLbl>
              <c:idx val="8"/>
              <c:layout>
                <c:manualLayout>
                  <c:x val="-1.1753820396534297E-2"/>
                  <c:y val="-1.9752948166397589E-2"/>
                </c:manualLayout>
              </c:layout>
              <c:showVal val="1"/>
            </c:dLbl>
            <c:dLbl>
              <c:idx val="9"/>
              <c:layout>
                <c:manualLayout>
                  <c:x val="-7.3461377478338434E-3"/>
                  <c:y val="-0.1012338593527876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 </c:v>
                </c:pt>
                <c:pt idx="4">
                  <c:v>2018г. План</c:v>
                </c:pt>
                <c:pt idx="5">
                  <c:v>2019г. Прогноз</c:v>
                </c:pt>
                <c:pt idx="6">
                  <c:v>2020г.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378181.1</c:v>
                </c:pt>
                <c:pt idx="1">
                  <c:v>312798.2</c:v>
                </c:pt>
                <c:pt idx="2">
                  <c:v>319287.09999999998</c:v>
                </c:pt>
                <c:pt idx="3">
                  <c:v>345003.9</c:v>
                </c:pt>
                <c:pt idx="4">
                  <c:v>335756.4</c:v>
                </c:pt>
                <c:pt idx="5">
                  <c:v>336950</c:v>
                </c:pt>
                <c:pt idx="6">
                  <c:v>345987.3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7.3461377478338434E-3"/>
                  <c:y val="-9.8764740831988728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2222066687197391E-2"/>
                </c:manualLayout>
              </c:layout>
              <c:showVal val="1"/>
            </c:dLbl>
            <c:dLbl>
              <c:idx val="2"/>
              <c:layout>
                <c:manualLayout>
                  <c:x val="1.6161503045234546E-2"/>
                  <c:y val="-1.9752948166397589E-2"/>
                </c:manualLayout>
              </c:layout>
              <c:showVal val="1"/>
            </c:dLbl>
            <c:dLbl>
              <c:idx val="3"/>
              <c:layout>
                <c:manualLayout>
                  <c:x val="-4.4076826487002892E-3"/>
                  <c:y val="-1.72838296455981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880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4091877392846503E-3"/>
                  <c:y val="-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5.8769101982671934E-3"/>
                  <c:y val="-1.4814711124798194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-2.1813203990406611E-2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0.14073975568558283"/>
                </c:manualLayout>
              </c:layout>
              <c:showVal val="1"/>
            </c:dLbl>
            <c:dLbl>
              <c:idx val="8"/>
              <c:layout>
                <c:manualLayout>
                  <c:x val="-2.4976868342634972E-2"/>
                  <c:y val="-9.8764740831988246E-2"/>
                </c:manualLayout>
              </c:layout>
              <c:showVal val="1"/>
            </c:dLbl>
            <c:dLbl>
              <c:idx val="9"/>
              <c:layout>
                <c:manualLayout>
                  <c:x val="-2.9384550991335178E-3"/>
                  <c:y val="-0.177776533497578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 </c:v>
                </c:pt>
                <c:pt idx="4">
                  <c:v>2018г. План</c:v>
                </c:pt>
                <c:pt idx="5">
                  <c:v>2019г. Прогноз</c:v>
                </c:pt>
                <c:pt idx="6">
                  <c:v>2020г. Прогноз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420477.6</c:v>
                </c:pt>
                <c:pt idx="1">
                  <c:v>456058.4</c:v>
                </c:pt>
                <c:pt idx="2">
                  <c:v>423169.1</c:v>
                </c:pt>
                <c:pt idx="3">
                  <c:v>403880.3</c:v>
                </c:pt>
                <c:pt idx="4">
                  <c:v>344996.9</c:v>
                </c:pt>
                <c:pt idx="5">
                  <c:v>338866.3</c:v>
                </c:pt>
                <c:pt idx="6">
                  <c:v>338866.3</c:v>
                </c:pt>
              </c:numCache>
            </c:numRef>
          </c:val>
        </c:ser>
        <c:axId val="9901952"/>
        <c:axId val="9903488"/>
      </c:barChart>
      <c:catAx>
        <c:axId val="990195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  <c:crossAx val="9903488"/>
        <c:crosses val="autoZero"/>
        <c:auto val="1"/>
        <c:lblAlgn val="ctr"/>
        <c:lblOffset val="100"/>
      </c:catAx>
      <c:valAx>
        <c:axId val="99034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ru-RU"/>
          </a:p>
        </c:txPr>
        <c:crossAx val="99019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3.2613612358540739E-2"/>
          <c:y val="1.1758447884879497E-3"/>
          <c:w val="0.55306421866363265"/>
          <c:h val="0.1235803540599307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755579073479656"/>
          <c:y val="0.16598211813818364"/>
          <c:w val="0.838053294320526"/>
          <c:h val="0.79151404792345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9384550991335178E-3"/>
                  <c:y val="1.48147111247981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2.3507640793068208E-2"/>
                  <c:y val="4.9382370415994034E-3"/>
                </c:manualLayout>
              </c:layout>
              <c:showVal val="1"/>
            </c:dLbl>
            <c:dLbl>
              <c:idx val="4"/>
              <c:layout>
                <c:manualLayout>
                  <c:x val="-1.4692275495667788E-3"/>
                  <c:y val="-7.4073555623990527E-3"/>
                </c:manualLayout>
              </c:layout>
              <c:showVal val="1"/>
            </c:dLbl>
            <c:dLbl>
              <c:idx val="5"/>
              <c:layout>
                <c:manualLayout>
                  <c:x val="-1.1753820396534153E-2"/>
                  <c:y val="-4.9382370415994034E-3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4.9382370415994123E-2"/>
                </c:manualLayout>
              </c:layout>
              <c:showVal val="1"/>
            </c:dLbl>
            <c:dLbl>
              <c:idx val="8"/>
              <c:layout>
                <c:manualLayout>
                  <c:x val="-1.1753820396534278E-2"/>
                  <c:y val="-1.9752948166397589E-2"/>
                </c:manualLayout>
              </c:layout>
              <c:showVal val="1"/>
            </c:dLbl>
            <c:dLbl>
              <c:idx val="9"/>
              <c:layout>
                <c:manualLayout>
                  <c:x val="-7.3461377478338434E-3"/>
                  <c:y val="-0.1012338593527876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2014г. </c:v>
                </c:pt>
                <c:pt idx="1">
                  <c:v>2015г.</c:v>
                </c:pt>
                <c:pt idx="2">
                  <c:v>2016г.</c:v>
                </c:pt>
                <c:pt idx="3">
                  <c:v>2017г. </c:v>
                </c:pt>
                <c:pt idx="4">
                  <c:v>2018г. План</c:v>
                </c:pt>
                <c:pt idx="5">
                  <c:v>2019г. Прогноз</c:v>
                </c:pt>
                <c:pt idx="6">
                  <c:v>2020г.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798658.7</c:v>
                </c:pt>
                <c:pt idx="1">
                  <c:v>768856.6</c:v>
                </c:pt>
                <c:pt idx="2">
                  <c:v>742456.2</c:v>
                </c:pt>
                <c:pt idx="3">
                  <c:v>748884.2</c:v>
                </c:pt>
                <c:pt idx="4">
                  <c:v>680753.3</c:v>
                </c:pt>
                <c:pt idx="5">
                  <c:v>675816.4</c:v>
                </c:pt>
                <c:pt idx="6">
                  <c:v>684853.6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7.3461377478338434E-3"/>
                  <c:y val="-9.87647408319887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704010</a:t>
                    </a:r>
                    <a:r>
                      <a:rPr lang="ru-RU" dirty="0" smtClean="0"/>
                      <a:t>,2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2.2222066687197391E-2"/>
                </c:manualLayout>
              </c:layout>
              <c:showVal val="1"/>
            </c:dLbl>
            <c:dLbl>
              <c:idx val="2"/>
              <c:layout>
                <c:manualLayout>
                  <c:x val="1.6161503045234529E-2"/>
                  <c:y val="-1.9752948166397589E-2"/>
                </c:manualLayout>
              </c:layout>
              <c:showVal val="1"/>
            </c:dLbl>
            <c:dLbl>
              <c:idx val="3"/>
              <c:layout>
                <c:manualLayout>
                  <c:x val="-4.4076826487002892E-3"/>
                  <c:y val="-1.72838296455981E-2"/>
                </c:manualLayout>
              </c:layout>
              <c:showVal val="1"/>
            </c:dLbl>
            <c:dLbl>
              <c:idx val="4"/>
              <c:layout>
                <c:manualLayout>
                  <c:x val="9.4091877392846312E-3"/>
                  <c:y val="-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5.8769101982671934E-3"/>
                  <c:y val="-1.4814711124798194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-2.1813203990406611E-2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0.14073975568558283"/>
                </c:manualLayout>
              </c:layout>
              <c:showVal val="1"/>
            </c:dLbl>
            <c:dLbl>
              <c:idx val="8"/>
              <c:layout>
                <c:manualLayout>
                  <c:x val="-2.4976868342634972E-2"/>
                  <c:y val="-9.8764740831988246E-2"/>
                </c:manualLayout>
              </c:layout>
              <c:showVal val="1"/>
            </c:dLbl>
            <c:dLbl>
              <c:idx val="9"/>
              <c:layout>
                <c:manualLayout>
                  <c:x val="-2.9384550991335178E-3"/>
                  <c:y val="-0.177776533497578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2014г. </c:v>
                </c:pt>
                <c:pt idx="1">
                  <c:v>2015г.</c:v>
                </c:pt>
                <c:pt idx="2">
                  <c:v>2016г.</c:v>
                </c:pt>
                <c:pt idx="3">
                  <c:v>2017г. </c:v>
                </c:pt>
                <c:pt idx="4">
                  <c:v>2018г. План</c:v>
                </c:pt>
                <c:pt idx="5">
                  <c:v>2019г. Прогноз</c:v>
                </c:pt>
                <c:pt idx="6">
                  <c:v>2020г. Прогноз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761798.5</c:v>
                </c:pt>
                <c:pt idx="1">
                  <c:v>693181.8</c:v>
                </c:pt>
                <c:pt idx="2">
                  <c:v>780555.1</c:v>
                </c:pt>
                <c:pt idx="3">
                  <c:v>845893.2</c:v>
                </c:pt>
                <c:pt idx="4">
                  <c:v>722410.2</c:v>
                </c:pt>
                <c:pt idx="5">
                  <c:v>675816.4</c:v>
                </c:pt>
                <c:pt idx="6">
                  <c:v>684853.6</c:v>
                </c:pt>
              </c:numCache>
            </c:numRef>
          </c:val>
        </c:ser>
        <c:axId val="9590272"/>
        <c:axId val="9591808"/>
      </c:barChart>
      <c:catAx>
        <c:axId val="959027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  <c:crossAx val="9591808"/>
        <c:crosses val="autoZero"/>
        <c:auto val="1"/>
        <c:lblAlgn val="ctr"/>
        <c:lblOffset val="100"/>
      </c:catAx>
      <c:valAx>
        <c:axId val="959180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ru-RU"/>
          </a:p>
        </c:txPr>
        <c:crossAx val="959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11396485746558E-2"/>
          <c:y val="0"/>
          <c:w val="0.4223102550463339"/>
          <c:h val="0.1111725474459599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>
                  <a:lumMod val="50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налогов, а также пеней и штрафов по ним </a:t>
          </a:r>
          <a:endParaRPr lang="ru-RU" sz="1400" dirty="0">
            <a:solidFill>
              <a:schemeClr val="bg2">
                <a:lumMod val="50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краевого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8EEFD09-2217-4C80-9C2D-B3C0716E3655}" type="presOf" srcId="{171FBCCF-15C1-443C-8C37-A91A8A40F093}" destId="{BA9FF782-DDB2-4D47-97E6-2F221035A0D0}" srcOrd="0" destOrd="0" presId="urn:microsoft.com/office/officeart/2005/8/layout/StepDownProcess"/>
    <dgm:cxn modelId="{3F3B4A6C-DAF4-4D35-B30C-A4A4FBCA977D}" type="presOf" srcId="{D4599AFB-7C83-4858-B52F-E471FD80B079}" destId="{A23D9BDC-C518-47D8-8C43-46279C117093}" srcOrd="0" destOrd="0" presId="urn:microsoft.com/office/officeart/2005/8/layout/StepDownProcess"/>
    <dgm:cxn modelId="{8CE32620-DFB2-4E97-B09F-9C747A116E90}" type="presOf" srcId="{BAEC8A47-EB9F-4D40-88B8-619AB6A1BF1D}" destId="{669F37FD-5C3A-42D3-92FD-7B69BCCECB4C}" srcOrd="0" destOrd="0" presId="urn:microsoft.com/office/officeart/2005/8/layout/StepDownProcess"/>
    <dgm:cxn modelId="{06164CE5-AB24-4A63-96E7-1180D82F031E}" type="presOf" srcId="{B2F48C43-685A-4FE8-B9A5-9FCE1289C16A}" destId="{BDF43623-D49A-4100-AE14-7D7EE1F8C98B}" srcOrd="0" destOrd="0" presId="urn:microsoft.com/office/officeart/2005/8/layout/StepDownProcess"/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0B7641E9-1D60-423B-9836-6D2EBC2D88B3}" type="presOf" srcId="{E10E4D8A-32CD-4D55-B4BE-DF930DE2F397}" destId="{9F30757E-33C5-4119-8EDF-F37E0E6D01A8}" srcOrd="0" destOrd="0" presId="urn:microsoft.com/office/officeart/2005/8/layout/StepDownProcess"/>
    <dgm:cxn modelId="{D2CAAFC1-5D06-4F71-AC3F-24BEAF59CECB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5175209E-5C00-4399-B7CD-26CE8E017C3C}" type="presOf" srcId="{8835D6E9-479D-4E78-956E-2648EB9E02CA}" destId="{A3DF3B78-772F-4359-8DB9-8FC211807BA1}" srcOrd="0" destOrd="0" presId="urn:microsoft.com/office/officeart/2005/8/layout/StepDownProcess"/>
    <dgm:cxn modelId="{913148B3-1CE0-4101-89AD-EEB29DF3AA3F}" type="presParOf" srcId="{A23D9BDC-C518-47D8-8C43-46279C117093}" destId="{D2CD6D36-C9AA-4FF8-BB1E-DDFF229C17C1}" srcOrd="0" destOrd="0" presId="urn:microsoft.com/office/officeart/2005/8/layout/StepDownProcess"/>
    <dgm:cxn modelId="{C1773929-9102-4ECE-AEB1-9314CF00D89F}" type="presParOf" srcId="{D2CD6D36-C9AA-4FF8-BB1E-DDFF229C17C1}" destId="{BA6CEF46-EB05-4A1C-8EB3-0B420980129E}" srcOrd="0" destOrd="0" presId="urn:microsoft.com/office/officeart/2005/8/layout/StepDownProcess"/>
    <dgm:cxn modelId="{1CA52A04-3290-4FA8-A199-A38FC604A908}" type="presParOf" srcId="{D2CD6D36-C9AA-4FF8-BB1E-DDFF229C17C1}" destId="{669F37FD-5C3A-42D3-92FD-7B69BCCECB4C}" srcOrd="1" destOrd="0" presId="urn:microsoft.com/office/officeart/2005/8/layout/StepDownProcess"/>
    <dgm:cxn modelId="{C447A9B4-44C0-4872-9E31-7D4DDB132509}" type="presParOf" srcId="{D2CD6D36-C9AA-4FF8-BB1E-DDFF229C17C1}" destId="{A3DF3B78-772F-4359-8DB9-8FC211807BA1}" srcOrd="2" destOrd="0" presId="urn:microsoft.com/office/officeart/2005/8/layout/StepDownProcess"/>
    <dgm:cxn modelId="{5B6F6B6A-DAF1-49B1-945F-067804A461B6}" type="presParOf" srcId="{A23D9BDC-C518-47D8-8C43-46279C117093}" destId="{B6D3DED3-76EC-41AC-8A8D-F3E764EE3924}" srcOrd="1" destOrd="0" presId="urn:microsoft.com/office/officeart/2005/8/layout/StepDownProcess"/>
    <dgm:cxn modelId="{6CAC848C-1FDB-47DA-A3B4-23096C090A06}" type="presParOf" srcId="{A23D9BDC-C518-47D8-8C43-46279C117093}" destId="{D65637DD-6A17-4124-9BC3-3648126E1FD1}" srcOrd="2" destOrd="0" presId="urn:microsoft.com/office/officeart/2005/8/layout/StepDownProcess"/>
    <dgm:cxn modelId="{1C43C4BD-CB3E-4246-8446-6B1BADAC10BB}" type="presParOf" srcId="{D65637DD-6A17-4124-9BC3-3648126E1FD1}" destId="{53A251A0-B944-4BA8-81C0-84031743A461}" srcOrd="0" destOrd="0" presId="urn:microsoft.com/office/officeart/2005/8/layout/StepDownProcess"/>
    <dgm:cxn modelId="{88FEAB86-16EF-4E07-AE6E-8533B4A9E893}" type="presParOf" srcId="{D65637DD-6A17-4124-9BC3-3648126E1FD1}" destId="{9F30757E-33C5-4119-8EDF-F37E0E6D01A8}" srcOrd="1" destOrd="0" presId="urn:microsoft.com/office/officeart/2005/8/layout/StepDownProcess"/>
    <dgm:cxn modelId="{0C2F4A8E-2F90-45DD-88EE-8BF695274801}" type="presParOf" srcId="{D65637DD-6A17-4124-9BC3-3648126E1FD1}" destId="{BA9FF782-DDB2-4D47-97E6-2F221035A0D0}" srcOrd="2" destOrd="0" presId="urn:microsoft.com/office/officeart/2005/8/layout/StepDownProcess"/>
    <dgm:cxn modelId="{0AF7BB83-CD3F-4115-B9CD-5C859BBF2159}" type="presParOf" srcId="{A23D9BDC-C518-47D8-8C43-46279C117093}" destId="{42FA6214-AF0F-4EA0-9BAD-A02F0EEF03C0}" srcOrd="3" destOrd="0" presId="urn:microsoft.com/office/officeart/2005/8/layout/StepDownProcess"/>
    <dgm:cxn modelId="{BE96E4B7-8E1A-453E-8543-8FDE87D76822}" type="presParOf" srcId="{A23D9BDC-C518-47D8-8C43-46279C117093}" destId="{0E0FDB4A-DDB5-4868-877B-B6F3EC116C25}" srcOrd="4" destOrd="0" presId="urn:microsoft.com/office/officeart/2005/8/layout/StepDownProcess"/>
    <dgm:cxn modelId="{735BD495-3693-4F84-A683-8BC0B9A4D9E1}" type="presParOf" srcId="{0E0FDB4A-DDB5-4868-877B-B6F3EC116C25}" destId="{485F9950-F438-4A2B-AC67-C55BF8A103AE}" srcOrd="0" destOrd="0" presId="urn:microsoft.com/office/officeart/2005/8/layout/StepDownProcess"/>
    <dgm:cxn modelId="{9B718DA4-C01B-4821-A632-24EED012F210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3D0AE0-E5B5-491D-B367-9C7085A0D897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058277D-15F1-44CE-A0D7-E3A74F0D1DD5}">
      <dgm:prSet phldrT="[Текст]"/>
      <dgm:spPr/>
      <dgm:t>
        <a:bodyPr/>
        <a:lstStyle/>
        <a:p>
          <a:r>
            <a:rPr lang="ru-RU" dirty="0" smtClean="0"/>
            <a:t>Педагогические работники учреждений дополнительного образования детей</a:t>
          </a:r>
          <a:endParaRPr lang="ru-RU" dirty="0"/>
        </a:p>
      </dgm:t>
    </dgm:pt>
    <dgm:pt modelId="{972E6FDF-9579-4155-AFC1-3EE0388D8138}" type="parTrans" cxnId="{3DD1EDD4-8104-4031-BA2A-AB4C3819C36D}">
      <dgm:prSet/>
      <dgm:spPr/>
      <dgm:t>
        <a:bodyPr/>
        <a:lstStyle/>
        <a:p>
          <a:endParaRPr lang="ru-RU"/>
        </a:p>
      </dgm:t>
    </dgm:pt>
    <dgm:pt modelId="{097B74AF-CEF4-41D7-B962-7919CEF62B9F}" type="sibTrans" cxnId="{3DD1EDD4-8104-4031-BA2A-AB4C3819C36D}">
      <dgm:prSet/>
      <dgm:spPr/>
      <dgm:t>
        <a:bodyPr/>
        <a:lstStyle/>
        <a:p>
          <a:endParaRPr lang="ru-RU"/>
        </a:p>
      </dgm:t>
    </dgm:pt>
    <dgm:pt modelId="{170C70D1-9216-4195-AAB6-EFA69E79C8ED}">
      <dgm:prSet phldrT="[Текст]"/>
      <dgm:spPr/>
      <dgm:t>
        <a:bodyPr/>
        <a:lstStyle/>
        <a:p>
          <a:r>
            <a:rPr lang="ru-RU" dirty="0" smtClean="0"/>
            <a:t>2017 год – 4,6 млн.рублей</a:t>
          </a:r>
          <a:endParaRPr lang="ru-RU" dirty="0"/>
        </a:p>
      </dgm:t>
    </dgm:pt>
    <dgm:pt modelId="{685F349A-F1F5-4784-BA1E-7687499A6418}" type="parTrans" cxnId="{DD5A4BE8-15EF-4D30-8C5E-2F213896539A}">
      <dgm:prSet/>
      <dgm:spPr/>
      <dgm:t>
        <a:bodyPr/>
        <a:lstStyle/>
        <a:p>
          <a:endParaRPr lang="ru-RU"/>
        </a:p>
      </dgm:t>
    </dgm:pt>
    <dgm:pt modelId="{481F73EC-E614-46A0-8929-CEE62A980AAF}" type="sibTrans" cxnId="{DD5A4BE8-15EF-4D30-8C5E-2F213896539A}">
      <dgm:prSet/>
      <dgm:spPr/>
      <dgm:t>
        <a:bodyPr/>
        <a:lstStyle/>
        <a:p>
          <a:endParaRPr lang="ru-RU"/>
        </a:p>
      </dgm:t>
    </dgm:pt>
    <dgm:pt modelId="{189C5B61-3181-4462-ADB6-34AA6375030B}">
      <dgm:prSet phldrT="[Текст]"/>
      <dgm:spPr/>
      <dgm:t>
        <a:bodyPr/>
        <a:lstStyle/>
        <a:p>
          <a:r>
            <a:rPr lang="ru-RU" dirty="0" smtClean="0"/>
            <a:t>Работники учреждений культуры</a:t>
          </a:r>
          <a:endParaRPr lang="ru-RU" dirty="0"/>
        </a:p>
      </dgm:t>
    </dgm:pt>
    <dgm:pt modelId="{D3AE69A9-FA25-4CD4-9FDB-C6E969581C97}" type="parTrans" cxnId="{62AAF54F-F65B-494B-B982-C929DA4E66E0}">
      <dgm:prSet/>
      <dgm:spPr/>
      <dgm:t>
        <a:bodyPr/>
        <a:lstStyle/>
        <a:p>
          <a:endParaRPr lang="ru-RU"/>
        </a:p>
      </dgm:t>
    </dgm:pt>
    <dgm:pt modelId="{F3260E98-94D2-4483-A480-FB5229E36958}" type="sibTrans" cxnId="{62AAF54F-F65B-494B-B982-C929DA4E66E0}">
      <dgm:prSet/>
      <dgm:spPr/>
      <dgm:t>
        <a:bodyPr/>
        <a:lstStyle/>
        <a:p>
          <a:endParaRPr lang="ru-RU"/>
        </a:p>
      </dgm:t>
    </dgm:pt>
    <dgm:pt modelId="{454B9A96-D6A5-4220-86CA-572355E0C6E4}">
      <dgm:prSet phldrT="[Текст]"/>
      <dgm:spPr/>
      <dgm:t>
        <a:bodyPr/>
        <a:lstStyle/>
        <a:p>
          <a:r>
            <a:rPr lang="ru-RU" dirty="0" smtClean="0"/>
            <a:t>2017 год – 4 млн.рублей</a:t>
          </a:r>
          <a:endParaRPr lang="ru-RU" dirty="0"/>
        </a:p>
      </dgm:t>
    </dgm:pt>
    <dgm:pt modelId="{5D136331-B805-4826-A08E-DACCBC3EADF6}" type="parTrans" cxnId="{B5803A6F-874C-42F7-A9A4-55EF69E00D71}">
      <dgm:prSet/>
      <dgm:spPr/>
      <dgm:t>
        <a:bodyPr/>
        <a:lstStyle/>
        <a:p>
          <a:endParaRPr lang="ru-RU"/>
        </a:p>
      </dgm:t>
    </dgm:pt>
    <dgm:pt modelId="{151E2959-408B-4B8B-B02E-F953D4583027}" type="sibTrans" cxnId="{B5803A6F-874C-42F7-A9A4-55EF69E00D71}">
      <dgm:prSet/>
      <dgm:spPr/>
      <dgm:t>
        <a:bodyPr/>
        <a:lstStyle/>
        <a:p>
          <a:endParaRPr lang="ru-RU"/>
        </a:p>
      </dgm:t>
    </dgm:pt>
    <dgm:pt modelId="{EC6084AD-4558-4627-90E4-E4D10DC01381}">
      <dgm:prSet phldrT="[Текст]"/>
      <dgm:spPr/>
      <dgm:t>
        <a:bodyPr/>
        <a:lstStyle/>
        <a:p>
          <a:r>
            <a:rPr lang="ru-RU" dirty="0" smtClean="0"/>
            <a:t>2018 год – 6 млн.рублей</a:t>
          </a:r>
          <a:endParaRPr lang="ru-RU" dirty="0"/>
        </a:p>
      </dgm:t>
    </dgm:pt>
    <dgm:pt modelId="{3A4725A0-C95B-40B6-B1D8-6A8BB4D54BBF}" type="parTrans" cxnId="{6473C65C-2E2E-42EA-9A5B-B22C6DA8DB4D}">
      <dgm:prSet/>
      <dgm:spPr/>
    </dgm:pt>
    <dgm:pt modelId="{6BDCC658-39A4-439D-ADC0-600A260971C9}" type="sibTrans" cxnId="{6473C65C-2E2E-42EA-9A5B-B22C6DA8DB4D}">
      <dgm:prSet/>
      <dgm:spPr/>
    </dgm:pt>
    <dgm:pt modelId="{BEAA89AC-BD97-45EC-9779-35AC89F1A5E8}">
      <dgm:prSet phldrT="[Текст]"/>
      <dgm:spPr/>
      <dgm:t>
        <a:bodyPr/>
        <a:lstStyle/>
        <a:p>
          <a:r>
            <a:rPr lang="ru-RU" dirty="0" smtClean="0"/>
            <a:t>2018 год – 5,1 млн.рублей</a:t>
          </a:r>
          <a:endParaRPr lang="ru-RU" dirty="0"/>
        </a:p>
      </dgm:t>
    </dgm:pt>
    <dgm:pt modelId="{8EA1E77D-61E1-4584-8AF9-679364663672}" type="parTrans" cxnId="{DF7C96EF-D557-4683-BFFD-55593D7F512A}">
      <dgm:prSet/>
      <dgm:spPr/>
    </dgm:pt>
    <dgm:pt modelId="{2C4CDCA4-F0A2-445C-AC07-4A5B25D3305E}" type="sibTrans" cxnId="{DF7C96EF-D557-4683-BFFD-55593D7F512A}">
      <dgm:prSet/>
      <dgm:spPr/>
    </dgm:pt>
    <dgm:pt modelId="{80FF1388-50E3-4FD3-9EA7-C8EC26CB8489}" type="pres">
      <dgm:prSet presAssocID="{CD3D0AE0-E5B5-491D-B367-9C7085A0D8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EA235-98B6-4E65-8F6A-2B6FD14F178C}" type="pres">
      <dgm:prSet presAssocID="{7058277D-15F1-44CE-A0D7-E3A74F0D1DD5}" presName="linNode" presStyleCnt="0"/>
      <dgm:spPr/>
      <dgm:t>
        <a:bodyPr/>
        <a:lstStyle/>
        <a:p>
          <a:endParaRPr lang="ru-RU"/>
        </a:p>
      </dgm:t>
    </dgm:pt>
    <dgm:pt modelId="{2A1D99FD-C72C-4CBB-97A0-7754B07859B9}" type="pres">
      <dgm:prSet presAssocID="{7058277D-15F1-44CE-A0D7-E3A74F0D1DD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5EAC4-F912-4518-9AC9-C70067D56D06}" type="pres">
      <dgm:prSet presAssocID="{7058277D-15F1-44CE-A0D7-E3A74F0D1DD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5A852-C070-488E-AD7E-76AD60BF312A}" type="pres">
      <dgm:prSet presAssocID="{097B74AF-CEF4-41D7-B962-7919CEF62B9F}" presName="sp" presStyleCnt="0"/>
      <dgm:spPr/>
      <dgm:t>
        <a:bodyPr/>
        <a:lstStyle/>
        <a:p>
          <a:endParaRPr lang="ru-RU"/>
        </a:p>
      </dgm:t>
    </dgm:pt>
    <dgm:pt modelId="{580B6266-6C0B-4A64-ACE4-1360BA0DAC2B}" type="pres">
      <dgm:prSet presAssocID="{189C5B61-3181-4462-ADB6-34AA6375030B}" presName="linNode" presStyleCnt="0"/>
      <dgm:spPr/>
      <dgm:t>
        <a:bodyPr/>
        <a:lstStyle/>
        <a:p>
          <a:endParaRPr lang="ru-RU"/>
        </a:p>
      </dgm:t>
    </dgm:pt>
    <dgm:pt modelId="{0BD35A55-25E2-42FB-A490-C6840430077A}" type="pres">
      <dgm:prSet presAssocID="{189C5B61-3181-4462-ADB6-34AA6375030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1615B-3FBC-4960-92A5-429DA3E57CF0}" type="pres">
      <dgm:prSet presAssocID="{189C5B61-3181-4462-ADB6-34AA6375030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F2D64-C9D6-4109-AA9E-8C2B25028026}" type="presOf" srcId="{EC6084AD-4558-4627-90E4-E4D10DC01381}" destId="{2A55EAC4-F912-4518-9AC9-C70067D56D06}" srcOrd="0" destOrd="1" presId="urn:microsoft.com/office/officeart/2005/8/layout/vList5"/>
    <dgm:cxn modelId="{FF9FB400-97B8-4D4C-BF9C-91E3959FE4F0}" type="presOf" srcId="{7058277D-15F1-44CE-A0D7-E3A74F0D1DD5}" destId="{2A1D99FD-C72C-4CBB-97A0-7754B07859B9}" srcOrd="0" destOrd="0" presId="urn:microsoft.com/office/officeart/2005/8/layout/vList5"/>
    <dgm:cxn modelId="{1937FE31-5CAB-4ED6-AE41-F7D3E9B8EF63}" type="presOf" srcId="{189C5B61-3181-4462-ADB6-34AA6375030B}" destId="{0BD35A55-25E2-42FB-A490-C6840430077A}" srcOrd="0" destOrd="0" presId="urn:microsoft.com/office/officeart/2005/8/layout/vList5"/>
    <dgm:cxn modelId="{6473C65C-2E2E-42EA-9A5B-B22C6DA8DB4D}" srcId="{7058277D-15F1-44CE-A0D7-E3A74F0D1DD5}" destId="{EC6084AD-4558-4627-90E4-E4D10DC01381}" srcOrd="1" destOrd="0" parTransId="{3A4725A0-C95B-40B6-B1D8-6A8BB4D54BBF}" sibTransId="{6BDCC658-39A4-439D-ADC0-600A260971C9}"/>
    <dgm:cxn modelId="{DF7C96EF-D557-4683-BFFD-55593D7F512A}" srcId="{189C5B61-3181-4462-ADB6-34AA6375030B}" destId="{BEAA89AC-BD97-45EC-9779-35AC89F1A5E8}" srcOrd="1" destOrd="0" parTransId="{8EA1E77D-61E1-4584-8AF9-679364663672}" sibTransId="{2C4CDCA4-F0A2-445C-AC07-4A5B25D3305E}"/>
    <dgm:cxn modelId="{3DD1EDD4-8104-4031-BA2A-AB4C3819C36D}" srcId="{CD3D0AE0-E5B5-491D-B367-9C7085A0D897}" destId="{7058277D-15F1-44CE-A0D7-E3A74F0D1DD5}" srcOrd="0" destOrd="0" parTransId="{972E6FDF-9579-4155-AFC1-3EE0388D8138}" sibTransId="{097B74AF-CEF4-41D7-B962-7919CEF62B9F}"/>
    <dgm:cxn modelId="{EE2CCE46-6531-4EF4-B59B-83EDD34C4A4F}" type="presOf" srcId="{170C70D1-9216-4195-AAB6-EFA69E79C8ED}" destId="{2A55EAC4-F912-4518-9AC9-C70067D56D06}" srcOrd="0" destOrd="0" presId="urn:microsoft.com/office/officeart/2005/8/layout/vList5"/>
    <dgm:cxn modelId="{DD5A4BE8-15EF-4D30-8C5E-2F213896539A}" srcId="{7058277D-15F1-44CE-A0D7-E3A74F0D1DD5}" destId="{170C70D1-9216-4195-AAB6-EFA69E79C8ED}" srcOrd="0" destOrd="0" parTransId="{685F349A-F1F5-4784-BA1E-7687499A6418}" sibTransId="{481F73EC-E614-46A0-8929-CEE62A980AAF}"/>
    <dgm:cxn modelId="{83DB811E-FC4D-4DD6-97D0-5157AF6D0001}" type="presOf" srcId="{454B9A96-D6A5-4220-86CA-572355E0C6E4}" destId="{0751615B-3FBC-4960-92A5-429DA3E57CF0}" srcOrd="0" destOrd="0" presId="urn:microsoft.com/office/officeart/2005/8/layout/vList5"/>
    <dgm:cxn modelId="{97018587-5D45-4AFB-9653-268B2EDF5FC8}" type="presOf" srcId="{CD3D0AE0-E5B5-491D-B367-9C7085A0D897}" destId="{80FF1388-50E3-4FD3-9EA7-C8EC26CB8489}" srcOrd="0" destOrd="0" presId="urn:microsoft.com/office/officeart/2005/8/layout/vList5"/>
    <dgm:cxn modelId="{72E33D79-8698-4C37-AF99-C7BA89C914DD}" type="presOf" srcId="{BEAA89AC-BD97-45EC-9779-35AC89F1A5E8}" destId="{0751615B-3FBC-4960-92A5-429DA3E57CF0}" srcOrd="0" destOrd="1" presId="urn:microsoft.com/office/officeart/2005/8/layout/vList5"/>
    <dgm:cxn modelId="{B5803A6F-874C-42F7-A9A4-55EF69E00D71}" srcId="{189C5B61-3181-4462-ADB6-34AA6375030B}" destId="{454B9A96-D6A5-4220-86CA-572355E0C6E4}" srcOrd="0" destOrd="0" parTransId="{5D136331-B805-4826-A08E-DACCBC3EADF6}" sibTransId="{151E2959-408B-4B8B-B02E-F953D4583027}"/>
    <dgm:cxn modelId="{62AAF54F-F65B-494B-B982-C929DA4E66E0}" srcId="{CD3D0AE0-E5B5-491D-B367-9C7085A0D897}" destId="{189C5B61-3181-4462-ADB6-34AA6375030B}" srcOrd="1" destOrd="0" parTransId="{D3AE69A9-FA25-4CD4-9FDB-C6E969581C97}" sibTransId="{F3260E98-94D2-4483-A480-FB5229E36958}"/>
    <dgm:cxn modelId="{B728F9A0-FB30-4267-A8AD-F5CF0D3F3A0E}" type="presParOf" srcId="{80FF1388-50E3-4FD3-9EA7-C8EC26CB8489}" destId="{C20EA235-98B6-4E65-8F6A-2B6FD14F178C}" srcOrd="0" destOrd="0" presId="urn:microsoft.com/office/officeart/2005/8/layout/vList5"/>
    <dgm:cxn modelId="{7B6B17A1-3FB3-4643-91A5-00FA22715427}" type="presParOf" srcId="{C20EA235-98B6-4E65-8F6A-2B6FD14F178C}" destId="{2A1D99FD-C72C-4CBB-97A0-7754B07859B9}" srcOrd="0" destOrd="0" presId="urn:microsoft.com/office/officeart/2005/8/layout/vList5"/>
    <dgm:cxn modelId="{CC0FDCA6-F558-4791-AA1F-5488E9A8EE8C}" type="presParOf" srcId="{C20EA235-98B6-4E65-8F6A-2B6FD14F178C}" destId="{2A55EAC4-F912-4518-9AC9-C70067D56D06}" srcOrd="1" destOrd="0" presId="urn:microsoft.com/office/officeart/2005/8/layout/vList5"/>
    <dgm:cxn modelId="{3609A6A5-1FBF-4381-9C45-7E9273E2BAEC}" type="presParOf" srcId="{80FF1388-50E3-4FD3-9EA7-C8EC26CB8489}" destId="{00E5A852-C070-488E-AD7E-76AD60BF312A}" srcOrd="1" destOrd="0" presId="urn:microsoft.com/office/officeart/2005/8/layout/vList5"/>
    <dgm:cxn modelId="{74EE6A7E-8A07-4320-9B50-9FAFA9383AE5}" type="presParOf" srcId="{80FF1388-50E3-4FD3-9EA7-C8EC26CB8489}" destId="{580B6266-6C0B-4A64-ACE4-1360BA0DAC2B}" srcOrd="2" destOrd="0" presId="urn:microsoft.com/office/officeart/2005/8/layout/vList5"/>
    <dgm:cxn modelId="{F0767C42-9443-4D79-A47B-E63A37334A0E}" type="presParOf" srcId="{580B6266-6C0B-4A64-ACE4-1360BA0DAC2B}" destId="{0BD35A55-25E2-42FB-A490-C6840430077A}" srcOrd="0" destOrd="0" presId="urn:microsoft.com/office/officeart/2005/8/layout/vList5"/>
    <dgm:cxn modelId="{C444C32D-C388-4255-BD07-A1590D34234C}" type="presParOf" srcId="{580B6266-6C0B-4A64-ACE4-1360BA0DAC2B}" destId="{0751615B-3FBC-4960-92A5-429DA3E57CF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BDE95-B824-49FD-931F-CA3C7AD5CE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E7B521-461E-4E4E-B126-5A130A97EC1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субсидии бюджетам  муниципальных районов</a:t>
          </a:r>
        </a:p>
      </dgm:t>
    </dgm:pt>
    <dgm:pt modelId="{A0EE8A85-B08E-44F3-8959-0AA68E7B0A09}" type="parTrans" cxnId="{2CBA1B03-792A-41B4-A4CE-04BCBA877971}">
      <dgm:prSet/>
      <dgm:spPr/>
      <dgm:t>
        <a:bodyPr/>
        <a:lstStyle/>
        <a:p>
          <a:endParaRPr lang="ru-RU"/>
        </a:p>
      </dgm:t>
    </dgm:pt>
    <dgm:pt modelId="{F0520E4B-FB36-4867-8879-E49A2A7B1BD1}" type="sibTrans" cxnId="{2CBA1B03-792A-41B4-A4CE-04BCBA877971}">
      <dgm:prSet/>
      <dgm:spPr/>
      <dgm:t>
        <a:bodyPr/>
        <a:lstStyle/>
        <a:p>
          <a:endParaRPr lang="ru-RU"/>
        </a:p>
      </dgm:t>
    </dgm:pt>
    <dgm:pt modelId="{A33FE594-9896-41A5-8839-F011F47CE7F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 на содержание многофункциональных центров предоставления государственных и муниципальных услуг в сумме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5 605,5 тыс. рублей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865E8-2AA0-4A39-84D7-6E61C08EA274}" type="parTrans" cxnId="{A7A391D8-7CDA-4359-9AA8-CC3856563697}">
      <dgm:prSet/>
      <dgm:spPr/>
      <dgm:t>
        <a:bodyPr/>
        <a:lstStyle/>
        <a:p>
          <a:endParaRPr lang="ru-RU" dirty="0"/>
        </a:p>
      </dgm:t>
    </dgm:pt>
    <dgm:pt modelId="{83A91895-09FF-4E0D-A1FD-B556E06F5E00}" type="sibTrans" cxnId="{A7A391D8-7CDA-4359-9AA8-CC3856563697}">
      <dgm:prSet/>
      <dgm:spPr/>
      <dgm:t>
        <a:bodyPr/>
        <a:lstStyle/>
        <a:p>
          <a:endParaRPr lang="ru-RU"/>
        </a:p>
      </dgm:t>
    </dgm:pt>
    <dgm:pt modelId="{67BE518B-B0D3-43B6-B26E-00B1C1E9ABB5}" type="pres">
      <dgm:prSet presAssocID="{36DBDE95-B824-49FD-931F-CA3C7AD5CE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A901E-05EC-4E59-B0D6-3B5DB54A89ED}" type="pres">
      <dgm:prSet presAssocID="{46E7B521-461E-4E4E-B126-5A130A97EC1E}" presName="root1" presStyleCnt="0"/>
      <dgm:spPr/>
    </dgm:pt>
    <dgm:pt modelId="{E8224566-7768-4B7F-B7C6-CC001B197288}" type="pres">
      <dgm:prSet presAssocID="{46E7B521-461E-4E4E-B126-5A130A97EC1E}" presName="LevelOneTextNode" presStyleLbl="node0" presStyleIdx="0" presStyleCnt="1" custScaleX="102396" custScaleY="157210" custLinFactNeighborX="-8098" custLinFactNeighborY="10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8EEEA-CD45-480D-BA62-84959EE2F2E7}" type="pres">
      <dgm:prSet presAssocID="{46E7B521-461E-4E4E-B126-5A130A97EC1E}" presName="level2hierChild" presStyleCnt="0"/>
      <dgm:spPr/>
    </dgm:pt>
    <dgm:pt modelId="{8050B524-6A9D-4FE0-B4FB-C657197B9F60}" type="pres">
      <dgm:prSet presAssocID="{287865E8-2AA0-4A39-84D7-6E61C08EA274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47739B59-ACC7-4910-BB5D-0C9C50EDDA03}" type="pres">
      <dgm:prSet presAssocID="{287865E8-2AA0-4A39-84D7-6E61C08EA274}" presName="connTx" presStyleLbl="parChTrans1D2" presStyleIdx="0" presStyleCnt="1"/>
      <dgm:spPr/>
      <dgm:t>
        <a:bodyPr/>
        <a:lstStyle/>
        <a:p>
          <a:endParaRPr lang="ru-RU"/>
        </a:p>
      </dgm:t>
    </dgm:pt>
    <dgm:pt modelId="{D3913D38-C03E-44CE-8570-9DA437B53C63}" type="pres">
      <dgm:prSet presAssocID="{A33FE594-9896-41A5-8839-F011F47CE7F6}" presName="root2" presStyleCnt="0"/>
      <dgm:spPr/>
    </dgm:pt>
    <dgm:pt modelId="{6E41F0E6-A898-4CF5-B919-FC328DE79D98}" type="pres">
      <dgm:prSet presAssocID="{A33FE594-9896-41A5-8839-F011F47CE7F6}" presName="LevelTwoTextNode" presStyleLbl="node2" presStyleIdx="0" presStyleCnt="1" custScaleX="325635" custScaleY="198447" custLinFactNeighborX="-8686" custLinFactNeighborY="-9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469F9-6E73-4AB9-AA84-5F6EAFECC1CA}" type="pres">
      <dgm:prSet presAssocID="{A33FE594-9896-41A5-8839-F011F47CE7F6}" presName="level3hierChild" presStyleCnt="0"/>
      <dgm:spPr/>
    </dgm:pt>
  </dgm:ptLst>
  <dgm:cxnLst>
    <dgm:cxn modelId="{4091A1A4-1F0F-4B04-9107-05EB5F8A4CB1}" type="presOf" srcId="{46E7B521-461E-4E4E-B126-5A130A97EC1E}" destId="{E8224566-7768-4B7F-B7C6-CC001B197288}" srcOrd="0" destOrd="0" presId="urn:microsoft.com/office/officeart/2005/8/layout/hierarchy2"/>
    <dgm:cxn modelId="{BFA1B602-842E-46E5-8AE8-2BF87E2818F9}" type="presOf" srcId="{287865E8-2AA0-4A39-84D7-6E61C08EA274}" destId="{47739B59-ACC7-4910-BB5D-0C9C50EDDA03}" srcOrd="1" destOrd="0" presId="urn:microsoft.com/office/officeart/2005/8/layout/hierarchy2"/>
    <dgm:cxn modelId="{2CBA1B03-792A-41B4-A4CE-04BCBA877971}" srcId="{36DBDE95-B824-49FD-931F-CA3C7AD5CE5D}" destId="{46E7B521-461E-4E4E-B126-5A130A97EC1E}" srcOrd="0" destOrd="0" parTransId="{A0EE8A85-B08E-44F3-8959-0AA68E7B0A09}" sibTransId="{F0520E4B-FB36-4867-8879-E49A2A7B1BD1}"/>
    <dgm:cxn modelId="{A7A391D8-7CDA-4359-9AA8-CC3856563697}" srcId="{46E7B521-461E-4E4E-B126-5A130A97EC1E}" destId="{A33FE594-9896-41A5-8839-F011F47CE7F6}" srcOrd="0" destOrd="0" parTransId="{287865E8-2AA0-4A39-84D7-6E61C08EA274}" sibTransId="{83A91895-09FF-4E0D-A1FD-B556E06F5E00}"/>
    <dgm:cxn modelId="{128B6849-E42C-47B2-9951-6444E78D0397}" type="presOf" srcId="{287865E8-2AA0-4A39-84D7-6E61C08EA274}" destId="{8050B524-6A9D-4FE0-B4FB-C657197B9F60}" srcOrd="0" destOrd="0" presId="urn:microsoft.com/office/officeart/2005/8/layout/hierarchy2"/>
    <dgm:cxn modelId="{B97C7A70-8323-4903-8FFC-B023FB5B7C62}" type="presOf" srcId="{36DBDE95-B824-49FD-931F-CA3C7AD5CE5D}" destId="{67BE518B-B0D3-43B6-B26E-00B1C1E9ABB5}" srcOrd="0" destOrd="0" presId="urn:microsoft.com/office/officeart/2005/8/layout/hierarchy2"/>
    <dgm:cxn modelId="{9B664643-B9CF-46E5-9D76-925DAA3E532C}" type="presOf" srcId="{A33FE594-9896-41A5-8839-F011F47CE7F6}" destId="{6E41F0E6-A898-4CF5-B919-FC328DE79D98}" srcOrd="0" destOrd="0" presId="urn:microsoft.com/office/officeart/2005/8/layout/hierarchy2"/>
    <dgm:cxn modelId="{9195765F-3E7E-4DD2-84D5-EF33190727E1}" type="presParOf" srcId="{67BE518B-B0D3-43B6-B26E-00B1C1E9ABB5}" destId="{4C5A901E-05EC-4E59-B0D6-3B5DB54A89ED}" srcOrd="0" destOrd="0" presId="urn:microsoft.com/office/officeart/2005/8/layout/hierarchy2"/>
    <dgm:cxn modelId="{29E56939-99F6-4BF1-9135-4ADC99AF68D4}" type="presParOf" srcId="{4C5A901E-05EC-4E59-B0D6-3B5DB54A89ED}" destId="{E8224566-7768-4B7F-B7C6-CC001B197288}" srcOrd="0" destOrd="0" presId="urn:microsoft.com/office/officeart/2005/8/layout/hierarchy2"/>
    <dgm:cxn modelId="{35B12E2F-0E2A-4A64-9C11-6B478FE10514}" type="presParOf" srcId="{4C5A901E-05EC-4E59-B0D6-3B5DB54A89ED}" destId="{3AD8EEEA-CD45-480D-BA62-84959EE2F2E7}" srcOrd="1" destOrd="0" presId="urn:microsoft.com/office/officeart/2005/8/layout/hierarchy2"/>
    <dgm:cxn modelId="{00F722E0-6772-4B49-AE92-0416830191EF}" type="presParOf" srcId="{3AD8EEEA-CD45-480D-BA62-84959EE2F2E7}" destId="{8050B524-6A9D-4FE0-B4FB-C657197B9F60}" srcOrd="0" destOrd="0" presId="urn:microsoft.com/office/officeart/2005/8/layout/hierarchy2"/>
    <dgm:cxn modelId="{6FDD4119-6BE4-44D8-BE82-C9D51AAD19D4}" type="presParOf" srcId="{8050B524-6A9D-4FE0-B4FB-C657197B9F60}" destId="{47739B59-ACC7-4910-BB5D-0C9C50EDDA03}" srcOrd="0" destOrd="0" presId="urn:microsoft.com/office/officeart/2005/8/layout/hierarchy2"/>
    <dgm:cxn modelId="{69F2CEF2-3BB8-43F0-958F-409809266108}" type="presParOf" srcId="{3AD8EEEA-CD45-480D-BA62-84959EE2F2E7}" destId="{D3913D38-C03E-44CE-8570-9DA437B53C63}" srcOrd="1" destOrd="0" presId="urn:microsoft.com/office/officeart/2005/8/layout/hierarchy2"/>
    <dgm:cxn modelId="{416E7CF4-D429-4ADE-9978-FF3F5B345D0D}" type="presParOf" srcId="{D3913D38-C03E-44CE-8570-9DA437B53C63}" destId="{6E41F0E6-A898-4CF5-B919-FC328DE79D98}" srcOrd="0" destOrd="0" presId="urn:microsoft.com/office/officeart/2005/8/layout/hierarchy2"/>
    <dgm:cxn modelId="{15DA78DF-8A3E-43C1-AF54-84C0EACD5D09}" type="presParOf" srcId="{D3913D38-C03E-44CE-8570-9DA437B53C63}" destId="{A08469F9-6E73-4AB9-AA84-5F6EAFECC1CA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338 803,35 тыс.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/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/>
        </a:p>
      </dgm:t>
    </dgm:pt>
    <dgm:pt modelId="{7C1A6EB1-EAA4-4849-AAD7-93207E847CEA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создание и обеспечение деятельности комиссий по делам несовершеннолетних и защите их прав          1 090,06 тыс. 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9267A06-D986-4E34-A83C-30BDCAC22247}" type="parTrans" cxnId="{5A19BDC7-4A86-4A4F-B2B9-4A2734332122}">
      <dgm:prSet/>
      <dgm:spPr/>
      <dgm:t>
        <a:bodyPr/>
        <a:lstStyle/>
        <a:p>
          <a:endParaRPr lang="ru-RU" dirty="0"/>
        </a:p>
      </dgm:t>
    </dgm:pt>
    <dgm:pt modelId="{CDFEA253-1AF2-4E8F-BED0-CB849CB5B2AC}" type="sibTrans" cxnId="{5A19BDC7-4A86-4A4F-B2B9-4A2734332122}">
      <dgm:prSet/>
      <dgm:spPr/>
      <dgm:t>
        <a:bodyPr/>
        <a:lstStyle/>
        <a:p>
          <a:endParaRPr lang="ru-RU"/>
        </a:p>
      </dgm:t>
    </dgm:pt>
    <dgm:pt modelId="{DFFFB68F-55BC-461C-A381-F2ECA854BCE6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первичного воинского учета на территориях, где отсутствуют военные комиссариаты 1 404,6 тыс. 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70B582E-1E7A-47A0-98B8-EFB898E277C4}" type="parTrans" cxnId="{0F767639-EFF8-48D9-A08D-F0386C551A41}">
      <dgm:prSet/>
      <dgm:spPr/>
      <dgm:t>
        <a:bodyPr/>
        <a:lstStyle/>
        <a:p>
          <a:endParaRPr lang="ru-RU" dirty="0"/>
        </a:p>
      </dgm:t>
    </dgm:pt>
    <dgm:pt modelId="{0960D8C8-BE3D-4885-B3A5-EB9090345D19}" type="sibTrans" cxnId="{0F767639-EFF8-48D9-A08D-F0386C551A41}">
      <dgm:prSet/>
      <dgm:spPr/>
      <dgm:t>
        <a:bodyPr/>
        <a:lstStyle/>
        <a:p>
          <a:endParaRPr lang="ru-RU"/>
        </a:p>
      </dgm:t>
    </dgm:pt>
    <dgm:pt modelId="{FD7BED4B-E3E6-4CF5-93D2-43971363E3E2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дошкольного, общего и дополнительного образования в муниципальных общеобразовательных учреждениях по основным общеобразовательным программам  224 458,0 тыс. 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3B6DA6-0A2E-4718-8079-AE4DFD7240E1}" type="parTrans" cxnId="{7C3F9A12-948F-4FE8-86D4-15D60FF4AB38}">
      <dgm:prSet/>
      <dgm:spPr/>
      <dgm:t>
        <a:bodyPr/>
        <a:lstStyle/>
        <a:p>
          <a:endParaRPr lang="ru-RU" dirty="0"/>
        </a:p>
      </dgm:t>
    </dgm:pt>
    <dgm:pt modelId="{1A38BB8F-DE2B-4ECA-9D2D-DBCFAA30AD95}" type="sibTrans" cxnId="{7C3F9A12-948F-4FE8-86D4-15D60FF4AB38}">
      <dgm:prSet/>
      <dgm:spPr/>
      <dgm:t>
        <a:bodyPr/>
        <a:lstStyle/>
        <a:p>
          <a:endParaRPr lang="ru-RU"/>
        </a:p>
      </dgm:t>
    </dgm:pt>
    <dgm:pt modelId="{C32D474F-7D2A-4371-A80F-5BDB83162E81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 государственную регистрацию актов гражданского состояния  1 835,0 тыс. рублей 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CB4B6A2-35A9-40A7-B97F-8A0040314E72}" type="parTrans" cxnId="{35E0704C-BBCD-477B-B65B-7EF3F984B37B}">
      <dgm:prSet/>
      <dgm:spPr/>
      <dgm:t>
        <a:bodyPr/>
        <a:lstStyle/>
        <a:p>
          <a:endParaRPr lang="ru-RU" dirty="0"/>
        </a:p>
      </dgm:t>
    </dgm:pt>
    <dgm:pt modelId="{9526E1DE-D130-4E11-AF06-DB6877C16841}" type="sibTrans" cxnId="{35E0704C-BBCD-477B-B65B-7EF3F984B37B}">
      <dgm:prSet/>
      <dgm:spPr/>
      <dgm:t>
        <a:bodyPr/>
        <a:lstStyle/>
        <a:p>
          <a:endParaRPr lang="ru-RU"/>
        </a:p>
      </dgm:t>
    </dgm:pt>
    <dgm:pt modelId="{9744AD3E-3527-4482-A3F2-B719E322E8CE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отдельных государственных полномочий по расчету и предоставлению дотаций на выравнивание бюджетной обеспеченности бюджетам поселений, входящих в их состав 17 683,09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E8602A4-3B63-446B-B2C3-B9451FE6843B}" type="parTrans" cxnId="{09F68E6F-43B0-4AB2-A6DD-B6EE3EDC286C}">
      <dgm:prSet/>
      <dgm:spPr/>
      <dgm:t>
        <a:bodyPr/>
        <a:lstStyle/>
        <a:p>
          <a:endParaRPr lang="ru-RU" dirty="0"/>
        </a:p>
      </dgm:t>
    </dgm:pt>
    <dgm:pt modelId="{8DE5CCED-6FF3-4915-BD75-BA4648243314}" type="sibTrans" cxnId="{09F68E6F-43B0-4AB2-A6DD-B6EE3EDC286C}">
      <dgm:prSet/>
      <dgm:spPr/>
      <dgm:t>
        <a:bodyPr/>
        <a:lstStyle/>
        <a:p>
          <a:endParaRPr lang="ru-RU"/>
        </a:p>
      </dgm:t>
    </dgm:pt>
    <dgm:pt modelId="{7794B027-622A-488A-AB9D-84C36F20EEBF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отдельных государственных полномочий по государственному управлению охраной труда  582,3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FF344A6-2B90-4947-895E-D5EE52F67F81}" type="parTrans" cxnId="{79348A76-88C2-4A4A-9208-5D601B2236ED}">
      <dgm:prSet/>
      <dgm:spPr/>
      <dgm:t>
        <a:bodyPr/>
        <a:lstStyle/>
        <a:p>
          <a:endParaRPr lang="ru-RU" dirty="0"/>
        </a:p>
      </dgm:t>
    </dgm:pt>
    <dgm:pt modelId="{5B7CD9AB-66D3-4FF8-B271-955A343CB050}" type="sibTrans" cxnId="{79348A76-88C2-4A4A-9208-5D601B2236ED}">
      <dgm:prSet/>
      <dgm:spPr/>
      <dgm:t>
        <a:bodyPr/>
        <a:lstStyle/>
        <a:p>
          <a:endParaRPr lang="ru-RU"/>
        </a:p>
      </dgm:t>
    </dgm:pt>
    <dgm:pt modelId="{4F09FB9B-F678-4697-9AFA-9899F3A806E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обеспечение бесплатным питанием детей, обучающихся в младших классах (1-4 включительно) в муниципальных общеобразовательных учреждениях Приморского края  4 793,0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E499E68-4999-422F-99C7-8D782CADA58C}" type="parTrans" cxnId="{B2A768A6-2C47-4BA0-A82E-561E295FBA47}">
      <dgm:prSet/>
      <dgm:spPr/>
      <dgm:t>
        <a:bodyPr/>
        <a:lstStyle/>
        <a:p>
          <a:endParaRPr lang="ru-RU" dirty="0"/>
        </a:p>
      </dgm:t>
    </dgm:pt>
    <dgm:pt modelId="{0778C8E1-B7EA-4588-9A2D-A963D0EB409B}" type="sibTrans" cxnId="{B2A768A6-2C47-4BA0-A82E-561E295FBA47}">
      <dgm:prSet/>
      <dgm:spPr/>
      <dgm:t>
        <a:bodyPr/>
        <a:lstStyle/>
        <a:p>
          <a:endParaRPr lang="ru-RU"/>
        </a:p>
      </dgm:t>
    </dgm:pt>
    <dgm:pt modelId="{06D787E9-FF97-4DE5-B66F-D15A24803592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отдельных государственных полномочий по созданию административных комиссий  706,97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6EDAD6B-7523-4ACD-B95B-755FF2A9345D}" type="parTrans" cxnId="{159FFAAF-584D-4F56-8D99-32EFDD8757D8}">
      <dgm:prSet/>
      <dgm:spPr/>
      <dgm:t>
        <a:bodyPr/>
        <a:lstStyle/>
        <a:p>
          <a:endParaRPr lang="ru-RU" dirty="0"/>
        </a:p>
      </dgm:t>
    </dgm:pt>
    <dgm:pt modelId="{160D81CE-5F48-4AEC-BF96-0AF1E824FFF9}" type="sibTrans" cxnId="{159FFAAF-584D-4F56-8D99-32EFDD8757D8}">
      <dgm:prSet/>
      <dgm:spPr/>
      <dgm:t>
        <a:bodyPr/>
        <a:lstStyle/>
        <a:p>
          <a:endParaRPr lang="ru-RU"/>
        </a:p>
      </dgm:t>
    </dgm:pt>
    <dgm:pt modelId="{E8BC65F0-6D07-4111-B989-67F15E1E5AAE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                    77 096,0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F92A5C5-6D88-4783-A58E-F2704FC26243}" type="parTrans" cxnId="{37BBBDCA-9780-4554-81F0-984FA4AE4E4F}">
      <dgm:prSet/>
      <dgm:spPr/>
      <dgm:t>
        <a:bodyPr/>
        <a:lstStyle/>
        <a:p>
          <a:endParaRPr lang="ru-RU" dirty="0"/>
        </a:p>
      </dgm:t>
    </dgm:pt>
    <dgm:pt modelId="{82737ABB-B99C-4A2E-8767-AE7C82F01CB4}" type="sibTrans" cxnId="{37BBBDCA-9780-4554-81F0-984FA4AE4E4F}">
      <dgm:prSet/>
      <dgm:spPr/>
      <dgm:t>
        <a:bodyPr/>
        <a:lstStyle/>
        <a:p>
          <a:endParaRPr lang="ru-RU"/>
        </a:p>
      </dgm:t>
    </dgm:pt>
    <dgm:pt modelId="{1F5EDA3D-82EC-430D-BDE9-8CF15F0E7406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организацию и обеспечение оздоровления и отдыха детей Приморского края (за исключением организации отдыха детей в каникулярное время) 3 110,0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B4E49D2-4B2A-46C1-A787-EA9403C02298}" type="parTrans" cxnId="{1A3B24D9-816E-400B-95DD-C2AFF14C574F}">
      <dgm:prSet/>
      <dgm:spPr/>
      <dgm:t>
        <a:bodyPr/>
        <a:lstStyle/>
        <a:p>
          <a:endParaRPr lang="ru-RU" dirty="0"/>
        </a:p>
      </dgm:t>
    </dgm:pt>
    <dgm:pt modelId="{B4D2E0F0-D493-42E1-BF0C-17B80979A8E6}" type="sibTrans" cxnId="{1A3B24D9-816E-400B-95DD-C2AFF14C574F}">
      <dgm:prSet/>
      <dgm:spPr/>
      <dgm:t>
        <a:bodyPr/>
        <a:lstStyle/>
        <a:p>
          <a:endParaRPr lang="ru-RU"/>
        </a:p>
      </dgm:t>
    </dgm:pt>
    <dgm:pt modelId="{F12CABCB-B941-40B0-B89D-A23455CE119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государственных полномочий по регистрации и учету граждан, имеющих право на получение жилищных субсидий в связи с переселением из районов Крайнего Севера и приравненных к ним местностей 0,42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BBE144E-EB70-4A20-BA82-BEBAD73C350D}" type="parTrans" cxnId="{7633E770-2DA2-44EC-A5F4-39F1F878EB67}">
      <dgm:prSet/>
      <dgm:spPr/>
      <dgm:t>
        <a:bodyPr/>
        <a:lstStyle/>
        <a:p>
          <a:endParaRPr lang="ru-RU" dirty="0"/>
        </a:p>
      </dgm:t>
    </dgm:pt>
    <dgm:pt modelId="{2803257A-6AF7-405F-B2D3-713D4ED0F2FC}" type="sibTrans" cxnId="{7633E770-2DA2-44EC-A5F4-39F1F878EB67}">
      <dgm:prSet/>
      <dgm:spPr/>
      <dgm:t>
        <a:bodyPr/>
        <a:lstStyle/>
        <a:p>
          <a:endParaRPr lang="ru-RU"/>
        </a:p>
      </dgm:t>
    </dgm:pt>
    <dgm:pt modelId="{46C26559-D89D-4659-A1E1-8AAD300E122A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государственных полномочий Приморского края по организации проведения мероприятий по предупреждению и ликвидации болезней животных, их лечению, защите населения от болезней, общих для человека и животных 360,93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F8AAD30-C293-47A8-B0E6-E2777817E09B}" type="parTrans" cxnId="{0896E112-DD5A-41E2-9735-05F89B597182}">
      <dgm:prSet/>
      <dgm:spPr/>
      <dgm:t>
        <a:bodyPr/>
        <a:lstStyle/>
        <a:p>
          <a:endParaRPr lang="ru-RU" dirty="0"/>
        </a:p>
      </dgm:t>
    </dgm:pt>
    <dgm:pt modelId="{6E578AA6-CC84-43EB-BA43-0368537B0626}" type="sibTrans" cxnId="{0896E112-DD5A-41E2-9735-05F89B597182}">
      <dgm:prSet/>
      <dgm:spPr/>
      <dgm:t>
        <a:bodyPr/>
        <a:lstStyle/>
        <a:p>
          <a:endParaRPr lang="ru-RU"/>
        </a:p>
      </dgm:t>
    </dgm:pt>
    <dgm:pt modelId="{258652F1-55F0-41E5-B3C1-6B4B9C209A16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 5 683,0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53ABD4-E925-4258-A1C6-BD2F9DF0F6DC}" type="parTrans" cxnId="{073DAB49-C09A-4B4C-850E-84C9D37E3D9D}">
      <dgm:prSet/>
      <dgm:spPr/>
      <dgm:t>
        <a:bodyPr/>
        <a:lstStyle/>
        <a:p>
          <a:endParaRPr lang="ru-RU" dirty="0"/>
        </a:p>
      </dgm:t>
    </dgm:pt>
    <dgm:pt modelId="{A74B63C8-2218-421D-B5B4-B7960A4C428D}" type="sibTrans" cxnId="{073DAB49-C09A-4B4C-850E-84C9D37E3D9D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1" custScaleX="72454" custScaleY="140585" custLinFactNeighborX="-36880" custLinFactNeighborY="-37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134946DC-370B-4157-BA42-1D6CAE9EA216}" type="pres">
      <dgm:prSet presAssocID="{CCB4B6A2-35A9-40A7-B97F-8A0040314E72}" presName="conn2-1" presStyleLbl="parChTrans1D2" presStyleIdx="0" presStyleCnt="13"/>
      <dgm:spPr/>
      <dgm:t>
        <a:bodyPr/>
        <a:lstStyle/>
        <a:p>
          <a:endParaRPr lang="ru-RU"/>
        </a:p>
      </dgm:t>
    </dgm:pt>
    <dgm:pt modelId="{FDECBAC9-3F1D-44A1-9960-6FEDD9F3F814}" type="pres">
      <dgm:prSet presAssocID="{CCB4B6A2-35A9-40A7-B97F-8A0040314E72}" presName="connTx" presStyleLbl="parChTrans1D2" presStyleIdx="0" presStyleCnt="13"/>
      <dgm:spPr/>
      <dgm:t>
        <a:bodyPr/>
        <a:lstStyle/>
        <a:p>
          <a:endParaRPr lang="ru-RU"/>
        </a:p>
      </dgm:t>
    </dgm:pt>
    <dgm:pt modelId="{087DB737-3EB1-4434-8C90-E7ECFBA435EF}" type="pres">
      <dgm:prSet presAssocID="{C32D474F-7D2A-4371-A80F-5BDB83162E81}" presName="root2" presStyleCnt="0"/>
      <dgm:spPr/>
      <dgm:t>
        <a:bodyPr/>
        <a:lstStyle/>
        <a:p>
          <a:endParaRPr lang="ru-RU"/>
        </a:p>
      </dgm:t>
    </dgm:pt>
    <dgm:pt modelId="{77755224-50CA-49AC-8A8B-D683DE54EB90}" type="pres">
      <dgm:prSet presAssocID="{C32D474F-7D2A-4371-A80F-5BDB83162E81}" presName="LevelTwoTextNode" presStyleLbl="node2" presStyleIdx="0" presStyleCnt="13" custScaleX="485162" custScaleY="40382" custLinFactNeighborX="-7180" custLinFactNeighborY="102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5AF46-7DD5-4E99-8943-99B2D70C8514}" type="pres">
      <dgm:prSet presAssocID="{C32D474F-7D2A-4371-A80F-5BDB83162E81}" presName="level3hierChild" presStyleCnt="0"/>
      <dgm:spPr/>
      <dgm:t>
        <a:bodyPr/>
        <a:lstStyle/>
        <a:p>
          <a:endParaRPr lang="ru-RU"/>
        </a:p>
      </dgm:t>
    </dgm:pt>
    <dgm:pt modelId="{040562DD-779C-4EED-A48F-86398C771069}" type="pres">
      <dgm:prSet presAssocID="{970B582E-1E7A-47A0-98B8-EFB898E277C4}" presName="conn2-1" presStyleLbl="parChTrans1D2" presStyleIdx="1" presStyleCnt="13"/>
      <dgm:spPr/>
      <dgm:t>
        <a:bodyPr/>
        <a:lstStyle/>
        <a:p>
          <a:endParaRPr lang="ru-RU"/>
        </a:p>
      </dgm:t>
    </dgm:pt>
    <dgm:pt modelId="{FB0B21DC-7FEC-42B0-8EEC-7285A498181B}" type="pres">
      <dgm:prSet presAssocID="{970B582E-1E7A-47A0-98B8-EFB898E277C4}" presName="connTx" presStyleLbl="parChTrans1D2" presStyleIdx="1" presStyleCnt="13"/>
      <dgm:spPr/>
      <dgm:t>
        <a:bodyPr/>
        <a:lstStyle/>
        <a:p>
          <a:endParaRPr lang="ru-RU"/>
        </a:p>
      </dgm:t>
    </dgm:pt>
    <dgm:pt modelId="{71AB6947-ABA6-4D2E-B5AB-0CB4FDA05078}" type="pres">
      <dgm:prSet presAssocID="{DFFFB68F-55BC-461C-A381-F2ECA854BCE6}" presName="root2" presStyleCnt="0"/>
      <dgm:spPr/>
      <dgm:t>
        <a:bodyPr/>
        <a:lstStyle/>
        <a:p>
          <a:endParaRPr lang="ru-RU"/>
        </a:p>
      </dgm:t>
    </dgm:pt>
    <dgm:pt modelId="{D4687784-5D6F-450C-B5EC-B046169B5C93}" type="pres">
      <dgm:prSet presAssocID="{DFFFB68F-55BC-461C-A381-F2ECA854BCE6}" presName="LevelTwoTextNode" presStyleLbl="node2" presStyleIdx="1" presStyleCnt="13" custScaleX="485161" custScaleY="50045" custLinFactNeighborX="-7248" custLinFactNeighborY="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97ACE-29ED-47DE-B194-D118B640F2C2}" type="pres">
      <dgm:prSet presAssocID="{DFFFB68F-55BC-461C-A381-F2ECA854BCE6}" presName="level3hierChild" presStyleCnt="0"/>
      <dgm:spPr/>
      <dgm:t>
        <a:bodyPr/>
        <a:lstStyle/>
        <a:p>
          <a:endParaRPr lang="ru-RU"/>
        </a:p>
      </dgm:t>
    </dgm:pt>
    <dgm:pt modelId="{1533D1C0-13B5-4A5E-AAB5-D327D2B915EE}" type="pres">
      <dgm:prSet presAssocID="{C83B6DA6-0A2E-4718-8079-AE4DFD7240E1}" presName="conn2-1" presStyleLbl="parChTrans1D2" presStyleIdx="2" presStyleCnt="13"/>
      <dgm:spPr/>
      <dgm:t>
        <a:bodyPr/>
        <a:lstStyle/>
        <a:p>
          <a:endParaRPr lang="ru-RU"/>
        </a:p>
      </dgm:t>
    </dgm:pt>
    <dgm:pt modelId="{D2D34E75-405F-48DC-B723-0F1BE6C199F3}" type="pres">
      <dgm:prSet presAssocID="{C83B6DA6-0A2E-4718-8079-AE4DFD7240E1}" presName="connTx" presStyleLbl="parChTrans1D2" presStyleIdx="2" presStyleCnt="13"/>
      <dgm:spPr/>
      <dgm:t>
        <a:bodyPr/>
        <a:lstStyle/>
        <a:p>
          <a:endParaRPr lang="ru-RU"/>
        </a:p>
      </dgm:t>
    </dgm:pt>
    <dgm:pt modelId="{6D65661F-4DA7-41C9-9CD4-EE6462CAB485}" type="pres">
      <dgm:prSet presAssocID="{FD7BED4B-E3E6-4CF5-93D2-43971363E3E2}" presName="root2" presStyleCnt="0"/>
      <dgm:spPr/>
      <dgm:t>
        <a:bodyPr/>
        <a:lstStyle/>
        <a:p>
          <a:endParaRPr lang="ru-RU"/>
        </a:p>
      </dgm:t>
    </dgm:pt>
    <dgm:pt modelId="{68A7A10A-5B23-4D10-AB74-893467D82102}" type="pres">
      <dgm:prSet presAssocID="{FD7BED4B-E3E6-4CF5-93D2-43971363E3E2}" presName="LevelTwoTextNode" presStyleLbl="node2" presStyleIdx="2" presStyleCnt="13" custScaleX="486326" custScaleY="45970" custLinFactNeighborX="-8623" custLinFactNeighborY="-5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717C7-CC59-43D6-A34A-66393418AAFD}" type="pres">
      <dgm:prSet presAssocID="{FD7BED4B-E3E6-4CF5-93D2-43971363E3E2}" presName="level3hierChild" presStyleCnt="0"/>
      <dgm:spPr/>
      <dgm:t>
        <a:bodyPr/>
        <a:lstStyle/>
        <a:p>
          <a:endParaRPr lang="ru-RU"/>
        </a:p>
      </dgm:t>
    </dgm:pt>
    <dgm:pt modelId="{CDB6DDBB-E4B5-4491-B77A-355D5C3C1F14}" type="pres">
      <dgm:prSet presAssocID="{29267A06-D986-4E34-A83C-30BDCAC22247}" presName="conn2-1" presStyleLbl="parChTrans1D2" presStyleIdx="3" presStyleCnt="13"/>
      <dgm:spPr/>
      <dgm:t>
        <a:bodyPr/>
        <a:lstStyle/>
        <a:p>
          <a:endParaRPr lang="ru-RU"/>
        </a:p>
      </dgm:t>
    </dgm:pt>
    <dgm:pt modelId="{F0486EBF-78A7-4D33-8923-48F9216D05F8}" type="pres">
      <dgm:prSet presAssocID="{29267A06-D986-4E34-A83C-30BDCAC22247}" presName="connTx" presStyleLbl="parChTrans1D2" presStyleIdx="3" presStyleCnt="13"/>
      <dgm:spPr/>
      <dgm:t>
        <a:bodyPr/>
        <a:lstStyle/>
        <a:p>
          <a:endParaRPr lang="ru-RU"/>
        </a:p>
      </dgm:t>
    </dgm:pt>
    <dgm:pt modelId="{D008C2B3-2DBF-4973-BD72-AC96BCA07804}" type="pres">
      <dgm:prSet presAssocID="{7C1A6EB1-EAA4-4849-AAD7-93207E847CEA}" presName="root2" presStyleCnt="0"/>
      <dgm:spPr/>
      <dgm:t>
        <a:bodyPr/>
        <a:lstStyle/>
        <a:p>
          <a:endParaRPr lang="ru-RU"/>
        </a:p>
      </dgm:t>
    </dgm:pt>
    <dgm:pt modelId="{03FBDAEF-7D70-4E36-B5E0-E5768BBDEDBC}" type="pres">
      <dgm:prSet presAssocID="{7C1A6EB1-EAA4-4849-AAD7-93207E847CEA}" presName="LevelTwoTextNode" presStyleLbl="node2" presStyleIdx="3" presStyleCnt="13" custScaleX="489567" custScaleY="48761" custLinFactNeighborX="-8026" custLinFactNeighborY="-8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84DA-A6DE-4082-8FF6-7C1A0C0A5A65}" type="pres">
      <dgm:prSet presAssocID="{7C1A6EB1-EAA4-4849-AAD7-93207E847CEA}" presName="level3hierChild" presStyleCnt="0"/>
      <dgm:spPr/>
      <dgm:t>
        <a:bodyPr/>
        <a:lstStyle/>
        <a:p>
          <a:endParaRPr lang="ru-RU"/>
        </a:p>
      </dgm:t>
    </dgm:pt>
    <dgm:pt modelId="{0A338602-35A4-4AD0-97F0-5F9390B1CCA5}" type="pres">
      <dgm:prSet presAssocID="{4E8602A4-3B63-446B-B2C3-B9451FE6843B}" presName="conn2-1" presStyleLbl="parChTrans1D2" presStyleIdx="4" presStyleCnt="13"/>
      <dgm:spPr/>
      <dgm:t>
        <a:bodyPr/>
        <a:lstStyle/>
        <a:p>
          <a:endParaRPr lang="ru-RU"/>
        </a:p>
      </dgm:t>
    </dgm:pt>
    <dgm:pt modelId="{F05054C0-C1CE-43D9-A8A9-3FE81598AED1}" type="pres">
      <dgm:prSet presAssocID="{4E8602A4-3B63-446B-B2C3-B9451FE6843B}" presName="connTx" presStyleLbl="parChTrans1D2" presStyleIdx="4" presStyleCnt="13"/>
      <dgm:spPr/>
      <dgm:t>
        <a:bodyPr/>
        <a:lstStyle/>
        <a:p>
          <a:endParaRPr lang="ru-RU"/>
        </a:p>
      </dgm:t>
    </dgm:pt>
    <dgm:pt modelId="{649FDBA4-801B-4890-B24E-C847F29A112E}" type="pres">
      <dgm:prSet presAssocID="{9744AD3E-3527-4482-A3F2-B719E322E8CE}" presName="root2" presStyleCnt="0"/>
      <dgm:spPr/>
      <dgm:t>
        <a:bodyPr/>
        <a:lstStyle/>
        <a:p>
          <a:endParaRPr lang="ru-RU"/>
        </a:p>
      </dgm:t>
    </dgm:pt>
    <dgm:pt modelId="{ACF5F9DF-5EFA-4B7C-A6BE-F3A71DAF2E26}" type="pres">
      <dgm:prSet presAssocID="{9744AD3E-3527-4482-A3F2-B719E322E8CE}" presName="LevelTwoTextNode" presStyleLbl="node2" presStyleIdx="4" presStyleCnt="13" custScaleX="488365" custScaleY="61604" custLinFactNeighborX="-8566" custLinFactNeighborY="-8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CD73A-760D-4458-B123-21CB6E86CD9D}" type="pres">
      <dgm:prSet presAssocID="{9744AD3E-3527-4482-A3F2-B719E322E8CE}" presName="level3hierChild" presStyleCnt="0"/>
      <dgm:spPr/>
      <dgm:t>
        <a:bodyPr/>
        <a:lstStyle/>
        <a:p>
          <a:endParaRPr lang="ru-RU"/>
        </a:p>
      </dgm:t>
    </dgm:pt>
    <dgm:pt modelId="{582D81C8-3AEF-43DB-8E49-B219E0211033}" type="pres">
      <dgm:prSet presAssocID="{3FF344A6-2B90-4947-895E-D5EE52F67F81}" presName="conn2-1" presStyleLbl="parChTrans1D2" presStyleIdx="5" presStyleCnt="13"/>
      <dgm:spPr/>
      <dgm:t>
        <a:bodyPr/>
        <a:lstStyle/>
        <a:p>
          <a:endParaRPr lang="ru-RU"/>
        </a:p>
      </dgm:t>
    </dgm:pt>
    <dgm:pt modelId="{577415DF-8D56-4800-8028-157AD58429F3}" type="pres">
      <dgm:prSet presAssocID="{3FF344A6-2B90-4947-895E-D5EE52F67F81}" presName="connTx" presStyleLbl="parChTrans1D2" presStyleIdx="5" presStyleCnt="13"/>
      <dgm:spPr/>
      <dgm:t>
        <a:bodyPr/>
        <a:lstStyle/>
        <a:p>
          <a:endParaRPr lang="ru-RU"/>
        </a:p>
      </dgm:t>
    </dgm:pt>
    <dgm:pt modelId="{26C348E6-065A-4DF1-B23C-765D07AC3393}" type="pres">
      <dgm:prSet presAssocID="{7794B027-622A-488A-AB9D-84C36F20EEBF}" presName="root2" presStyleCnt="0"/>
      <dgm:spPr/>
      <dgm:t>
        <a:bodyPr/>
        <a:lstStyle/>
        <a:p>
          <a:endParaRPr lang="ru-RU"/>
        </a:p>
      </dgm:t>
    </dgm:pt>
    <dgm:pt modelId="{D723BE7D-26EA-4CEF-A76F-6B70417E4434}" type="pres">
      <dgm:prSet presAssocID="{7794B027-622A-488A-AB9D-84C36F20EEBF}" presName="LevelTwoTextNode" presStyleLbl="node2" presStyleIdx="5" presStyleCnt="13" custScaleX="490526" custScaleY="48238" custLinFactNeighborX="-9581" custLinFactNeighborY="-6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BB3214-4B1F-4AB4-AC7C-16DEF9DAC3FF}" type="pres">
      <dgm:prSet presAssocID="{7794B027-622A-488A-AB9D-84C36F20EEBF}" presName="level3hierChild" presStyleCnt="0"/>
      <dgm:spPr/>
      <dgm:t>
        <a:bodyPr/>
        <a:lstStyle/>
        <a:p>
          <a:endParaRPr lang="ru-RU"/>
        </a:p>
      </dgm:t>
    </dgm:pt>
    <dgm:pt modelId="{FAEBB0CA-394F-4A2A-B724-6249C5FECD9C}" type="pres">
      <dgm:prSet presAssocID="{26EDAD6B-7523-4ACD-B95B-755FF2A9345D}" presName="conn2-1" presStyleLbl="parChTrans1D2" presStyleIdx="6" presStyleCnt="13"/>
      <dgm:spPr/>
      <dgm:t>
        <a:bodyPr/>
        <a:lstStyle/>
        <a:p>
          <a:endParaRPr lang="ru-RU"/>
        </a:p>
      </dgm:t>
    </dgm:pt>
    <dgm:pt modelId="{E9EEAFD6-1934-4581-AC0B-92EF972519EB}" type="pres">
      <dgm:prSet presAssocID="{26EDAD6B-7523-4ACD-B95B-755FF2A9345D}" presName="connTx" presStyleLbl="parChTrans1D2" presStyleIdx="6" presStyleCnt="13"/>
      <dgm:spPr/>
      <dgm:t>
        <a:bodyPr/>
        <a:lstStyle/>
        <a:p>
          <a:endParaRPr lang="ru-RU"/>
        </a:p>
      </dgm:t>
    </dgm:pt>
    <dgm:pt modelId="{63A49D84-0E87-4A41-AF04-BF846793369A}" type="pres">
      <dgm:prSet presAssocID="{06D787E9-FF97-4DE5-B66F-D15A24803592}" presName="root2" presStyleCnt="0"/>
      <dgm:spPr/>
      <dgm:t>
        <a:bodyPr/>
        <a:lstStyle/>
        <a:p>
          <a:endParaRPr lang="ru-RU"/>
        </a:p>
      </dgm:t>
    </dgm:pt>
    <dgm:pt modelId="{2B0779E2-6150-4A56-89F1-5D4B13FEA7AA}" type="pres">
      <dgm:prSet presAssocID="{06D787E9-FF97-4DE5-B66F-D15A24803592}" presName="LevelTwoTextNode" presStyleLbl="node2" presStyleIdx="6" presStyleCnt="13" custScaleX="487808" custScaleY="47361" custLinFactNeighborX="-8906" custLinFactNeighborY="-6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4BE709-0B07-45B3-9367-850BC310BBA0}" type="pres">
      <dgm:prSet presAssocID="{06D787E9-FF97-4DE5-B66F-D15A24803592}" presName="level3hierChild" presStyleCnt="0"/>
      <dgm:spPr/>
      <dgm:t>
        <a:bodyPr/>
        <a:lstStyle/>
        <a:p>
          <a:endParaRPr lang="ru-RU"/>
        </a:p>
      </dgm:t>
    </dgm:pt>
    <dgm:pt modelId="{CA5DDFC7-A496-4593-B028-ED93BC87A5FF}" type="pres">
      <dgm:prSet presAssocID="{0E499E68-4999-422F-99C7-8D782CADA58C}" presName="conn2-1" presStyleLbl="parChTrans1D2" presStyleIdx="7" presStyleCnt="13"/>
      <dgm:spPr/>
      <dgm:t>
        <a:bodyPr/>
        <a:lstStyle/>
        <a:p>
          <a:endParaRPr lang="ru-RU"/>
        </a:p>
      </dgm:t>
    </dgm:pt>
    <dgm:pt modelId="{E8FF9AA1-9E40-48F5-8145-A0DEAA1A3BA0}" type="pres">
      <dgm:prSet presAssocID="{0E499E68-4999-422F-99C7-8D782CADA58C}" presName="connTx" presStyleLbl="parChTrans1D2" presStyleIdx="7" presStyleCnt="13"/>
      <dgm:spPr/>
      <dgm:t>
        <a:bodyPr/>
        <a:lstStyle/>
        <a:p>
          <a:endParaRPr lang="ru-RU"/>
        </a:p>
      </dgm:t>
    </dgm:pt>
    <dgm:pt modelId="{A30F9D91-7A52-49F6-8E96-422BF3DD4F67}" type="pres">
      <dgm:prSet presAssocID="{4F09FB9B-F678-4697-9AFA-9899F3A806E5}" presName="root2" presStyleCnt="0"/>
      <dgm:spPr/>
      <dgm:t>
        <a:bodyPr/>
        <a:lstStyle/>
        <a:p>
          <a:endParaRPr lang="ru-RU"/>
        </a:p>
      </dgm:t>
    </dgm:pt>
    <dgm:pt modelId="{FD236F90-B4BD-4AA8-82FF-D4BEFEF5397B}" type="pres">
      <dgm:prSet presAssocID="{4F09FB9B-F678-4697-9AFA-9899F3A806E5}" presName="LevelTwoTextNode" presStyleLbl="node2" presStyleIdx="7" presStyleCnt="13" custScaleX="486969" custScaleY="51588" custLinFactNeighborX="-9508" custLinFactNeighborY="-10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229AA4-C52D-4231-A3DC-256A218F322A}" type="pres">
      <dgm:prSet presAssocID="{4F09FB9B-F678-4697-9AFA-9899F3A806E5}" presName="level3hierChild" presStyleCnt="0"/>
      <dgm:spPr/>
      <dgm:t>
        <a:bodyPr/>
        <a:lstStyle/>
        <a:p>
          <a:endParaRPr lang="ru-RU"/>
        </a:p>
      </dgm:t>
    </dgm:pt>
    <dgm:pt modelId="{D04D513C-C3EF-4579-AD05-58F5599516A6}" type="pres">
      <dgm:prSet presAssocID="{BF92A5C5-6D88-4783-A58E-F2704FC26243}" presName="conn2-1" presStyleLbl="parChTrans1D2" presStyleIdx="8" presStyleCnt="13"/>
      <dgm:spPr/>
      <dgm:t>
        <a:bodyPr/>
        <a:lstStyle/>
        <a:p>
          <a:endParaRPr lang="ru-RU"/>
        </a:p>
      </dgm:t>
    </dgm:pt>
    <dgm:pt modelId="{E724FE7D-9AA3-40C7-B893-0F9699C96311}" type="pres">
      <dgm:prSet presAssocID="{BF92A5C5-6D88-4783-A58E-F2704FC26243}" presName="connTx" presStyleLbl="parChTrans1D2" presStyleIdx="8" presStyleCnt="13"/>
      <dgm:spPr/>
      <dgm:t>
        <a:bodyPr/>
        <a:lstStyle/>
        <a:p>
          <a:endParaRPr lang="ru-RU"/>
        </a:p>
      </dgm:t>
    </dgm:pt>
    <dgm:pt modelId="{CE74757E-84C4-48B4-910D-4A9FE00F6A9E}" type="pres">
      <dgm:prSet presAssocID="{E8BC65F0-6D07-4111-B989-67F15E1E5AAE}" presName="root2" presStyleCnt="0"/>
      <dgm:spPr/>
      <dgm:t>
        <a:bodyPr/>
        <a:lstStyle/>
        <a:p>
          <a:endParaRPr lang="ru-RU"/>
        </a:p>
      </dgm:t>
    </dgm:pt>
    <dgm:pt modelId="{EA8D57B8-BBC6-41AA-858B-C9CD55982E90}" type="pres">
      <dgm:prSet presAssocID="{E8BC65F0-6D07-4111-B989-67F15E1E5AAE}" presName="LevelTwoTextNode" presStyleLbl="node2" presStyleIdx="8" presStyleCnt="13" custScaleX="486919" custScaleY="65244" custLinFactNeighborX="-9165" custLinFactNeighborY="-13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FE1AAF-38F4-4592-9AF3-FC8A23A0920D}" type="pres">
      <dgm:prSet presAssocID="{E8BC65F0-6D07-4111-B989-67F15E1E5AAE}" presName="level3hierChild" presStyleCnt="0"/>
      <dgm:spPr/>
      <dgm:t>
        <a:bodyPr/>
        <a:lstStyle/>
        <a:p>
          <a:endParaRPr lang="ru-RU"/>
        </a:p>
      </dgm:t>
    </dgm:pt>
    <dgm:pt modelId="{7509920D-81A5-496B-9593-A650AB3EA32C}" type="pres">
      <dgm:prSet presAssocID="{0B4E49D2-4B2A-46C1-A787-EA9403C02298}" presName="conn2-1" presStyleLbl="parChTrans1D2" presStyleIdx="9" presStyleCnt="13"/>
      <dgm:spPr/>
      <dgm:t>
        <a:bodyPr/>
        <a:lstStyle/>
        <a:p>
          <a:endParaRPr lang="ru-RU"/>
        </a:p>
      </dgm:t>
    </dgm:pt>
    <dgm:pt modelId="{F58E7148-6DC2-4454-8729-9ECC5B6F2245}" type="pres">
      <dgm:prSet presAssocID="{0B4E49D2-4B2A-46C1-A787-EA9403C02298}" presName="connTx" presStyleLbl="parChTrans1D2" presStyleIdx="9" presStyleCnt="13"/>
      <dgm:spPr/>
      <dgm:t>
        <a:bodyPr/>
        <a:lstStyle/>
        <a:p>
          <a:endParaRPr lang="ru-RU"/>
        </a:p>
      </dgm:t>
    </dgm:pt>
    <dgm:pt modelId="{F6C747ED-D806-4C3B-B5AA-78892EB42B50}" type="pres">
      <dgm:prSet presAssocID="{1F5EDA3D-82EC-430D-BDE9-8CF15F0E7406}" presName="root2" presStyleCnt="0"/>
      <dgm:spPr/>
      <dgm:t>
        <a:bodyPr/>
        <a:lstStyle/>
        <a:p>
          <a:endParaRPr lang="ru-RU"/>
        </a:p>
      </dgm:t>
    </dgm:pt>
    <dgm:pt modelId="{1E4AB12B-CD0C-4065-8F30-A57AD2CD71BB}" type="pres">
      <dgm:prSet presAssocID="{1F5EDA3D-82EC-430D-BDE9-8CF15F0E7406}" presName="LevelTwoTextNode" presStyleLbl="node2" presStyleIdx="9" presStyleCnt="13" custScaleX="489939" custScaleY="41704" custLinFactNeighborX="-8014" custLinFactNeighborY="-14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48CB76-B4C5-4A90-BA51-410011F392E1}" type="pres">
      <dgm:prSet presAssocID="{1F5EDA3D-82EC-430D-BDE9-8CF15F0E7406}" presName="level3hierChild" presStyleCnt="0"/>
      <dgm:spPr/>
      <dgm:t>
        <a:bodyPr/>
        <a:lstStyle/>
        <a:p>
          <a:endParaRPr lang="ru-RU"/>
        </a:p>
      </dgm:t>
    </dgm:pt>
    <dgm:pt modelId="{274D3A2D-D3AB-4C75-B628-E9DB32EA58D4}" type="pres">
      <dgm:prSet presAssocID="{3BBE144E-EB70-4A20-BA82-BEBAD73C350D}" presName="conn2-1" presStyleLbl="parChTrans1D2" presStyleIdx="10" presStyleCnt="13"/>
      <dgm:spPr/>
      <dgm:t>
        <a:bodyPr/>
        <a:lstStyle/>
        <a:p>
          <a:endParaRPr lang="ru-RU"/>
        </a:p>
      </dgm:t>
    </dgm:pt>
    <dgm:pt modelId="{7F8D84F6-20F6-4078-B6EC-877D9BE95D00}" type="pres">
      <dgm:prSet presAssocID="{3BBE144E-EB70-4A20-BA82-BEBAD73C350D}" presName="connTx" presStyleLbl="parChTrans1D2" presStyleIdx="10" presStyleCnt="13"/>
      <dgm:spPr/>
      <dgm:t>
        <a:bodyPr/>
        <a:lstStyle/>
        <a:p>
          <a:endParaRPr lang="ru-RU"/>
        </a:p>
      </dgm:t>
    </dgm:pt>
    <dgm:pt modelId="{D6820B60-E5B9-41F0-A497-A228E3AC8002}" type="pres">
      <dgm:prSet presAssocID="{F12CABCB-B941-40B0-B89D-A23455CE1195}" presName="root2" presStyleCnt="0"/>
      <dgm:spPr/>
      <dgm:t>
        <a:bodyPr/>
        <a:lstStyle/>
        <a:p>
          <a:endParaRPr lang="ru-RU"/>
        </a:p>
      </dgm:t>
    </dgm:pt>
    <dgm:pt modelId="{2EE62389-DC66-416F-B125-CC6C54B43314}" type="pres">
      <dgm:prSet presAssocID="{F12CABCB-B941-40B0-B89D-A23455CE1195}" presName="LevelTwoTextNode" presStyleLbl="node2" presStyleIdx="10" presStyleCnt="13" custScaleX="490421" custScaleY="60248" custLinFactNeighborX="-8734" custLinFactNeighborY="-17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BF8A-E872-4C24-8CAE-F10CA10A0151}" type="pres">
      <dgm:prSet presAssocID="{F12CABCB-B941-40B0-B89D-A23455CE1195}" presName="level3hierChild" presStyleCnt="0"/>
      <dgm:spPr/>
      <dgm:t>
        <a:bodyPr/>
        <a:lstStyle/>
        <a:p>
          <a:endParaRPr lang="ru-RU"/>
        </a:p>
      </dgm:t>
    </dgm:pt>
    <dgm:pt modelId="{12F6D721-1351-4880-9B0C-B17F67A93579}" type="pres">
      <dgm:prSet presAssocID="{BF8AAD30-C293-47A8-B0E6-E2777817E09B}" presName="conn2-1" presStyleLbl="parChTrans1D2" presStyleIdx="11" presStyleCnt="13"/>
      <dgm:spPr/>
      <dgm:t>
        <a:bodyPr/>
        <a:lstStyle/>
        <a:p>
          <a:endParaRPr lang="ru-RU"/>
        </a:p>
      </dgm:t>
    </dgm:pt>
    <dgm:pt modelId="{7822E95D-1D6F-4974-9E53-12C9124234E0}" type="pres">
      <dgm:prSet presAssocID="{BF8AAD30-C293-47A8-B0E6-E2777817E09B}" presName="connTx" presStyleLbl="parChTrans1D2" presStyleIdx="11" presStyleCnt="13"/>
      <dgm:spPr/>
      <dgm:t>
        <a:bodyPr/>
        <a:lstStyle/>
        <a:p>
          <a:endParaRPr lang="ru-RU"/>
        </a:p>
      </dgm:t>
    </dgm:pt>
    <dgm:pt modelId="{86848203-1C8F-4AD5-897F-98BB580B636A}" type="pres">
      <dgm:prSet presAssocID="{46C26559-D89D-4659-A1E1-8AAD300E122A}" presName="root2" presStyleCnt="0"/>
      <dgm:spPr/>
    </dgm:pt>
    <dgm:pt modelId="{95CEEA61-6444-4346-8D62-D17B141E2215}" type="pres">
      <dgm:prSet presAssocID="{46C26559-D89D-4659-A1E1-8AAD300E122A}" presName="LevelTwoTextNode" presStyleLbl="node2" presStyleIdx="11" presStyleCnt="13" custScaleX="489249" custScaleY="66109" custLinFactNeighborX="-8546" custLinFactNeighborY="-19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12FFA1-03E4-4EB1-A9A8-8FC7EA965F94}" type="pres">
      <dgm:prSet presAssocID="{46C26559-D89D-4659-A1E1-8AAD300E122A}" presName="level3hierChild" presStyleCnt="0"/>
      <dgm:spPr/>
    </dgm:pt>
    <dgm:pt modelId="{E6612280-B94F-4F5A-BEA6-C780B8B0299E}" type="pres">
      <dgm:prSet presAssocID="{E153ABD4-E925-4258-A1C6-BD2F9DF0F6DC}" presName="conn2-1" presStyleLbl="parChTrans1D2" presStyleIdx="12" presStyleCnt="13"/>
      <dgm:spPr/>
      <dgm:t>
        <a:bodyPr/>
        <a:lstStyle/>
        <a:p>
          <a:endParaRPr lang="ru-RU"/>
        </a:p>
      </dgm:t>
    </dgm:pt>
    <dgm:pt modelId="{6F4D64A9-BEA3-45E4-AE42-D8B7A4A7016C}" type="pres">
      <dgm:prSet presAssocID="{E153ABD4-E925-4258-A1C6-BD2F9DF0F6DC}" presName="connTx" presStyleLbl="parChTrans1D2" presStyleIdx="12" presStyleCnt="13"/>
      <dgm:spPr/>
      <dgm:t>
        <a:bodyPr/>
        <a:lstStyle/>
        <a:p>
          <a:endParaRPr lang="ru-RU"/>
        </a:p>
      </dgm:t>
    </dgm:pt>
    <dgm:pt modelId="{CF7EFAD9-27AB-4AF6-8893-95F75F044B20}" type="pres">
      <dgm:prSet presAssocID="{258652F1-55F0-41E5-B3C1-6B4B9C209A16}" presName="root2" presStyleCnt="0"/>
      <dgm:spPr/>
    </dgm:pt>
    <dgm:pt modelId="{A6E450FE-A5D3-4991-ACDE-315BA6A1A5A2}" type="pres">
      <dgm:prSet presAssocID="{258652F1-55F0-41E5-B3C1-6B4B9C209A16}" presName="LevelTwoTextNode" presStyleLbl="node2" presStyleIdx="12" presStyleCnt="13" custScaleX="493812" custScaleY="74537" custLinFactNeighborX="-8245" custLinFactNeighborY="-22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720B34-BED4-449B-BDE6-5B4B2D3E2955}" type="pres">
      <dgm:prSet presAssocID="{258652F1-55F0-41E5-B3C1-6B4B9C209A16}" presName="level3hierChild" presStyleCnt="0"/>
      <dgm:spPr/>
    </dgm:pt>
  </dgm:ptLst>
  <dgm:cxnLst>
    <dgm:cxn modelId="{042B923D-068B-4361-96D5-12BAE41934E3}" type="presOf" srcId="{0E499E68-4999-422F-99C7-8D782CADA58C}" destId="{CA5DDFC7-A496-4593-B028-ED93BC87A5FF}" srcOrd="0" destOrd="0" presId="urn:microsoft.com/office/officeart/2005/8/layout/hierarchy2"/>
    <dgm:cxn modelId="{BDC961F2-2AF5-4150-B1ED-8B225BC4069F}" type="presOf" srcId="{E153ABD4-E925-4258-A1C6-BD2F9DF0F6DC}" destId="{6F4D64A9-BEA3-45E4-AE42-D8B7A4A7016C}" srcOrd="1" destOrd="0" presId="urn:microsoft.com/office/officeart/2005/8/layout/hierarchy2"/>
    <dgm:cxn modelId="{EA9E6C3D-313D-4809-96C5-A2330E6E37A9}" type="presOf" srcId="{06D787E9-FF97-4DE5-B66F-D15A24803592}" destId="{2B0779E2-6150-4A56-89F1-5D4B13FEA7AA}" srcOrd="0" destOrd="0" presId="urn:microsoft.com/office/officeart/2005/8/layout/hierarchy2"/>
    <dgm:cxn modelId="{09F68E6F-43B0-4AB2-A6DD-B6EE3EDC286C}" srcId="{2FDF1C79-1BBD-4373-AF3D-4228EBC86526}" destId="{9744AD3E-3527-4482-A3F2-B719E322E8CE}" srcOrd="4" destOrd="0" parTransId="{4E8602A4-3B63-446B-B2C3-B9451FE6843B}" sibTransId="{8DE5CCED-6FF3-4915-BD75-BA4648243314}"/>
    <dgm:cxn modelId="{6269E115-C48E-4EAB-85D5-28C0656D9020}" type="presOf" srcId="{4F09FB9B-F678-4697-9AFA-9899F3A806E5}" destId="{FD236F90-B4BD-4AA8-82FF-D4BEFEF5397B}" srcOrd="0" destOrd="0" presId="urn:microsoft.com/office/officeart/2005/8/layout/hierarchy2"/>
    <dgm:cxn modelId="{72D363DA-E654-44D0-A7FC-7662182341A1}" type="presOf" srcId="{3FF344A6-2B90-4947-895E-D5EE52F67F81}" destId="{582D81C8-3AEF-43DB-8E49-B219E0211033}" srcOrd="0" destOrd="0" presId="urn:microsoft.com/office/officeart/2005/8/layout/hierarchy2"/>
    <dgm:cxn modelId="{238DFDE4-921E-4B18-88C5-50589CA3169A}" type="presOf" srcId="{2FDF1C79-1BBD-4373-AF3D-4228EBC86526}" destId="{12A7F09C-14E2-417B-929B-F95E31A45341}" srcOrd="0" destOrd="0" presId="urn:microsoft.com/office/officeart/2005/8/layout/hierarchy2"/>
    <dgm:cxn modelId="{C060BA77-C2B9-4D2B-BB2D-C82AA4466313}" type="presOf" srcId="{BF8AAD30-C293-47A8-B0E6-E2777817E09B}" destId="{12F6D721-1351-4880-9B0C-B17F67A93579}" srcOrd="0" destOrd="0" presId="urn:microsoft.com/office/officeart/2005/8/layout/hierarchy2"/>
    <dgm:cxn modelId="{851581D7-1920-44F4-9886-B68F68F5262B}" type="presOf" srcId="{BF92A5C5-6D88-4783-A58E-F2704FC26243}" destId="{E724FE7D-9AA3-40C7-B893-0F9699C96311}" srcOrd="1" destOrd="0" presId="urn:microsoft.com/office/officeart/2005/8/layout/hierarchy2"/>
    <dgm:cxn modelId="{A888EDE2-B241-4DB9-99BB-E0ADA660A12C}" type="presOf" srcId="{4E8602A4-3B63-446B-B2C3-B9451FE6843B}" destId="{F05054C0-C1CE-43D9-A8A9-3FE81598AED1}" srcOrd="1" destOrd="0" presId="urn:microsoft.com/office/officeart/2005/8/layout/hierarchy2"/>
    <dgm:cxn modelId="{5E49E970-91C9-4A0F-BB87-4D7C9685A234}" type="presOf" srcId="{7794B027-622A-488A-AB9D-84C36F20EEBF}" destId="{D723BE7D-26EA-4CEF-A76F-6B70417E4434}" srcOrd="0" destOrd="0" presId="urn:microsoft.com/office/officeart/2005/8/layout/hierarchy2"/>
    <dgm:cxn modelId="{FC6ED31B-CFB3-475F-9356-D3794540DA3D}" type="presOf" srcId="{84C96230-1059-4216-B8F5-D14CE2E5CC94}" destId="{32D42B83-712A-4FB5-80C9-0CA414FF79EE}" srcOrd="0" destOrd="0" presId="urn:microsoft.com/office/officeart/2005/8/layout/hierarchy2"/>
    <dgm:cxn modelId="{8953EEA5-FF01-4CD4-908B-B85859A6CCE3}" type="presOf" srcId="{BF92A5C5-6D88-4783-A58E-F2704FC26243}" destId="{D04D513C-C3EF-4579-AD05-58F5599516A6}" srcOrd="0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5A19BDC7-4A86-4A4F-B2B9-4A2734332122}" srcId="{2FDF1C79-1BBD-4373-AF3D-4228EBC86526}" destId="{7C1A6EB1-EAA4-4849-AAD7-93207E847CEA}" srcOrd="3" destOrd="0" parTransId="{29267A06-D986-4E34-A83C-30BDCAC22247}" sibTransId="{CDFEA253-1AF2-4E8F-BED0-CB849CB5B2AC}"/>
    <dgm:cxn modelId="{1A3B24D9-816E-400B-95DD-C2AFF14C574F}" srcId="{2FDF1C79-1BBD-4373-AF3D-4228EBC86526}" destId="{1F5EDA3D-82EC-430D-BDE9-8CF15F0E7406}" srcOrd="9" destOrd="0" parTransId="{0B4E49D2-4B2A-46C1-A787-EA9403C02298}" sibTransId="{B4D2E0F0-D493-42E1-BF0C-17B80979A8E6}"/>
    <dgm:cxn modelId="{79348A76-88C2-4A4A-9208-5D601B2236ED}" srcId="{2FDF1C79-1BBD-4373-AF3D-4228EBC86526}" destId="{7794B027-622A-488A-AB9D-84C36F20EEBF}" srcOrd="5" destOrd="0" parTransId="{3FF344A6-2B90-4947-895E-D5EE52F67F81}" sibTransId="{5B7CD9AB-66D3-4FF8-B271-955A343CB050}"/>
    <dgm:cxn modelId="{A0DFE3A9-FD6A-4347-8CC8-D5C90A5F84D3}" type="presOf" srcId="{3BBE144E-EB70-4A20-BA82-BEBAD73C350D}" destId="{274D3A2D-D3AB-4C75-B628-E9DB32EA58D4}" srcOrd="0" destOrd="0" presId="urn:microsoft.com/office/officeart/2005/8/layout/hierarchy2"/>
    <dgm:cxn modelId="{62019D72-A460-4FF5-9BBF-37ECA2B76232}" type="presOf" srcId="{3BBE144E-EB70-4A20-BA82-BEBAD73C350D}" destId="{7F8D84F6-20F6-4078-B6EC-877D9BE95D00}" srcOrd="1" destOrd="0" presId="urn:microsoft.com/office/officeart/2005/8/layout/hierarchy2"/>
    <dgm:cxn modelId="{B8AA430E-34AD-4AC7-8E32-6A3D3A2DA70C}" type="presOf" srcId="{29267A06-D986-4E34-A83C-30BDCAC22247}" destId="{F0486EBF-78A7-4D33-8923-48F9216D05F8}" srcOrd="1" destOrd="0" presId="urn:microsoft.com/office/officeart/2005/8/layout/hierarchy2"/>
    <dgm:cxn modelId="{ED53C948-2E6D-4A41-B9D7-5A79A3C0120D}" type="presOf" srcId="{29267A06-D986-4E34-A83C-30BDCAC22247}" destId="{CDB6DDBB-E4B5-4491-B77A-355D5C3C1F14}" srcOrd="0" destOrd="0" presId="urn:microsoft.com/office/officeart/2005/8/layout/hierarchy2"/>
    <dgm:cxn modelId="{2D8CF4AE-F5A5-40AC-B614-D0A884847382}" type="presOf" srcId="{7C1A6EB1-EAA4-4849-AAD7-93207E847CEA}" destId="{03FBDAEF-7D70-4E36-B5E0-E5768BBDEDBC}" srcOrd="0" destOrd="0" presId="urn:microsoft.com/office/officeart/2005/8/layout/hierarchy2"/>
    <dgm:cxn modelId="{A12FCBB1-132C-48C3-988F-4DAA5A3831F4}" type="presOf" srcId="{E8BC65F0-6D07-4111-B989-67F15E1E5AAE}" destId="{EA8D57B8-BBC6-41AA-858B-C9CD55982E90}" srcOrd="0" destOrd="0" presId="urn:microsoft.com/office/officeart/2005/8/layout/hierarchy2"/>
    <dgm:cxn modelId="{8B4AEA0B-2380-48D1-9E29-D2ACC482CD1A}" type="presOf" srcId="{1F5EDA3D-82EC-430D-BDE9-8CF15F0E7406}" destId="{1E4AB12B-CD0C-4065-8F30-A57AD2CD71BB}" srcOrd="0" destOrd="0" presId="urn:microsoft.com/office/officeart/2005/8/layout/hierarchy2"/>
    <dgm:cxn modelId="{591C2004-B77B-471B-B77D-59F214BBEBF2}" type="presOf" srcId="{E153ABD4-E925-4258-A1C6-BD2F9DF0F6DC}" destId="{E6612280-B94F-4F5A-BEA6-C780B8B0299E}" srcOrd="0" destOrd="0" presId="urn:microsoft.com/office/officeart/2005/8/layout/hierarchy2"/>
    <dgm:cxn modelId="{EE3576EA-4491-461F-A10A-E0D49CC7A23C}" type="presOf" srcId="{C32D474F-7D2A-4371-A80F-5BDB83162E81}" destId="{77755224-50CA-49AC-8A8B-D683DE54EB90}" srcOrd="0" destOrd="0" presId="urn:microsoft.com/office/officeart/2005/8/layout/hierarchy2"/>
    <dgm:cxn modelId="{9A491BD4-7176-49D2-AEB0-B5DFEB73D475}" type="presOf" srcId="{CCB4B6A2-35A9-40A7-B97F-8A0040314E72}" destId="{134946DC-370B-4157-BA42-1D6CAE9EA216}" srcOrd="0" destOrd="0" presId="urn:microsoft.com/office/officeart/2005/8/layout/hierarchy2"/>
    <dgm:cxn modelId="{E643CEEC-338D-4C69-8E86-E0E6F6EFF7B8}" type="presOf" srcId="{C83B6DA6-0A2E-4718-8079-AE4DFD7240E1}" destId="{1533D1C0-13B5-4A5E-AAB5-D327D2B915EE}" srcOrd="0" destOrd="0" presId="urn:microsoft.com/office/officeart/2005/8/layout/hierarchy2"/>
    <dgm:cxn modelId="{DED0FB7B-EFA5-4DF8-BC9A-C8C92E44E3CB}" type="presOf" srcId="{BF8AAD30-C293-47A8-B0E6-E2777817E09B}" destId="{7822E95D-1D6F-4974-9E53-12C9124234E0}" srcOrd="1" destOrd="0" presId="urn:microsoft.com/office/officeart/2005/8/layout/hierarchy2"/>
    <dgm:cxn modelId="{A0FF033A-264B-4B6A-895C-6F8541A6E212}" type="presOf" srcId="{4E8602A4-3B63-446B-B2C3-B9451FE6843B}" destId="{0A338602-35A4-4AD0-97F0-5F9390B1CCA5}" srcOrd="0" destOrd="0" presId="urn:microsoft.com/office/officeart/2005/8/layout/hierarchy2"/>
    <dgm:cxn modelId="{37BBBDCA-9780-4554-81F0-984FA4AE4E4F}" srcId="{2FDF1C79-1BBD-4373-AF3D-4228EBC86526}" destId="{E8BC65F0-6D07-4111-B989-67F15E1E5AAE}" srcOrd="8" destOrd="0" parTransId="{BF92A5C5-6D88-4783-A58E-F2704FC26243}" sibTransId="{82737ABB-B99C-4A2E-8767-AE7C82F01CB4}"/>
    <dgm:cxn modelId="{35E0704C-BBCD-477B-B65B-7EF3F984B37B}" srcId="{2FDF1C79-1BBD-4373-AF3D-4228EBC86526}" destId="{C32D474F-7D2A-4371-A80F-5BDB83162E81}" srcOrd="0" destOrd="0" parTransId="{CCB4B6A2-35A9-40A7-B97F-8A0040314E72}" sibTransId="{9526E1DE-D130-4E11-AF06-DB6877C16841}"/>
    <dgm:cxn modelId="{D463D875-3763-4A09-BA2A-E42829A52BF7}" type="presOf" srcId="{0B4E49D2-4B2A-46C1-A787-EA9403C02298}" destId="{7509920D-81A5-496B-9593-A650AB3EA32C}" srcOrd="0" destOrd="0" presId="urn:microsoft.com/office/officeart/2005/8/layout/hierarchy2"/>
    <dgm:cxn modelId="{2701242F-7E30-423A-83C4-19A7A336B4E3}" type="presOf" srcId="{FD7BED4B-E3E6-4CF5-93D2-43971363E3E2}" destId="{68A7A10A-5B23-4D10-AB74-893467D82102}" srcOrd="0" destOrd="0" presId="urn:microsoft.com/office/officeart/2005/8/layout/hierarchy2"/>
    <dgm:cxn modelId="{DF0C79D6-F949-4B41-B4E3-4443AF4FD02E}" type="presOf" srcId="{F12CABCB-B941-40B0-B89D-A23455CE1195}" destId="{2EE62389-DC66-416F-B125-CC6C54B43314}" srcOrd="0" destOrd="0" presId="urn:microsoft.com/office/officeart/2005/8/layout/hierarchy2"/>
    <dgm:cxn modelId="{F562C5E7-53FC-4A91-B43C-57D038C4C291}" type="presOf" srcId="{C83B6DA6-0A2E-4718-8079-AE4DFD7240E1}" destId="{D2D34E75-405F-48DC-B723-0F1BE6C199F3}" srcOrd="1" destOrd="0" presId="urn:microsoft.com/office/officeart/2005/8/layout/hierarchy2"/>
    <dgm:cxn modelId="{2850B580-EBD0-4E31-8E8E-0D53A2C4FF9B}" type="presOf" srcId="{3FF344A6-2B90-4947-895E-D5EE52F67F81}" destId="{577415DF-8D56-4800-8028-157AD58429F3}" srcOrd="1" destOrd="0" presId="urn:microsoft.com/office/officeart/2005/8/layout/hierarchy2"/>
    <dgm:cxn modelId="{7633E770-2DA2-44EC-A5F4-39F1F878EB67}" srcId="{2FDF1C79-1BBD-4373-AF3D-4228EBC86526}" destId="{F12CABCB-B941-40B0-B89D-A23455CE1195}" srcOrd="10" destOrd="0" parTransId="{3BBE144E-EB70-4A20-BA82-BEBAD73C350D}" sibTransId="{2803257A-6AF7-405F-B2D3-713D4ED0F2FC}"/>
    <dgm:cxn modelId="{0F767639-EFF8-48D9-A08D-F0386C551A41}" srcId="{2FDF1C79-1BBD-4373-AF3D-4228EBC86526}" destId="{DFFFB68F-55BC-461C-A381-F2ECA854BCE6}" srcOrd="1" destOrd="0" parTransId="{970B582E-1E7A-47A0-98B8-EFB898E277C4}" sibTransId="{0960D8C8-BE3D-4885-B3A5-EB9090345D19}"/>
    <dgm:cxn modelId="{E581D659-6BDA-43A8-A9B9-3FAA5163885E}" type="presOf" srcId="{0E499E68-4999-422F-99C7-8D782CADA58C}" destId="{E8FF9AA1-9E40-48F5-8145-A0DEAA1A3BA0}" srcOrd="1" destOrd="0" presId="urn:microsoft.com/office/officeart/2005/8/layout/hierarchy2"/>
    <dgm:cxn modelId="{4FEEBB9A-FF82-4375-A045-DD1A1F0A67DE}" type="presOf" srcId="{970B582E-1E7A-47A0-98B8-EFB898E277C4}" destId="{040562DD-779C-4EED-A48F-86398C771069}" srcOrd="0" destOrd="0" presId="urn:microsoft.com/office/officeart/2005/8/layout/hierarchy2"/>
    <dgm:cxn modelId="{F8A8B87B-ADDF-43FB-B1B6-77FA552CC307}" type="presOf" srcId="{46C26559-D89D-4659-A1E1-8AAD300E122A}" destId="{95CEEA61-6444-4346-8D62-D17B141E2215}" srcOrd="0" destOrd="0" presId="urn:microsoft.com/office/officeart/2005/8/layout/hierarchy2"/>
    <dgm:cxn modelId="{A6B89A82-23DF-420B-BF5C-7D04103D05DF}" type="presOf" srcId="{26EDAD6B-7523-4ACD-B95B-755FF2A9345D}" destId="{FAEBB0CA-394F-4A2A-B724-6249C5FECD9C}" srcOrd="0" destOrd="0" presId="urn:microsoft.com/office/officeart/2005/8/layout/hierarchy2"/>
    <dgm:cxn modelId="{8492C946-2DC7-47C9-BDEE-778C7E34AA5B}" type="presOf" srcId="{CCB4B6A2-35A9-40A7-B97F-8A0040314E72}" destId="{FDECBAC9-3F1D-44A1-9960-6FEDD9F3F814}" srcOrd="1" destOrd="0" presId="urn:microsoft.com/office/officeart/2005/8/layout/hierarchy2"/>
    <dgm:cxn modelId="{0132E8B7-5879-4875-8C7C-0126FAA08ACB}" type="presOf" srcId="{258652F1-55F0-41E5-B3C1-6B4B9C209A16}" destId="{A6E450FE-A5D3-4991-ACDE-315BA6A1A5A2}" srcOrd="0" destOrd="0" presId="urn:microsoft.com/office/officeart/2005/8/layout/hierarchy2"/>
    <dgm:cxn modelId="{0896E112-DD5A-41E2-9735-05F89B597182}" srcId="{2FDF1C79-1BBD-4373-AF3D-4228EBC86526}" destId="{46C26559-D89D-4659-A1E1-8AAD300E122A}" srcOrd="11" destOrd="0" parTransId="{BF8AAD30-C293-47A8-B0E6-E2777817E09B}" sibTransId="{6E578AA6-CC84-43EB-BA43-0368537B0626}"/>
    <dgm:cxn modelId="{8AF5C305-7C7C-4422-B279-0A6378229B45}" type="presOf" srcId="{DFFFB68F-55BC-461C-A381-F2ECA854BCE6}" destId="{D4687784-5D6F-450C-B5EC-B046169B5C93}" srcOrd="0" destOrd="0" presId="urn:microsoft.com/office/officeart/2005/8/layout/hierarchy2"/>
    <dgm:cxn modelId="{953F517F-162B-4095-A8BB-C64DD4B03D4E}" type="presOf" srcId="{26EDAD6B-7523-4ACD-B95B-755FF2A9345D}" destId="{E9EEAFD6-1934-4581-AC0B-92EF972519EB}" srcOrd="1" destOrd="0" presId="urn:microsoft.com/office/officeart/2005/8/layout/hierarchy2"/>
    <dgm:cxn modelId="{A1CA4501-3926-4F1A-A209-3D730C2818F1}" type="presOf" srcId="{970B582E-1E7A-47A0-98B8-EFB898E277C4}" destId="{FB0B21DC-7FEC-42B0-8EEC-7285A498181B}" srcOrd="1" destOrd="0" presId="urn:microsoft.com/office/officeart/2005/8/layout/hierarchy2"/>
    <dgm:cxn modelId="{B2A768A6-2C47-4BA0-A82E-561E295FBA47}" srcId="{2FDF1C79-1BBD-4373-AF3D-4228EBC86526}" destId="{4F09FB9B-F678-4697-9AFA-9899F3A806E5}" srcOrd="7" destOrd="0" parTransId="{0E499E68-4999-422F-99C7-8D782CADA58C}" sibTransId="{0778C8E1-B7EA-4588-9A2D-A963D0EB409B}"/>
    <dgm:cxn modelId="{4448E4DC-62FB-4F76-8A6C-0BA920ABCACE}" type="presOf" srcId="{9744AD3E-3527-4482-A3F2-B719E322E8CE}" destId="{ACF5F9DF-5EFA-4B7C-A6BE-F3A71DAF2E26}" srcOrd="0" destOrd="0" presId="urn:microsoft.com/office/officeart/2005/8/layout/hierarchy2"/>
    <dgm:cxn modelId="{7C3F9A12-948F-4FE8-86D4-15D60FF4AB38}" srcId="{2FDF1C79-1BBD-4373-AF3D-4228EBC86526}" destId="{FD7BED4B-E3E6-4CF5-93D2-43971363E3E2}" srcOrd="2" destOrd="0" parTransId="{C83B6DA6-0A2E-4718-8079-AE4DFD7240E1}" sibTransId="{1A38BB8F-DE2B-4ECA-9D2D-DBCFAA30AD95}"/>
    <dgm:cxn modelId="{073DAB49-C09A-4B4C-850E-84C9D37E3D9D}" srcId="{2FDF1C79-1BBD-4373-AF3D-4228EBC86526}" destId="{258652F1-55F0-41E5-B3C1-6B4B9C209A16}" srcOrd="12" destOrd="0" parTransId="{E153ABD4-E925-4258-A1C6-BD2F9DF0F6DC}" sibTransId="{A74B63C8-2218-421D-B5B4-B7960A4C428D}"/>
    <dgm:cxn modelId="{159FFAAF-584D-4F56-8D99-32EFDD8757D8}" srcId="{2FDF1C79-1BBD-4373-AF3D-4228EBC86526}" destId="{06D787E9-FF97-4DE5-B66F-D15A24803592}" srcOrd="6" destOrd="0" parTransId="{26EDAD6B-7523-4ACD-B95B-755FF2A9345D}" sibTransId="{160D81CE-5F48-4AEC-BF96-0AF1E824FFF9}"/>
    <dgm:cxn modelId="{5E686AA1-0C1E-4205-BE3C-BC81465967D8}" type="presOf" srcId="{0B4E49D2-4B2A-46C1-A787-EA9403C02298}" destId="{F58E7148-6DC2-4454-8729-9ECC5B6F2245}" srcOrd="1" destOrd="0" presId="urn:microsoft.com/office/officeart/2005/8/layout/hierarchy2"/>
    <dgm:cxn modelId="{59D03E7F-93AA-460E-A5EB-2C8A5A619C9D}" type="presParOf" srcId="{32D42B83-712A-4FB5-80C9-0CA414FF79EE}" destId="{56D4178D-58A5-4F08-8559-DCC4C79D4B4F}" srcOrd="0" destOrd="0" presId="urn:microsoft.com/office/officeart/2005/8/layout/hierarchy2"/>
    <dgm:cxn modelId="{DD42434C-55D3-4E95-B854-F6419563347C}" type="presParOf" srcId="{56D4178D-58A5-4F08-8559-DCC4C79D4B4F}" destId="{12A7F09C-14E2-417B-929B-F95E31A45341}" srcOrd="0" destOrd="0" presId="urn:microsoft.com/office/officeart/2005/8/layout/hierarchy2"/>
    <dgm:cxn modelId="{F0EE9E25-C579-492E-A6FE-6D4F4AEA3366}" type="presParOf" srcId="{56D4178D-58A5-4F08-8559-DCC4C79D4B4F}" destId="{9215C480-C83C-44F2-B8C0-4265D9433CB0}" srcOrd="1" destOrd="0" presId="urn:microsoft.com/office/officeart/2005/8/layout/hierarchy2"/>
    <dgm:cxn modelId="{ED9E7AD3-F18D-47E4-8F2A-9F17D8EEBA60}" type="presParOf" srcId="{9215C480-C83C-44F2-B8C0-4265D9433CB0}" destId="{134946DC-370B-4157-BA42-1D6CAE9EA216}" srcOrd="0" destOrd="0" presId="urn:microsoft.com/office/officeart/2005/8/layout/hierarchy2"/>
    <dgm:cxn modelId="{D6D2DAD9-2C89-49FC-9DD2-85D262EC57D6}" type="presParOf" srcId="{134946DC-370B-4157-BA42-1D6CAE9EA216}" destId="{FDECBAC9-3F1D-44A1-9960-6FEDD9F3F814}" srcOrd="0" destOrd="0" presId="urn:microsoft.com/office/officeart/2005/8/layout/hierarchy2"/>
    <dgm:cxn modelId="{729ABCA4-CC19-4652-A07F-711AF02BA237}" type="presParOf" srcId="{9215C480-C83C-44F2-B8C0-4265D9433CB0}" destId="{087DB737-3EB1-4434-8C90-E7ECFBA435EF}" srcOrd="1" destOrd="0" presId="urn:microsoft.com/office/officeart/2005/8/layout/hierarchy2"/>
    <dgm:cxn modelId="{2C9B1497-8377-40D1-A14C-5C356FD27474}" type="presParOf" srcId="{087DB737-3EB1-4434-8C90-E7ECFBA435EF}" destId="{77755224-50CA-49AC-8A8B-D683DE54EB90}" srcOrd="0" destOrd="0" presId="urn:microsoft.com/office/officeart/2005/8/layout/hierarchy2"/>
    <dgm:cxn modelId="{2553F6D0-1C8B-4727-B529-7A7A8E45372E}" type="presParOf" srcId="{087DB737-3EB1-4434-8C90-E7ECFBA435EF}" destId="{5D75AF46-7DD5-4E99-8943-99B2D70C8514}" srcOrd="1" destOrd="0" presId="urn:microsoft.com/office/officeart/2005/8/layout/hierarchy2"/>
    <dgm:cxn modelId="{B6A18237-D092-4B84-A741-CAE8AF4D6E21}" type="presParOf" srcId="{9215C480-C83C-44F2-B8C0-4265D9433CB0}" destId="{040562DD-779C-4EED-A48F-86398C771069}" srcOrd="2" destOrd="0" presId="urn:microsoft.com/office/officeart/2005/8/layout/hierarchy2"/>
    <dgm:cxn modelId="{17B202EB-ED52-497D-BC19-4BA9505EFB70}" type="presParOf" srcId="{040562DD-779C-4EED-A48F-86398C771069}" destId="{FB0B21DC-7FEC-42B0-8EEC-7285A498181B}" srcOrd="0" destOrd="0" presId="urn:microsoft.com/office/officeart/2005/8/layout/hierarchy2"/>
    <dgm:cxn modelId="{59CF9ED1-F4E4-4AED-8FF3-6DB7D105F8B8}" type="presParOf" srcId="{9215C480-C83C-44F2-B8C0-4265D9433CB0}" destId="{71AB6947-ABA6-4D2E-B5AB-0CB4FDA05078}" srcOrd="3" destOrd="0" presId="urn:microsoft.com/office/officeart/2005/8/layout/hierarchy2"/>
    <dgm:cxn modelId="{B6C2AF56-6BF2-4DAB-8083-236D344652B4}" type="presParOf" srcId="{71AB6947-ABA6-4D2E-B5AB-0CB4FDA05078}" destId="{D4687784-5D6F-450C-B5EC-B046169B5C93}" srcOrd="0" destOrd="0" presId="urn:microsoft.com/office/officeart/2005/8/layout/hierarchy2"/>
    <dgm:cxn modelId="{F69E1F5F-3853-4ECD-B277-E5FEE405163F}" type="presParOf" srcId="{71AB6947-ABA6-4D2E-B5AB-0CB4FDA05078}" destId="{85597ACE-29ED-47DE-B194-D118B640F2C2}" srcOrd="1" destOrd="0" presId="urn:microsoft.com/office/officeart/2005/8/layout/hierarchy2"/>
    <dgm:cxn modelId="{54AE64F6-B766-4472-8335-E553E5A3E12B}" type="presParOf" srcId="{9215C480-C83C-44F2-B8C0-4265D9433CB0}" destId="{1533D1C0-13B5-4A5E-AAB5-D327D2B915EE}" srcOrd="4" destOrd="0" presId="urn:microsoft.com/office/officeart/2005/8/layout/hierarchy2"/>
    <dgm:cxn modelId="{F0946A03-A713-4B86-9FEC-932896FB0603}" type="presParOf" srcId="{1533D1C0-13B5-4A5E-AAB5-D327D2B915EE}" destId="{D2D34E75-405F-48DC-B723-0F1BE6C199F3}" srcOrd="0" destOrd="0" presId="urn:microsoft.com/office/officeart/2005/8/layout/hierarchy2"/>
    <dgm:cxn modelId="{14DE66E1-A93C-4668-A484-69BEFBF53ACC}" type="presParOf" srcId="{9215C480-C83C-44F2-B8C0-4265D9433CB0}" destId="{6D65661F-4DA7-41C9-9CD4-EE6462CAB485}" srcOrd="5" destOrd="0" presId="urn:microsoft.com/office/officeart/2005/8/layout/hierarchy2"/>
    <dgm:cxn modelId="{80277F35-06D8-452E-B385-0086495FA708}" type="presParOf" srcId="{6D65661F-4DA7-41C9-9CD4-EE6462CAB485}" destId="{68A7A10A-5B23-4D10-AB74-893467D82102}" srcOrd="0" destOrd="0" presId="urn:microsoft.com/office/officeart/2005/8/layout/hierarchy2"/>
    <dgm:cxn modelId="{52537662-6143-4F0D-A76F-B92585523DEF}" type="presParOf" srcId="{6D65661F-4DA7-41C9-9CD4-EE6462CAB485}" destId="{D34717C7-CC59-43D6-A34A-66393418AAFD}" srcOrd="1" destOrd="0" presId="urn:microsoft.com/office/officeart/2005/8/layout/hierarchy2"/>
    <dgm:cxn modelId="{65072175-9DC1-49BC-8A64-3CF6DF2D1523}" type="presParOf" srcId="{9215C480-C83C-44F2-B8C0-4265D9433CB0}" destId="{CDB6DDBB-E4B5-4491-B77A-355D5C3C1F14}" srcOrd="6" destOrd="0" presId="urn:microsoft.com/office/officeart/2005/8/layout/hierarchy2"/>
    <dgm:cxn modelId="{A047B4E1-1A23-40BC-9CE6-81EBF1AE2E70}" type="presParOf" srcId="{CDB6DDBB-E4B5-4491-B77A-355D5C3C1F14}" destId="{F0486EBF-78A7-4D33-8923-48F9216D05F8}" srcOrd="0" destOrd="0" presId="urn:microsoft.com/office/officeart/2005/8/layout/hierarchy2"/>
    <dgm:cxn modelId="{6C575166-AF80-4F94-B067-1853FA40490A}" type="presParOf" srcId="{9215C480-C83C-44F2-B8C0-4265D9433CB0}" destId="{D008C2B3-2DBF-4973-BD72-AC96BCA07804}" srcOrd="7" destOrd="0" presId="urn:microsoft.com/office/officeart/2005/8/layout/hierarchy2"/>
    <dgm:cxn modelId="{7FBCE192-6089-4618-8DD1-964B19A74E16}" type="presParOf" srcId="{D008C2B3-2DBF-4973-BD72-AC96BCA07804}" destId="{03FBDAEF-7D70-4E36-B5E0-E5768BBDEDBC}" srcOrd="0" destOrd="0" presId="urn:microsoft.com/office/officeart/2005/8/layout/hierarchy2"/>
    <dgm:cxn modelId="{6E698E5A-BC6A-45C4-AB3D-ECA76844F6F3}" type="presParOf" srcId="{D008C2B3-2DBF-4973-BD72-AC96BCA07804}" destId="{148B84DA-A6DE-4082-8FF6-7C1A0C0A5A65}" srcOrd="1" destOrd="0" presId="urn:microsoft.com/office/officeart/2005/8/layout/hierarchy2"/>
    <dgm:cxn modelId="{98687BED-DE67-4302-BA12-273C1BE48DA1}" type="presParOf" srcId="{9215C480-C83C-44F2-B8C0-4265D9433CB0}" destId="{0A338602-35A4-4AD0-97F0-5F9390B1CCA5}" srcOrd="8" destOrd="0" presId="urn:microsoft.com/office/officeart/2005/8/layout/hierarchy2"/>
    <dgm:cxn modelId="{11A23E97-2F8C-47BF-91EF-54109680641C}" type="presParOf" srcId="{0A338602-35A4-4AD0-97F0-5F9390B1CCA5}" destId="{F05054C0-C1CE-43D9-A8A9-3FE81598AED1}" srcOrd="0" destOrd="0" presId="urn:microsoft.com/office/officeart/2005/8/layout/hierarchy2"/>
    <dgm:cxn modelId="{E4628759-0312-4D8B-A8BB-3658E7D2F850}" type="presParOf" srcId="{9215C480-C83C-44F2-B8C0-4265D9433CB0}" destId="{649FDBA4-801B-4890-B24E-C847F29A112E}" srcOrd="9" destOrd="0" presId="urn:microsoft.com/office/officeart/2005/8/layout/hierarchy2"/>
    <dgm:cxn modelId="{480A7C4B-5505-4D2F-B2D6-B8627FA935CC}" type="presParOf" srcId="{649FDBA4-801B-4890-B24E-C847F29A112E}" destId="{ACF5F9DF-5EFA-4B7C-A6BE-F3A71DAF2E26}" srcOrd="0" destOrd="0" presId="urn:microsoft.com/office/officeart/2005/8/layout/hierarchy2"/>
    <dgm:cxn modelId="{C6A907F0-0922-40A0-AA60-FD3F6FF36457}" type="presParOf" srcId="{649FDBA4-801B-4890-B24E-C847F29A112E}" destId="{F8CCD73A-760D-4458-B123-21CB6E86CD9D}" srcOrd="1" destOrd="0" presId="urn:microsoft.com/office/officeart/2005/8/layout/hierarchy2"/>
    <dgm:cxn modelId="{02981113-94D3-4023-9486-03EB98A8E1C9}" type="presParOf" srcId="{9215C480-C83C-44F2-B8C0-4265D9433CB0}" destId="{582D81C8-3AEF-43DB-8E49-B219E0211033}" srcOrd="10" destOrd="0" presId="urn:microsoft.com/office/officeart/2005/8/layout/hierarchy2"/>
    <dgm:cxn modelId="{A7FDA2CE-288B-42F2-88DA-3562E6A8818A}" type="presParOf" srcId="{582D81C8-3AEF-43DB-8E49-B219E0211033}" destId="{577415DF-8D56-4800-8028-157AD58429F3}" srcOrd="0" destOrd="0" presId="urn:microsoft.com/office/officeart/2005/8/layout/hierarchy2"/>
    <dgm:cxn modelId="{AB117AA1-072E-4068-AC69-018B056AEA2D}" type="presParOf" srcId="{9215C480-C83C-44F2-B8C0-4265D9433CB0}" destId="{26C348E6-065A-4DF1-B23C-765D07AC3393}" srcOrd="11" destOrd="0" presId="urn:microsoft.com/office/officeart/2005/8/layout/hierarchy2"/>
    <dgm:cxn modelId="{FAC60B8D-646A-41A0-B203-C5E5F8E6AB20}" type="presParOf" srcId="{26C348E6-065A-4DF1-B23C-765D07AC3393}" destId="{D723BE7D-26EA-4CEF-A76F-6B70417E4434}" srcOrd="0" destOrd="0" presId="urn:microsoft.com/office/officeart/2005/8/layout/hierarchy2"/>
    <dgm:cxn modelId="{5E044DFB-B8A4-4DCD-8820-D85512522E9A}" type="presParOf" srcId="{26C348E6-065A-4DF1-B23C-765D07AC3393}" destId="{FFBB3214-4B1F-4AB4-AC7C-16DEF9DAC3FF}" srcOrd="1" destOrd="0" presId="urn:microsoft.com/office/officeart/2005/8/layout/hierarchy2"/>
    <dgm:cxn modelId="{B270902E-93BC-439B-BC0E-4E1B64CF6A86}" type="presParOf" srcId="{9215C480-C83C-44F2-B8C0-4265D9433CB0}" destId="{FAEBB0CA-394F-4A2A-B724-6249C5FECD9C}" srcOrd="12" destOrd="0" presId="urn:microsoft.com/office/officeart/2005/8/layout/hierarchy2"/>
    <dgm:cxn modelId="{1EA5F9A0-8A0A-4101-A837-452901357F68}" type="presParOf" srcId="{FAEBB0CA-394F-4A2A-B724-6249C5FECD9C}" destId="{E9EEAFD6-1934-4581-AC0B-92EF972519EB}" srcOrd="0" destOrd="0" presId="urn:microsoft.com/office/officeart/2005/8/layout/hierarchy2"/>
    <dgm:cxn modelId="{7ECE46EE-D30F-4C04-B398-43A700195308}" type="presParOf" srcId="{9215C480-C83C-44F2-B8C0-4265D9433CB0}" destId="{63A49D84-0E87-4A41-AF04-BF846793369A}" srcOrd="13" destOrd="0" presId="urn:microsoft.com/office/officeart/2005/8/layout/hierarchy2"/>
    <dgm:cxn modelId="{5F40FCFA-5439-4E83-B52F-6CE4FAA00EFF}" type="presParOf" srcId="{63A49D84-0E87-4A41-AF04-BF846793369A}" destId="{2B0779E2-6150-4A56-89F1-5D4B13FEA7AA}" srcOrd="0" destOrd="0" presId="urn:microsoft.com/office/officeart/2005/8/layout/hierarchy2"/>
    <dgm:cxn modelId="{88B36BD5-3CE8-48E4-8EE2-4A0F57F8A633}" type="presParOf" srcId="{63A49D84-0E87-4A41-AF04-BF846793369A}" destId="{244BE709-0B07-45B3-9367-850BC310BBA0}" srcOrd="1" destOrd="0" presId="urn:microsoft.com/office/officeart/2005/8/layout/hierarchy2"/>
    <dgm:cxn modelId="{0582129D-2FFE-4FA0-AF84-0312DA61B1BF}" type="presParOf" srcId="{9215C480-C83C-44F2-B8C0-4265D9433CB0}" destId="{CA5DDFC7-A496-4593-B028-ED93BC87A5FF}" srcOrd="14" destOrd="0" presId="urn:microsoft.com/office/officeart/2005/8/layout/hierarchy2"/>
    <dgm:cxn modelId="{5E76FCDA-0E12-46E7-9A30-CCC90DD81D91}" type="presParOf" srcId="{CA5DDFC7-A496-4593-B028-ED93BC87A5FF}" destId="{E8FF9AA1-9E40-48F5-8145-A0DEAA1A3BA0}" srcOrd="0" destOrd="0" presId="urn:microsoft.com/office/officeart/2005/8/layout/hierarchy2"/>
    <dgm:cxn modelId="{0C87D06D-48AB-481D-B4E4-FCA742530AF7}" type="presParOf" srcId="{9215C480-C83C-44F2-B8C0-4265D9433CB0}" destId="{A30F9D91-7A52-49F6-8E96-422BF3DD4F67}" srcOrd="15" destOrd="0" presId="urn:microsoft.com/office/officeart/2005/8/layout/hierarchy2"/>
    <dgm:cxn modelId="{0308527C-144B-47B4-A982-7589995A9448}" type="presParOf" srcId="{A30F9D91-7A52-49F6-8E96-422BF3DD4F67}" destId="{FD236F90-B4BD-4AA8-82FF-D4BEFEF5397B}" srcOrd="0" destOrd="0" presId="urn:microsoft.com/office/officeart/2005/8/layout/hierarchy2"/>
    <dgm:cxn modelId="{97545D0D-38CA-4C1B-AF32-110215B4C436}" type="presParOf" srcId="{A30F9D91-7A52-49F6-8E96-422BF3DD4F67}" destId="{7B229AA4-C52D-4231-A3DC-256A218F322A}" srcOrd="1" destOrd="0" presId="urn:microsoft.com/office/officeart/2005/8/layout/hierarchy2"/>
    <dgm:cxn modelId="{27001C1C-0E70-40D7-9EE5-96782D516816}" type="presParOf" srcId="{9215C480-C83C-44F2-B8C0-4265D9433CB0}" destId="{D04D513C-C3EF-4579-AD05-58F5599516A6}" srcOrd="16" destOrd="0" presId="urn:microsoft.com/office/officeart/2005/8/layout/hierarchy2"/>
    <dgm:cxn modelId="{085C48E4-709F-4170-9781-E343B2562580}" type="presParOf" srcId="{D04D513C-C3EF-4579-AD05-58F5599516A6}" destId="{E724FE7D-9AA3-40C7-B893-0F9699C96311}" srcOrd="0" destOrd="0" presId="urn:microsoft.com/office/officeart/2005/8/layout/hierarchy2"/>
    <dgm:cxn modelId="{F21B75E1-2FD8-44C1-B314-7CE94969E909}" type="presParOf" srcId="{9215C480-C83C-44F2-B8C0-4265D9433CB0}" destId="{CE74757E-84C4-48B4-910D-4A9FE00F6A9E}" srcOrd="17" destOrd="0" presId="urn:microsoft.com/office/officeart/2005/8/layout/hierarchy2"/>
    <dgm:cxn modelId="{15E53F32-78E4-4961-B841-D18227DA4CF3}" type="presParOf" srcId="{CE74757E-84C4-48B4-910D-4A9FE00F6A9E}" destId="{EA8D57B8-BBC6-41AA-858B-C9CD55982E90}" srcOrd="0" destOrd="0" presId="urn:microsoft.com/office/officeart/2005/8/layout/hierarchy2"/>
    <dgm:cxn modelId="{99B3821C-4623-42F7-92E2-8EBB7FDE01DA}" type="presParOf" srcId="{CE74757E-84C4-48B4-910D-4A9FE00F6A9E}" destId="{99FE1AAF-38F4-4592-9AF3-FC8A23A0920D}" srcOrd="1" destOrd="0" presId="urn:microsoft.com/office/officeart/2005/8/layout/hierarchy2"/>
    <dgm:cxn modelId="{5DF0B53C-2997-40D2-A182-B007E1F2D10F}" type="presParOf" srcId="{9215C480-C83C-44F2-B8C0-4265D9433CB0}" destId="{7509920D-81A5-496B-9593-A650AB3EA32C}" srcOrd="18" destOrd="0" presId="urn:microsoft.com/office/officeart/2005/8/layout/hierarchy2"/>
    <dgm:cxn modelId="{DB76C86E-D2C5-4CBF-96F3-B7C561F9A3E4}" type="presParOf" srcId="{7509920D-81A5-496B-9593-A650AB3EA32C}" destId="{F58E7148-6DC2-4454-8729-9ECC5B6F2245}" srcOrd="0" destOrd="0" presId="urn:microsoft.com/office/officeart/2005/8/layout/hierarchy2"/>
    <dgm:cxn modelId="{48E8CD54-CBB1-45B8-B371-D6F55341125A}" type="presParOf" srcId="{9215C480-C83C-44F2-B8C0-4265D9433CB0}" destId="{F6C747ED-D806-4C3B-B5AA-78892EB42B50}" srcOrd="19" destOrd="0" presId="urn:microsoft.com/office/officeart/2005/8/layout/hierarchy2"/>
    <dgm:cxn modelId="{F781B60F-2320-4110-ABBC-126F674D721D}" type="presParOf" srcId="{F6C747ED-D806-4C3B-B5AA-78892EB42B50}" destId="{1E4AB12B-CD0C-4065-8F30-A57AD2CD71BB}" srcOrd="0" destOrd="0" presId="urn:microsoft.com/office/officeart/2005/8/layout/hierarchy2"/>
    <dgm:cxn modelId="{F28AA420-E8A1-4CC3-A514-FC9B00085EDD}" type="presParOf" srcId="{F6C747ED-D806-4C3B-B5AA-78892EB42B50}" destId="{EE48CB76-B4C5-4A90-BA51-410011F392E1}" srcOrd="1" destOrd="0" presId="urn:microsoft.com/office/officeart/2005/8/layout/hierarchy2"/>
    <dgm:cxn modelId="{D82BEDB4-B898-4A32-8058-599BF1BDD96E}" type="presParOf" srcId="{9215C480-C83C-44F2-B8C0-4265D9433CB0}" destId="{274D3A2D-D3AB-4C75-B628-E9DB32EA58D4}" srcOrd="20" destOrd="0" presId="urn:microsoft.com/office/officeart/2005/8/layout/hierarchy2"/>
    <dgm:cxn modelId="{D6A1CCDA-9C73-4084-AF31-F8A9A8009C64}" type="presParOf" srcId="{274D3A2D-D3AB-4C75-B628-E9DB32EA58D4}" destId="{7F8D84F6-20F6-4078-B6EC-877D9BE95D00}" srcOrd="0" destOrd="0" presId="urn:microsoft.com/office/officeart/2005/8/layout/hierarchy2"/>
    <dgm:cxn modelId="{6D2F58CF-E040-429C-A9FE-ACECA5E25F28}" type="presParOf" srcId="{9215C480-C83C-44F2-B8C0-4265D9433CB0}" destId="{D6820B60-E5B9-41F0-A497-A228E3AC8002}" srcOrd="21" destOrd="0" presId="urn:microsoft.com/office/officeart/2005/8/layout/hierarchy2"/>
    <dgm:cxn modelId="{588C8B34-96EE-4576-A49B-72B73E96AE1B}" type="presParOf" srcId="{D6820B60-E5B9-41F0-A497-A228E3AC8002}" destId="{2EE62389-DC66-416F-B125-CC6C54B43314}" srcOrd="0" destOrd="0" presId="urn:microsoft.com/office/officeart/2005/8/layout/hierarchy2"/>
    <dgm:cxn modelId="{D3DB809C-3FBB-4FAE-BC56-87FD53163DA6}" type="presParOf" srcId="{D6820B60-E5B9-41F0-A497-A228E3AC8002}" destId="{EC73BF8A-E872-4C24-8CAE-F10CA10A0151}" srcOrd="1" destOrd="0" presId="urn:microsoft.com/office/officeart/2005/8/layout/hierarchy2"/>
    <dgm:cxn modelId="{8D7E3CD1-B3B4-4BFA-B2EC-0CBE532FE59B}" type="presParOf" srcId="{9215C480-C83C-44F2-B8C0-4265D9433CB0}" destId="{12F6D721-1351-4880-9B0C-B17F67A93579}" srcOrd="22" destOrd="0" presId="urn:microsoft.com/office/officeart/2005/8/layout/hierarchy2"/>
    <dgm:cxn modelId="{FBB86CBE-22B7-4660-A551-E883C3B4C4B5}" type="presParOf" srcId="{12F6D721-1351-4880-9B0C-B17F67A93579}" destId="{7822E95D-1D6F-4974-9E53-12C9124234E0}" srcOrd="0" destOrd="0" presId="urn:microsoft.com/office/officeart/2005/8/layout/hierarchy2"/>
    <dgm:cxn modelId="{8FCEECB9-5C89-4313-A87D-D05087A849F2}" type="presParOf" srcId="{9215C480-C83C-44F2-B8C0-4265D9433CB0}" destId="{86848203-1C8F-4AD5-897F-98BB580B636A}" srcOrd="23" destOrd="0" presId="urn:microsoft.com/office/officeart/2005/8/layout/hierarchy2"/>
    <dgm:cxn modelId="{FDCA98E7-BF13-44DE-8F26-A7CDDEB92398}" type="presParOf" srcId="{86848203-1C8F-4AD5-897F-98BB580B636A}" destId="{95CEEA61-6444-4346-8D62-D17B141E2215}" srcOrd="0" destOrd="0" presId="urn:microsoft.com/office/officeart/2005/8/layout/hierarchy2"/>
    <dgm:cxn modelId="{417825B5-8DF0-4DEB-9A2F-48016D9EB915}" type="presParOf" srcId="{86848203-1C8F-4AD5-897F-98BB580B636A}" destId="{8D12FFA1-03E4-4EB1-A9A8-8FC7EA965F94}" srcOrd="1" destOrd="0" presId="urn:microsoft.com/office/officeart/2005/8/layout/hierarchy2"/>
    <dgm:cxn modelId="{539DDA78-D27A-428D-8300-C0A5D3B437A6}" type="presParOf" srcId="{9215C480-C83C-44F2-B8C0-4265D9433CB0}" destId="{E6612280-B94F-4F5A-BEA6-C780B8B0299E}" srcOrd="24" destOrd="0" presId="urn:microsoft.com/office/officeart/2005/8/layout/hierarchy2"/>
    <dgm:cxn modelId="{229C8488-5750-4108-B5E8-434D22DF3F6F}" type="presParOf" srcId="{E6612280-B94F-4F5A-BEA6-C780B8B0299E}" destId="{6F4D64A9-BEA3-45E4-AE42-D8B7A4A7016C}" srcOrd="0" destOrd="0" presId="urn:microsoft.com/office/officeart/2005/8/layout/hierarchy2"/>
    <dgm:cxn modelId="{17A842CD-D3D6-46AA-BC43-54E914D02EDA}" type="presParOf" srcId="{9215C480-C83C-44F2-B8C0-4265D9433CB0}" destId="{CF7EFAD9-27AB-4AF6-8893-95F75F044B20}" srcOrd="25" destOrd="0" presId="urn:microsoft.com/office/officeart/2005/8/layout/hierarchy2"/>
    <dgm:cxn modelId="{932D4EBD-82E0-45B5-B64C-3121A6BC114B}" type="presParOf" srcId="{CF7EFAD9-27AB-4AF6-8893-95F75F044B20}" destId="{A6E450FE-A5D3-4991-ACDE-315BA6A1A5A2}" srcOrd="0" destOrd="0" presId="urn:microsoft.com/office/officeart/2005/8/layout/hierarchy2"/>
    <dgm:cxn modelId="{20C9B991-D871-475F-B354-10FA88BCCCA3}" type="presParOf" srcId="{CF7EFAD9-27AB-4AF6-8893-95F75F044B20}" destId="{7D720B34-BED4-449B-BDE6-5B4B2D3E2955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поддержка из бюджета Партизанского муниципального района социальной направленности  5437,5 тыс.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/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/>
        </a:p>
      </dgm:t>
    </dgm:pt>
    <dgm:pt modelId="{195C3B1B-8F04-4C28-9BD3-D07BD5191F3B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Субсидии общественной-политической газете Партизанского района «Золотая Долина» в сумме 2 330,3 тыс.рублей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DB15B33-8A80-4F68-8151-8093B5DBB162}" type="parTrans" cxnId="{F8B7C96D-040D-40A7-80C1-6BDF61BC8DD0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B1CE33C-D455-41FC-8848-F13C6804DFD1}" type="sibTrans" cxnId="{F8B7C96D-040D-40A7-80C1-6BDF61BC8DD0}">
      <dgm:prSet/>
      <dgm:spPr/>
      <dgm:t>
        <a:bodyPr/>
        <a:lstStyle/>
        <a:p>
          <a:endParaRPr lang="ru-RU"/>
        </a:p>
      </dgm:t>
    </dgm:pt>
    <dgm:pt modelId="{8EAA1987-A769-44FE-A701-F6FEF5247188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Финансовая поддержка субъектов малого и среднего предпринимательства в виде предоставления субсидий с целью возмещения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затрат в сумме 200,0 тыс.рублей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E8449FA9-AAA5-4153-AC46-50B683D7F67A}" type="parTrans" cxnId="{AADECCE9-6019-47AD-8B53-8F5D456523D3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A14A39C-2FF9-4DCB-BEDA-7025D164BC3A}" type="sibTrans" cxnId="{AADECCE9-6019-47AD-8B53-8F5D456523D3}">
      <dgm:prSet/>
      <dgm:spPr/>
      <dgm:t>
        <a:bodyPr/>
        <a:lstStyle/>
        <a:p>
          <a:endParaRPr lang="ru-RU"/>
        </a:p>
      </dgm:t>
    </dgm:pt>
    <dgm:pt modelId="{CF3BE9FA-1154-48BC-B10C-C8B792B0A897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Субсидии Партизанской районной общественной организации ветеранов войны, труда, Вооруженных Сил и правоохранительных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органов  в сумме 250,0 тыс.рублей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AA708A7F-EFD9-4DF6-B738-35265F1FDB33}" type="parTrans" cxnId="{C0345FC2-0AD8-4CA9-BDF1-FA667DDF854D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23ED79D-671F-405B-ACFB-C229E0D5E6C8}" type="sibTrans" cxnId="{C0345FC2-0AD8-4CA9-BDF1-FA667DDF854D}">
      <dgm:prSet/>
      <dgm:spPr/>
      <dgm:t>
        <a:bodyPr/>
        <a:lstStyle/>
        <a:p>
          <a:endParaRPr lang="ru-RU"/>
        </a:p>
      </dgm:t>
    </dgm:pt>
    <dgm:pt modelId="{6C9EA586-4312-4046-AB68-0172308D8768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Субсидии социально-ориентированной некоммерческой организации "Общество инвалидов Партизанского района Приморской краевой организации общероссийской общественной организации "Всероссийское общество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инвалидов« в сумме 230,0 тыс.рублей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90F1E4D1-DCFF-4BEB-A5A9-453CBF76AFF6}" type="parTrans" cxnId="{106472E0-E006-423C-8979-72F5BACC1367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7A32474F-80B2-45A1-8CD0-2E99C0A62015}" type="sibTrans" cxnId="{106472E0-E006-423C-8979-72F5BACC1367}">
      <dgm:prSet/>
      <dgm:spPr/>
      <dgm:t>
        <a:bodyPr/>
        <a:lstStyle/>
        <a:p>
          <a:endParaRPr lang="ru-RU"/>
        </a:p>
      </dgm:t>
    </dgm:pt>
    <dgm:pt modelId="{924976B2-6137-4461-B565-35A52461BD2F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жильем молодых семей Партизанского муниципального района   в сумме 1 500,0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2E10519-836D-4D7A-A06F-552A2986A3FF}" type="parTrans" cxnId="{2C10FF20-867E-4F02-9317-067F3381FF79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361EA6A-D72E-440B-84FA-00A68C6D10B8}" type="sibTrans" cxnId="{2C10FF20-867E-4F02-9317-067F3381FF79}">
      <dgm:prSet/>
      <dgm:spPr/>
      <dgm:t>
        <a:bodyPr/>
        <a:lstStyle/>
        <a:p>
          <a:endParaRPr lang="ru-RU"/>
        </a:p>
      </dgm:t>
    </dgm:pt>
    <dgm:pt modelId="{09CCAEC0-2825-4082-A43C-3718307BEC1C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i="0" u="none" dirty="0" smtClean="0">
              <a:latin typeface="Times New Roman" pitchFamily="18" charset="0"/>
              <a:cs typeface="Times New Roman" pitchFamily="18" charset="0"/>
            </a:rPr>
            <a:t>Улучшение жилищных условий граждан, проживающих в сельской местности Партизанского муниципального района, в том числе молодых семей и молодых специалистов                в сумме 927,2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C4EA11F-24F6-4FDB-B3B2-090625372BA4}" type="parTrans" cxnId="{82FDF96F-C084-4814-8D5D-498FD70ABAEF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4BCAFB5-1E63-4686-B70E-479E2A57468A}" type="sibTrans" cxnId="{82FDF96F-C084-4814-8D5D-498FD70ABAEF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1" custScaleX="186090" custScaleY="140585" custLinFactNeighborX="-36880" custLinFactNeighborY="-37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96067159-DDB9-4B6A-BFA7-867597E70C91}" type="pres">
      <dgm:prSet presAssocID="{E8449FA9-AAA5-4153-AC46-50B683D7F67A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BACF81C4-91AA-4E7D-8ABF-2FB5DA809CBC}" type="pres">
      <dgm:prSet presAssocID="{E8449FA9-AAA5-4153-AC46-50B683D7F67A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6A7B955-8AC3-45D3-9A0C-F8DF28DA9F90}" type="pres">
      <dgm:prSet presAssocID="{8EAA1987-A769-44FE-A701-F6FEF5247188}" presName="root2" presStyleCnt="0"/>
      <dgm:spPr/>
    </dgm:pt>
    <dgm:pt modelId="{34B31321-C929-4387-B656-993404C900A9}" type="pres">
      <dgm:prSet presAssocID="{8EAA1987-A769-44FE-A701-F6FEF5247188}" presName="LevelTwoTextNode" presStyleLbl="node2" presStyleIdx="0" presStyleCnt="6" custScaleX="289734" custLinFactNeighborX="-2678" custLinFactNeighborY="1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67D872-1FAE-4307-8F66-4AF16E7FD11E}" type="pres">
      <dgm:prSet presAssocID="{8EAA1987-A769-44FE-A701-F6FEF5247188}" presName="level3hierChild" presStyleCnt="0"/>
      <dgm:spPr/>
    </dgm:pt>
    <dgm:pt modelId="{C86B9A26-7CFA-4C65-BC5D-BD5A4285573B}" type="pres">
      <dgm:prSet presAssocID="{AA708A7F-EFD9-4DF6-B738-35265F1FDB33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7E37798B-95AD-4C32-99C7-D127C24DE4DC}" type="pres">
      <dgm:prSet presAssocID="{AA708A7F-EFD9-4DF6-B738-35265F1FDB3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11C014B-71FB-448A-89B1-430A4B644B3D}" type="pres">
      <dgm:prSet presAssocID="{CF3BE9FA-1154-48BC-B10C-C8B792B0A897}" presName="root2" presStyleCnt="0"/>
      <dgm:spPr/>
    </dgm:pt>
    <dgm:pt modelId="{E9CDBC5B-E93B-4AE8-805E-BC5CB2DB2901}" type="pres">
      <dgm:prSet presAssocID="{CF3BE9FA-1154-48BC-B10C-C8B792B0A897}" presName="LevelTwoTextNode" presStyleLbl="node2" presStyleIdx="1" presStyleCnt="6" custScaleX="288298" custLinFactNeighborX="-2678" custLinFactNeighborY="5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E48F14-F1AC-4D5D-837A-E02996B417D2}" type="pres">
      <dgm:prSet presAssocID="{CF3BE9FA-1154-48BC-B10C-C8B792B0A897}" presName="level3hierChild" presStyleCnt="0"/>
      <dgm:spPr/>
    </dgm:pt>
    <dgm:pt modelId="{CF5BD6AC-C543-46F9-B803-6A901E73B631}" type="pres">
      <dgm:prSet presAssocID="{90F1E4D1-DCFF-4BEB-A5A9-453CBF76AFF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81AAEDA5-ED6B-4FB6-B1CE-290222513171}" type="pres">
      <dgm:prSet presAssocID="{90F1E4D1-DCFF-4BEB-A5A9-453CBF76AFF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3CE7670-58BB-40CE-B19E-25E4F9EFD739}" type="pres">
      <dgm:prSet presAssocID="{6C9EA586-4312-4046-AB68-0172308D8768}" presName="root2" presStyleCnt="0"/>
      <dgm:spPr/>
    </dgm:pt>
    <dgm:pt modelId="{A061316A-59CB-4A2B-BD8F-F63ED1F0DD6D}" type="pres">
      <dgm:prSet presAssocID="{6C9EA586-4312-4046-AB68-0172308D8768}" presName="LevelTwoTextNode" presStyleLbl="node2" presStyleIdx="2" presStyleCnt="6" custScaleX="282404" custScaleY="123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D2F93E-5176-4BF1-AB31-62E1C4A01639}" type="pres">
      <dgm:prSet presAssocID="{6C9EA586-4312-4046-AB68-0172308D8768}" presName="level3hierChild" presStyleCnt="0"/>
      <dgm:spPr/>
    </dgm:pt>
    <dgm:pt modelId="{AF52FB19-69B1-454F-906C-CB903657D810}" type="pres">
      <dgm:prSet presAssocID="{22E10519-836D-4D7A-A06F-552A2986A3FF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2E12E843-9FA6-4353-823F-44ED3CBA5ED1}" type="pres">
      <dgm:prSet presAssocID="{22E10519-836D-4D7A-A06F-552A2986A3F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91CAC94-CB50-4774-BEDC-49E67FDE8E3E}" type="pres">
      <dgm:prSet presAssocID="{924976B2-6137-4461-B565-35A52461BD2F}" presName="root2" presStyleCnt="0"/>
      <dgm:spPr/>
    </dgm:pt>
    <dgm:pt modelId="{64A6A419-F01B-4324-A736-E83F3743A7DF}" type="pres">
      <dgm:prSet presAssocID="{924976B2-6137-4461-B565-35A52461BD2F}" presName="LevelTwoTextNode" presStyleLbl="node2" presStyleIdx="3" presStyleCnt="6" custScaleX="279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64B06-3B50-4D65-8211-6EE41D3492CD}" type="pres">
      <dgm:prSet presAssocID="{924976B2-6137-4461-B565-35A52461BD2F}" presName="level3hierChild" presStyleCnt="0"/>
      <dgm:spPr/>
    </dgm:pt>
    <dgm:pt modelId="{3A71D4C4-CEA7-4347-B146-801ACB5E6341}" type="pres">
      <dgm:prSet presAssocID="{4DB15B33-8A80-4F68-8151-8093B5DBB162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90EB520B-30D0-4EC2-9EC1-855085F32AA1}" type="pres">
      <dgm:prSet presAssocID="{4DB15B33-8A80-4F68-8151-8093B5DBB162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EDE6ED1-C25D-49D1-BC95-18AC283A2956}" type="pres">
      <dgm:prSet presAssocID="{195C3B1B-8F04-4C28-9BD3-D07BD5191F3B}" presName="root2" presStyleCnt="0"/>
      <dgm:spPr/>
    </dgm:pt>
    <dgm:pt modelId="{99414B97-23BA-4C0A-9356-F24084A2C28A}" type="pres">
      <dgm:prSet presAssocID="{195C3B1B-8F04-4C28-9BD3-D07BD5191F3B}" presName="LevelTwoTextNode" presStyleLbl="node2" presStyleIdx="4" presStyleCnt="6" custScaleX="281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A69BD-B50F-47A1-B620-B22D06FCF5FA}" type="pres">
      <dgm:prSet presAssocID="{195C3B1B-8F04-4C28-9BD3-D07BD5191F3B}" presName="level3hierChild" presStyleCnt="0"/>
      <dgm:spPr/>
    </dgm:pt>
    <dgm:pt modelId="{42E93AD8-5E0B-478F-AC48-561AFD3FB86C}" type="pres">
      <dgm:prSet presAssocID="{BC4EA11F-24F6-4FDB-B3B2-090625372BA4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D885EDC5-EF33-4C8D-BD09-D63343DACA85}" type="pres">
      <dgm:prSet presAssocID="{BC4EA11F-24F6-4FDB-B3B2-090625372BA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BC52A7B-48C9-4C81-B388-935ACD158B8D}" type="pres">
      <dgm:prSet presAssocID="{09CCAEC0-2825-4082-A43C-3718307BEC1C}" presName="root2" presStyleCnt="0"/>
      <dgm:spPr/>
    </dgm:pt>
    <dgm:pt modelId="{5163E4A5-2E4D-4A53-9F91-77E7D2830750}" type="pres">
      <dgm:prSet presAssocID="{09CCAEC0-2825-4082-A43C-3718307BEC1C}" presName="LevelTwoTextNode" presStyleLbl="node2" presStyleIdx="5" presStyleCnt="6" custScaleX="280427" custScaleY="126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7A8E6-212D-4987-AE50-A848A28B2E86}" type="pres">
      <dgm:prSet presAssocID="{09CCAEC0-2825-4082-A43C-3718307BEC1C}" presName="level3hierChild" presStyleCnt="0"/>
      <dgm:spPr/>
    </dgm:pt>
  </dgm:ptLst>
  <dgm:cxnLst>
    <dgm:cxn modelId="{E94A1F5E-D7F4-413C-BF03-EAFEE98C4118}" type="presOf" srcId="{6C9EA586-4312-4046-AB68-0172308D8768}" destId="{A061316A-59CB-4A2B-BD8F-F63ED1F0DD6D}" srcOrd="0" destOrd="0" presId="urn:microsoft.com/office/officeart/2005/8/layout/hierarchy2"/>
    <dgm:cxn modelId="{AADECCE9-6019-47AD-8B53-8F5D456523D3}" srcId="{2FDF1C79-1BBD-4373-AF3D-4228EBC86526}" destId="{8EAA1987-A769-44FE-A701-F6FEF5247188}" srcOrd="0" destOrd="0" parTransId="{E8449FA9-AAA5-4153-AC46-50B683D7F67A}" sibTransId="{0A14A39C-2FF9-4DCB-BEDA-7025D164BC3A}"/>
    <dgm:cxn modelId="{D1DA072C-B0EB-4A8D-9E15-FFFFB690BC76}" type="presOf" srcId="{BC4EA11F-24F6-4FDB-B3B2-090625372BA4}" destId="{42E93AD8-5E0B-478F-AC48-561AFD3FB86C}" srcOrd="0" destOrd="0" presId="urn:microsoft.com/office/officeart/2005/8/layout/hierarchy2"/>
    <dgm:cxn modelId="{69FF536C-027A-4D13-84AB-AB18387594D0}" type="presOf" srcId="{AA708A7F-EFD9-4DF6-B738-35265F1FDB33}" destId="{C86B9A26-7CFA-4C65-BC5D-BD5A4285573B}" srcOrd="0" destOrd="0" presId="urn:microsoft.com/office/officeart/2005/8/layout/hierarchy2"/>
    <dgm:cxn modelId="{F95DB010-20D6-414E-918D-C4655857996F}" type="presOf" srcId="{BC4EA11F-24F6-4FDB-B3B2-090625372BA4}" destId="{D885EDC5-EF33-4C8D-BD09-D63343DACA85}" srcOrd="1" destOrd="0" presId="urn:microsoft.com/office/officeart/2005/8/layout/hierarchy2"/>
    <dgm:cxn modelId="{10EF18FC-4B3F-45A4-BB4B-2AE0EB74EBEB}" type="presOf" srcId="{E8449FA9-AAA5-4153-AC46-50B683D7F67A}" destId="{96067159-DDB9-4B6A-BFA7-867597E70C91}" srcOrd="0" destOrd="0" presId="urn:microsoft.com/office/officeart/2005/8/layout/hierarchy2"/>
    <dgm:cxn modelId="{7E50482B-0A29-48B4-A781-F24BD37E02AC}" type="presOf" srcId="{CF3BE9FA-1154-48BC-B10C-C8B792B0A897}" destId="{E9CDBC5B-E93B-4AE8-805E-BC5CB2DB2901}" srcOrd="0" destOrd="0" presId="urn:microsoft.com/office/officeart/2005/8/layout/hierarchy2"/>
    <dgm:cxn modelId="{59AB584F-A90A-4319-9F22-EA03B5D97FA4}" type="presOf" srcId="{924976B2-6137-4461-B565-35A52461BD2F}" destId="{64A6A419-F01B-4324-A736-E83F3743A7DF}" srcOrd="0" destOrd="0" presId="urn:microsoft.com/office/officeart/2005/8/layout/hierarchy2"/>
    <dgm:cxn modelId="{3CE2142C-9E92-4FA7-B000-663A89802486}" type="presOf" srcId="{4DB15B33-8A80-4F68-8151-8093B5DBB162}" destId="{90EB520B-30D0-4EC2-9EC1-855085F32AA1}" srcOrd="1" destOrd="0" presId="urn:microsoft.com/office/officeart/2005/8/layout/hierarchy2"/>
    <dgm:cxn modelId="{60ECDB44-CD12-424A-BFFA-7B08EFE264CA}" type="presOf" srcId="{84C96230-1059-4216-B8F5-D14CE2E5CC94}" destId="{32D42B83-712A-4FB5-80C9-0CA414FF79EE}" srcOrd="0" destOrd="0" presId="urn:microsoft.com/office/officeart/2005/8/layout/hierarchy2"/>
    <dgm:cxn modelId="{2C1A0BFD-146E-4DE3-A538-FE94057FD035}" type="presOf" srcId="{E8449FA9-AAA5-4153-AC46-50B683D7F67A}" destId="{BACF81C4-91AA-4E7D-8ABF-2FB5DA809CBC}" srcOrd="1" destOrd="0" presId="urn:microsoft.com/office/officeart/2005/8/layout/hierarchy2"/>
    <dgm:cxn modelId="{8BB07540-D1D2-4314-B9FB-E6289F8758C4}" type="presOf" srcId="{09CCAEC0-2825-4082-A43C-3718307BEC1C}" destId="{5163E4A5-2E4D-4A53-9F91-77E7D2830750}" srcOrd="0" destOrd="0" presId="urn:microsoft.com/office/officeart/2005/8/layout/hierarchy2"/>
    <dgm:cxn modelId="{88CD4A71-D760-4D2D-9B91-58AA96C64D70}" type="presOf" srcId="{2FDF1C79-1BBD-4373-AF3D-4228EBC86526}" destId="{12A7F09C-14E2-417B-929B-F95E31A45341}" srcOrd="0" destOrd="0" presId="urn:microsoft.com/office/officeart/2005/8/layout/hierarchy2"/>
    <dgm:cxn modelId="{2C10FF20-867E-4F02-9317-067F3381FF79}" srcId="{2FDF1C79-1BBD-4373-AF3D-4228EBC86526}" destId="{924976B2-6137-4461-B565-35A52461BD2F}" srcOrd="3" destOrd="0" parTransId="{22E10519-836D-4D7A-A06F-552A2986A3FF}" sibTransId="{2361EA6A-D72E-440B-84FA-00A68C6D10B8}"/>
    <dgm:cxn modelId="{4F004BC2-DC1A-4B19-A7F7-C18797080468}" type="presOf" srcId="{AA708A7F-EFD9-4DF6-B738-35265F1FDB33}" destId="{7E37798B-95AD-4C32-99C7-D127C24DE4DC}" srcOrd="1" destOrd="0" presId="urn:microsoft.com/office/officeart/2005/8/layout/hierarchy2"/>
    <dgm:cxn modelId="{13FAE7B7-6974-409F-952D-3BA668B99FFE}" type="presOf" srcId="{22E10519-836D-4D7A-A06F-552A2986A3FF}" destId="{AF52FB19-69B1-454F-906C-CB903657D810}" srcOrd="0" destOrd="0" presId="urn:microsoft.com/office/officeart/2005/8/layout/hierarchy2"/>
    <dgm:cxn modelId="{A4E30F4A-AFF8-4D08-B73F-64C4048D0A5A}" type="presOf" srcId="{195C3B1B-8F04-4C28-9BD3-D07BD5191F3B}" destId="{99414B97-23BA-4C0A-9356-F24084A2C28A}" srcOrd="0" destOrd="0" presId="urn:microsoft.com/office/officeart/2005/8/layout/hierarchy2"/>
    <dgm:cxn modelId="{2101F249-3073-461B-A176-25D2635F8D48}" type="presOf" srcId="{90F1E4D1-DCFF-4BEB-A5A9-453CBF76AFF6}" destId="{81AAEDA5-ED6B-4FB6-B1CE-290222513171}" srcOrd="1" destOrd="0" presId="urn:microsoft.com/office/officeart/2005/8/layout/hierarchy2"/>
    <dgm:cxn modelId="{82FDF96F-C084-4814-8D5D-498FD70ABAEF}" srcId="{2FDF1C79-1BBD-4373-AF3D-4228EBC86526}" destId="{09CCAEC0-2825-4082-A43C-3718307BEC1C}" srcOrd="5" destOrd="0" parTransId="{BC4EA11F-24F6-4FDB-B3B2-090625372BA4}" sibTransId="{84BCAFB5-1E63-4686-B70E-479E2A57468A}"/>
    <dgm:cxn modelId="{9821DFC0-857A-4BD9-9484-3DC8D1C8C9BB}" type="presOf" srcId="{8EAA1987-A769-44FE-A701-F6FEF5247188}" destId="{34B31321-C929-4387-B656-993404C900A9}" srcOrd="0" destOrd="0" presId="urn:microsoft.com/office/officeart/2005/8/layout/hierarchy2"/>
    <dgm:cxn modelId="{F8B7C96D-040D-40A7-80C1-6BDF61BC8DD0}" srcId="{2FDF1C79-1BBD-4373-AF3D-4228EBC86526}" destId="{195C3B1B-8F04-4C28-9BD3-D07BD5191F3B}" srcOrd="4" destOrd="0" parTransId="{4DB15B33-8A80-4F68-8151-8093B5DBB162}" sibTransId="{EB1CE33C-D455-41FC-8848-F13C6804DFD1}"/>
    <dgm:cxn modelId="{911B676D-F650-4458-A458-D725E07AF8A3}" type="presOf" srcId="{90F1E4D1-DCFF-4BEB-A5A9-453CBF76AFF6}" destId="{CF5BD6AC-C543-46F9-B803-6A901E73B631}" srcOrd="0" destOrd="0" presId="urn:microsoft.com/office/officeart/2005/8/layout/hierarchy2"/>
    <dgm:cxn modelId="{693674F6-1180-4A4E-A3A3-8C4663313496}" type="presOf" srcId="{4DB15B33-8A80-4F68-8151-8093B5DBB162}" destId="{3A71D4C4-CEA7-4347-B146-801ACB5E6341}" srcOrd="0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106472E0-E006-423C-8979-72F5BACC1367}" srcId="{2FDF1C79-1BBD-4373-AF3D-4228EBC86526}" destId="{6C9EA586-4312-4046-AB68-0172308D8768}" srcOrd="2" destOrd="0" parTransId="{90F1E4D1-DCFF-4BEB-A5A9-453CBF76AFF6}" sibTransId="{7A32474F-80B2-45A1-8CD0-2E99C0A62015}"/>
    <dgm:cxn modelId="{C0345FC2-0AD8-4CA9-BDF1-FA667DDF854D}" srcId="{2FDF1C79-1BBD-4373-AF3D-4228EBC86526}" destId="{CF3BE9FA-1154-48BC-B10C-C8B792B0A897}" srcOrd="1" destOrd="0" parTransId="{AA708A7F-EFD9-4DF6-B738-35265F1FDB33}" sibTransId="{223ED79D-671F-405B-ACFB-C229E0D5E6C8}"/>
    <dgm:cxn modelId="{42182E5A-1FD9-4764-BE06-32911144B403}" type="presOf" srcId="{22E10519-836D-4D7A-A06F-552A2986A3FF}" destId="{2E12E843-9FA6-4353-823F-44ED3CBA5ED1}" srcOrd="1" destOrd="0" presId="urn:microsoft.com/office/officeart/2005/8/layout/hierarchy2"/>
    <dgm:cxn modelId="{1B94562F-8198-4682-812C-DFF4AA32DEDA}" type="presParOf" srcId="{32D42B83-712A-4FB5-80C9-0CA414FF79EE}" destId="{56D4178D-58A5-4F08-8559-DCC4C79D4B4F}" srcOrd="0" destOrd="0" presId="urn:microsoft.com/office/officeart/2005/8/layout/hierarchy2"/>
    <dgm:cxn modelId="{C1CD6B30-2418-432E-A2CE-C8C7CAEC4A4A}" type="presParOf" srcId="{56D4178D-58A5-4F08-8559-DCC4C79D4B4F}" destId="{12A7F09C-14E2-417B-929B-F95E31A45341}" srcOrd="0" destOrd="0" presId="urn:microsoft.com/office/officeart/2005/8/layout/hierarchy2"/>
    <dgm:cxn modelId="{6ADDA3CF-DBF8-49B1-A752-02A5B05C32A9}" type="presParOf" srcId="{56D4178D-58A5-4F08-8559-DCC4C79D4B4F}" destId="{9215C480-C83C-44F2-B8C0-4265D9433CB0}" srcOrd="1" destOrd="0" presId="urn:microsoft.com/office/officeart/2005/8/layout/hierarchy2"/>
    <dgm:cxn modelId="{A270FB3B-6E47-4A2B-BD61-CE70B115C109}" type="presParOf" srcId="{9215C480-C83C-44F2-B8C0-4265D9433CB0}" destId="{96067159-DDB9-4B6A-BFA7-867597E70C91}" srcOrd="0" destOrd="0" presId="urn:microsoft.com/office/officeart/2005/8/layout/hierarchy2"/>
    <dgm:cxn modelId="{617EC299-4E5D-480B-A3FF-5C0FC6189A98}" type="presParOf" srcId="{96067159-DDB9-4B6A-BFA7-867597E70C91}" destId="{BACF81C4-91AA-4E7D-8ABF-2FB5DA809CBC}" srcOrd="0" destOrd="0" presId="urn:microsoft.com/office/officeart/2005/8/layout/hierarchy2"/>
    <dgm:cxn modelId="{46D3814B-E94E-428A-B041-78E26254009E}" type="presParOf" srcId="{9215C480-C83C-44F2-B8C0-4265D9433CB0}" destId="{B6A7B955-8AC3-45D3-9A0C-F8DF28DA9F90}" srcOrd="1" destOrd="0" presId="urn:microsoft.com/office/officeart/2005/8/layout/hierarchy2"/>
    <dgm:cxn modelId="{7C627D2A-ED49-4065-8790-A198E9780F1E}" type="presParOf" srcId="{B6A7B955-8AC3-45D3-9A0C-F8DF28DA9F90}" destId="{34B31321-C929-4387-B656-993404C900A9}" srcOrd="0" destOrd="0" presId="urn:microsoft.com/office/officeart/2005/8/layout/hierarchy2"/>
    <dgm:cxn modelId="{5049B602-BEBD-4942-B2E3-F21200C9BF12}" type="presParOf" srcId="{B6A7B955-8AC3-45D3-9A0C-F8DF28DA9F90}" destId="{AE67D872-1FAE-4307-8F66-4AF16E7FD11E}" srcOrd="1" destOrd="0" presId="urn:microsoft.com/office/officeart/2005/8/layout/hierarchy2"/>
    <dgm:cxn modelId="{E4678D98-D4F6-4EEE-B29D-436CB4ECC2DC}" type="presParOf" srcId="{9215C480-C83C-44F2-B8C0-4265D9433CB0}" destId="{C86B9A26-7CFA-4C65-BC5D-BD5A4285573B}" srcOrd="2" destOrd="0" presId="urn:microsoft.com/office/officeart/2005/8/layout/hierarchy2"/>
    <dgm:cxn modelId="{C3B3DD2E-228F-46E8-A45B-8BCF43F9F613}" type="presParOf" srcId="{C86B9A26-7CFA-4C65-BC5D-BD5A4285573B}" destId="{7E37798B-95AD-4C32-99C7-D127C24DE4DC}" srcOrd="0" destOrd="0" presId="urn:microsoft.com/office/officeart/2005/8/layout/hierarchy2"/>
    <dgm:cxn modelId="{27959CF0-C39B-4401-B6C3-93880D113985}" type="presParOf" srcId="{9215C480-C83C-44F2-B8C0-4265D9433CB0}" destId="{011C014B-71FB-448A-89B1-430A4B644B3D}" srcOrd="3" destOrd="0" presId="urn:microsoft.com/office/officeart/2005/8/layout/hierarchy2"/>
    <dgm:cxn modelId="{E2134AE8-149D-4608-BA6A-04E7546163F4}" type="presParOf" srcId="{011C014B-71FB-448A-89B1-430A4B644B3D}" destId="{E9CDBC5B-E93B-4AE8-805E-BC5CB2DB2901}" srcOrd="0" destOrd="0" presId="urn:microsoft.com/office/officeart/2005/8/layout/hierarchy2"/>
    <dgm:cxn modelId="{4390C941-BB91-49AE-8E45-7F0B5D5E7D97}" type="presParOf" srcId="{011C014B-71FB-448A-89B1-430A4B644B3D}" destId="{7DE48F14-F1AC-4D5D-837A-E02996B417D2}" srcOrd="1" destOrd="0" presId="urn:microsoft.com/office/officeart/2005/8/layout/hierarchy2"/>
    <dgm:cxn modelId="{2BD80307-C482-4B0D-824B-4827AE1F9D7A}" type="presParOf" srcId="{9215C480-C83C-44F2-B8C0-4265D9433CB0}" destId="{CF5BD6AC-C543-46F9-B803-6A901E73B631}" srcOrd="4" destOrd="0" presId="urn:microsoft.com/office/officeart/2005/8/layout/hierarchy2"/>
    <dgm:cxn modelId="{B9EC1350-FD29-4F4C-ACF5-6A659B59B1CC}" type="presParOf" srcId="{CF5BD6AC-C543-46F9-B803-6A901E73B631}" destId="{81AAEDA5-ED6B-4FB6-B1CE-290222513171}" srcOrd="0" destOrd="0" presId="urn:microsoft.com/office/officeart/2005/8/layout/hierarchy2"/>
    <dgm:cxn modelId="{A585F71D-F321-4EE1-951F-F9FDB0D8769E}" type="presParOf" srcId="{9215C480-C83C-44F2-B8C0-4265D9433CB0}" destId="{43CE7670-58BB-40CE-B19E-25E4F9EFD739}" srcOrd="5" destOrd="0" presId="urn:microsoft.com/office/officeart/2005/8/layout/hierarchy2"/>
    <dgm:cxn modelId="{DAD7E3B7-B9E2-4F44-9490-3D20B51B38F9}" type="presParOf" srcId="{43CE7670-58BB-40CE-B19E-25E4F9EFD739}" destId="{A061316A-59CB-4A2B-BD8F-F63ED1F0DD6D}" srcOrd="0" destOrd="0" presId="urn:microsoft.com/office/officeart/2005/8/layout/hierarchy2"/>
    <dgm:cxn modelId="{6B86E7D0-32B1-44C7-B01F-866343F90331}" type="presParOf" srcId="{43CE7670-58BB-40CE-B19E-25E4F9EFD739}" destId="{04D2F93E-5176-4BF1-AB31-62E1C4A01639}" srcOrd="1" destOrd="0" presId="urn:microsoft.com/office/officeart/2005/8/layout/hierarchy2"/>
    <dgm:cxn modelId="{E35CDA10-E338-43CF-9EB6-9B434526E11F}" type="presParOf" srcId="{9215C480-C83C-44F2-B8C0-4265D9433CB0}" destId="{AF52FB19-69B1-454F-906C-CB903657D810}" srcOrd="6" destOrd="0" presId="urn:microsoft.com/office/officeart/2005/8/layout/hierarchy2"/>
    <dgm:cxn modelId="{3D1F50B1-F9A0-43A8-A6F4-075B2A648674}" type="presParOf" srcId="{AF52FB19-69B1-454F-906C-CB903657D810}" destId="{2E12E843-9FA6-4353-823F-44ED3CBA5ED1}" srcOrd="0" destOrd="0" presId="urn:microsoft.com/office/officeart/2005/8/layout/hierarchy2"/>
    <dgm:cxn modelId="{D82F6F2C-20D8-4A44-8ABA-5211ADB5B8A6}" type="presParOf" srcId="{9215C480-C83C-44F2-B8C0-4265D9433CB0}" destId="{691CAC94-CB50-4774-BEDC-49E67FDE8E3E}" srcOrd="7" destOrd="0" presId="urn:microsoft.com/office/officeart/2005/8/layout/hierarchy2"/>
    <dgm:cxn modelId="{95F017E6-493C-473A-BD06-F4B1A0A49F66}" type="presParOf" srcId="{691CAC94-CB50-4774-BEDC-49E67FDE8E3E}" destId="{64A6A419-F01B-4324-A736-E83F3743A7DF}" srcOrd="0" destOrd="0" presId="urn:microsoft.com/office/officeart/2005/8/layout/hierarchy2"/>
    <dgm:cxn modelId="{91C10253-0F97-4917-B8C6-10A0A0696CD2}" type="presParOf" srcId="{691CAC94-CB50-4774-BEDC-49E67FDE8E3E}" destId="{02264B06-3B50-4D65-8211-6EE41D3492CD}" srcOrd="1" destOrd="0" presId="urn:microsoft.com/office/officeart/2005/8/layout/hierarchy2"/>
    <dgm:cxn modelId="{9027D31F-C59B-4F07-9E72-F0747443316A}" type="presParOf" srcId="{9215C480-C83C-44F2-B8C0-4265D9433CB0}" destId="{3A71D4C4-CEA7-4347-B146-801ACB5E6341}" srcOrd="8" destOrd="0" presId="urn:microsoft.com/office/officeart/2005/8/layout/hierarchy2"/>
    <dgm:cxn modelId="{E3D53569-3010-4FB2-A21A-B025C3409266}" type="presParOf" srcId="{3A71D4C4-CEA7-4347-B146-801ACB5E6341}" destId="{90EB520B-30D0-4EC2-9EC1-855085F32AA1}" srcOrd="0" destOrd="0" presId="urn:microsoft.com/office/officeart/2005/8/layout/hierarchy2"/>
    <dgm:cxn modelId="{863F95BD-E050-49CF-BF3F-91FF683156EF}" type="presParOf" srcId="{9215C480-C83C-44F2-B8C0-4265D9433CB0}" destId="{4EDE6ED1-C25D-49D1-BC95-18AC283A2956}" srcOrd="9" destOrd="0" presId="urn:microsoft.com/office/officeart/2005/8/layout/hierarchy2"/>
    <dgm:cxn modelId="{CAB54BD3-2FBB-4E21-852C-400335578E32}" type="presParOf" srcId="{4EDE6ED1-C25D-49D1-BC95-18AC283A2956}" destId="{99414B97-23BA-4C0A-9356-F24084A2C28A}" srcOrd="0" destOrd="0" presId="urn:microsoft.com/office/officeart/2005/8/layout/hierarchy2"/>
    <dgm:cxn modelId="{CDC3C449-2B02-49B1-97B0-E264C61135FE}" type="presParOf" srcId="{4EDE6ED1-C25D-49D1-BC95-18AC283A2956}" destId="{07FA69BD-B50F-47A1-B620-B22D06FCF5FA}" srcOrd="1" destOrd="0" presId="urn:microsoft.com/office/officeart/2005/8/layout/hierarchy2"/>
    <dgm:cxn modelId="{8844E509-B7C0-48D7-877B-0896A7BE4747}" type="presParOf" srcId="{9215C480-C83C-44F2-B8C0-4265D9433CB0}" destId="{42E93AD8-5E0B-478F-AC48-561AFD3FB86C}" srcOrd="10" destOrd="0" presId="urn:microsoft.com/office/officeart/2005/8/layout/hierarchy2"/>
    <dgm:cxn modelId="{83E104C3-8B67-4CF1-B63D-CDD851B4F29C}" type="presParOf" srcId="{42E93AD8-5E0B-478F-AC48-561AFD3FB86C}" destId="{D885EDC5-EF33-4C8D-BD09-D63343DACA85}" srcOrd="0" destOrd="0" presId="urn:microsoft.com/office/officeart/2005/8/layout/hierarchy2"/>
    <dgm:cxn modelId="{749E68A1-6B08-404B-8165-53B0D6496F5C}" type="presParOf" srcId="{9215C480-C83C-44F2-B8C0-4265D9433CB0}" destId="{ABC52A7B-48C9-4C81-B388-935ACD158B8D}" srcOrd="11" destOrd="0" presId="urn:microsoft.com/office/officeart/2005/8/layout/hierarchy2"/>
    <dgm:cxn modelId="{7DA1933D-EC49-4A42-8561-454A8E0C6B6F}" type="presParOf" srcId="{ABC52A7B-48C9-4C81-B388-935ACD158B8D}" destId="{5163E4A5-2E4D-4A53-9F91-77E7D2830750}" srcOrd="0" destOrd="0" presId="urn:microsoft.com/office/officeart/2005/8/layout/hierarchy2"/>
    <dgm:cxn modelId="{80608941-DDA6-4037-B142-04913EF9F173}" type="presParOf" srcId="{ABC52A7B-48C9-4C81-B388-935ACD158B8D}" destId="{5787A8E6-212D-4987-AE50-A848A28B2E86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 </a:t>
          </a:r>
        </a:p>
        <a:p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631 543,695тыс.рублей (87,4%)</a:t>
          </a:r>
          <a:endParaRPr lang="ru-RU" sz="1800" b="1" dirty="0">
            <a:solidFill>
              <a:schemeClr val="bg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90 866,551 тыс.рублей ( 12,6%)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21 муниципальной программы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4717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84ED9-DB10-4948-8242-08C07B273861}" type="presOf" srcId="{56727721-662E-44E6-9968-5331C400028A}" destId="{B2F430F6-A5FF-4650-892D-A1CC762059F0}" srcOrd="0" destOrd="0" presId="urn:microsoft.com/office/officeart/2009/3/layout/IncreasingArrowsProcess"/>
    <dgm:cxn modelId="{48538FDE-79FA-47AF-ABC3-45BC3366DE1D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C8226EEA-A459-4C2E-A95F-8F3B8EE5E3B9}" type="presOf" srcId="{E6AE6CB4-C484-43CF-A7ED-C76104F0022B}" destId="{86BEF549-315E-4A3F-B55E-B57D26A55129}" srcOrd="0" destOrd="0" presId="urn:microsoft.com/office/officeart/2009/3/layout/IncreasingArrowsProcess"/>
    <dgm:cxn modelId="{8D12F2AD-E55A-4DC0-8F75-A8F8B2F87ECF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FAAD85A-FC82-4ACA-BEBD-713EDA6ED9B7}" type="presParOf" srcId="{86BEF549-315E-4A3F-B55E-B57D26A55129}" destId="{86A4337D-FF19-472E-916A-D9FD8841784D}" srcOrd="0" destOrd="0" presId="urn:microsoft.com/office/officeart/2009/3/layout/IncreasingArrowsProcess"/>
    <dgm:cxn modelId="{ED8DA5AF-599C-4324-926A-7432263B4480}" type="presParOf" srcId="{86BEF549-315E-4A3F-B55E-B57D26A55129}" destId="{B2F430F6-A5FF-4650-892D-A1CC762059F0}" srcOrd="1" destOrd="0" presId="urn:microsoft.com/office/officeart/2009/3/layout/IncreasingArrowsProcess"/>
    <dgm:cxn modelId="{7532B4C5-F94F-4AAE-9257-2D0BB4DC8148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722 410,246</a:t>
          </a:r>
        </a:p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b="1" dirty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5596" custLinFactNeighborX="2917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8947" custLinFactNeighborY="67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0E6B1-B750-4379-A7C7-E26DB8153A71}" type="presOf" srcId="{899476C3-2A81-4D3E-B134-8CFCB39DDA5F}" destId="{85E56B1B-9BD5-49B1-8FF2-65F4FD596629}" srcOrd="0" destOrd="0" presId="urn:microsoft.com/office/officeart/2008/layout/TitledPictureBlocks"/>
    <dgm:cxn modelId="{CFFC8DF8-02B4-4E86-B752-1FFA00E01982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F162EAD8-BE6B-42F2-8DCF-7ECB46F81CDF}" type="presParOf" srcId="{FF3FBEF2-79DA-4384-AA3F-65AC63EE0747}" destId="{399B798D-E5F6-44C9-AE36-C821D618352D}" srcOrd="0" destOrd="0" presId="urn:microsoft.com/office/officeart/2008/layout/TitledPictureBlocks"/>
    <dgm:cxn modelId="{F2E92034-2803-42A3-8B0C-E36FAF53377A}" type="presParOf" srcId="{399B798D-E5F6-44C9-AE36-C821D618352D}" destId="{85E56B1B-9BD5-49B1-8FF2-65F4FD596629}" srcOrd="0" destOrd="0" presId="urn:microsoft.com/office/officeart/2008/layout/TitledPictureBlocks"/>
    <dgm:cxn modelId="{BB6AE4D9-CF12-4538-A0DD-ED0F3214A725}" type="presParOf" srcId="{399B798D-E5F6-44C9-AE36-C821D618352D}" destId="{495F33CE-3F20-42E5-AD94-FC4397BE5053}" srcOrd="1" destOrd="0" presId="urn:microsoft.com/office/officeart/2008/layout/TitledPictureBlocks"/>
    <dgm:cxn modelId="{ED1185A5-C310-435C-B807-D50AF7A38526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004BFF-004F-454F-BE51-394B82C01312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CDAFD0F-3855-498B-8F30-3C5F5CC7BD6F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 "Развитие муниципальной службы в администрации Партизанского муниципального района </a:t>
          </a:r>
        </a:p>
        <a:p>
          <a:r>
            <a:rPr lang="ru-RU" sz="1200" baseline="0" dirty="0" smtClean="0"/>
            <a:t>на 2016-2018 годы»</a:t>
          </a:r>
        </a:p>
        <a:p>
          <a:r>
            <a:rPr lang="ru-RU" sz="1200" baseline="0" dirty="0" smtClean="0"/>
            <a:t>550,0 тыс.руб.</a:t>
          </a:r>
        </a:p>
      </dgm:t>
    </dgm:pt>
    <dgm:pt modelId="{74057136-9EC2-43D8-8FBD-397FFC1628C8}" type="parTrans" cxnId="{4A0C4487-05DA-413A-BD07-62554CFAF2AC}">
      <dgm:prSet/>
      <dgm:spPr/>
      <dgm:t>
        <a:bodyPr/>
        <a:lstStyle/>
        <a:p>
          <a:endParaRPr lang="ru-RU"/>
        </a:p>
      </dgm:t>
    </dgm:pt>
    <dgm:pt modelId="{0AE358CD-881E-428F-8C14-17D562ABA764}" type="sibTrans" cxnId="{4A0C4487-05DA-413A-BD07-62554CFAF2AC}">
      <dgm:prSet/>
      <dgm:spPr/>
      <dgm:t>
        <a:bodyPr/>
        <a:lstStyle/>
        <a:p>
          <a:endParaRPr lang="ru-RU"/>
        </a:p>
      </dgm:t>
    </dgm:pt>
    <dgm:pt modelId="{0AF61CEE-FC57-4406-A2F4-E23E9BC3FA04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"Информационное общество Партизанского муниципального района на 2018-2020 годы«</a:t>
          </a:r>
        </a:p>
        <a:p>
          <a:r>
            <a:rPr lang="ru-RU" sz="1100" baseline="0" dirty="0" smtClean="0"/>
            <a:t>3 330,3 тыс.руб.</a:t>
          </a:r>
        </a:p>
      </dgm:t>
    </dgm:pt>
    <dgm:pt modelId="{8FE204FD-9870-4394-87E3-B4311A6BBEC3}" type="parTrans" cxnId="{FCC85480-154B-43E6-971C-364C51BE327C}">
      <dgm:prSet/>
      <dgm:spPr/>
      <dgm:t>
        <a:bodyPr/>
        <a:lstStyle/>
        <a:p>
          <a:endParaRPr lang="ru-RU"/>
        </a:p>
      </dgm:t>
    </dgm:pt>
    <dgm:pt modelId="{9F1262FF-60A4-4FB1-ABEB-4121C28FC000}" type="sibTrans" cxnId="{FCC85480-154B-43E6-971C-364C51BE327C}">
      <dgm:prSet/>
      <dgm:spPr/>
      <dgm:t>
        <a:bodyPr/>
        <a:lstStyle/>
        <a:p>
          <a:endParaRPr lang="ru-RU"/>
        </a:p>
      </dgm:t>
    </dgm:pt>
    <dgm:pt modelId="{7F8C6BEF-5F27-4FB4-8DEC-2FA67249335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200" baseline="0" dirty="0" smtClean="0"/>
            <a:t>Муниципальная программа "Развитие культуры Партизанского муниципального района на 2015-2020 годы"  </a:t>
          </a:r>
        </a:p>
        <a:p>
          <a:r>
            <a:rPr lang="ru-RU" sz="1200" baseline="0" dirty="0" smtClean="0"/>
            <a:t>70 106,5 тыс.руб.</a:t>
          </a:r>
        </a:p>
      </dgm:t>
    </dgm:pt>
    <dgm:pt modelId="{EB12531B-C65E-4679-A69F-30DDC975A1B0}" type="parTrans" cxnId="{0D6DC534-773E-4EB5-9594-FF5AFBB03328}">
      <dgm:prSet/>
      <dgm:spPr/>
      <dgm:t>
        <a:bodyPr/>
        <a:lstStyle/>
        <a:p>
          <a:endParaRPr lang="ru-RU"/>
        </a:p>
      </dgm:t>
    </dgm:pt>
    <dgm:pt modelId="{45AE15F2-656D-4F0C-AD70-1AE8B89752FB}" type="sibTrans" cxnId="{0D6DC534-773E-4EB5-9594-FF5AFBB03328}">
      <dgm:prSet/>
      <dgm:spPr/>
      <dgm:t>
        <a:bodyPr/>
        <a:lstStyle/>
        <a:p>
          <a:endParaRPr lang="ru-RU"/>
        </a:p>
      </dgm:t>
    </dgm:pt>
    <dgm:pt modelId="{76986C41-F273-4692-813F-3360B3ECCC12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"Повышение качества предоставления государственных и муниципальных услуг в Партизанском муниципальном районе" на 2016-2018 годы </a:t>
          </a:r>
        </a:p>
        <a:p>
          <a:r>
            <a:rPr lang="ru-RU" sz="1100" baseline="0" dirty="0" smtClean="0"/>
            <a:t>11 312,5 тыс.руб.</a:t>
          </a:r>
        </a:p>
      </dgm:t>
    </dgm:pt>
    <dgm:pt modelId="{D11589FD-6659-4F5B-95F3-AFEFEDE23213}" type="parTrans" cxnId="{FFF8392A-3888-40D0-9AC9-E83617D5A59B}">
      <dgm:prSet/>
      <dgm:spPr/>
      <dgm:t>
        <a:bodyPr/>
        <a:lstStyle/>
        <a:p>
          <a:endParaRPr lang="ru-RU"/>
        </a:p>
      </dgm:t>
    </dgm:pt>
    <dgm:pt modelId="{3ADDE335-3A34-4FEB-98A4-F2A1FBD59C43}" type="sibTrans" cxnId="{FFF8392A-3888-40D0-9AC9-E83617D5A59B}">
      <dgm:prSet/>
      <dgm:spPr/>
      <dgm:t>
        <a:bodyPr/>
        <a:lstStyle/>
        <a:p>
          <a:endParaRPr lang="ru-RU"/>
        </a:p>
      </dgm:t>
    </dgm:pt>
    <dgm:pt modelId="{C79B6B4F-7F0F-4AAF-8E14-145B1B6DFE15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"Развитие образования Партизанского муниципального района" на 2018-2020 годы </a:t>
          </a:r>
        </a:p>
        <a:p>
          <a:r>
            <a:rPr lang="ru-RU" sz="1200" baseline="0" dirty="0" smtClean="0"/>
            <a:t>455 955,8 тыс.руб.</a:t>
          </a:r>
        </a:p>
      </dgm:t>
    </dgm:pt>
    <dgm:pt modelId="{86185488-4852-4F1A-A90D-E5ADCDA9650B}" type="parTrans" cxnId="{8EB6C2C8-4F2A-42F4-BA70-C99001B5C804}">
      <dgm:prSet/>
      <dgm:spPr/>
      <dgm:t>
        <a:bodyPr/>
        <a:lstStyle/>
        <a:p>
          <a:endParaRPr lang="ru-RU"/>
        </a:p>
      </dgm:t>
    </dgm:pt>
    <dgm:pt modelId="{668A6412-B396-4A53-B2B3-26A437AB9B2A}" type="sibTrans" cxnId="{8EB6C2C8-4F2A-42F4-BA70-C99001B5C804}">
      <dgm:prSet/>
      <dgm:spPr/>
      <dgm:t>
        <a:bodyPr/>
        <a:lstStyle/>
        <a:p>
          <a:endParaRPr lang="ru-RU"/>
        </a:p>
      </dgm:t>
    </dgm:pt>
    <dgm:pt modelId="{70BEC784-CECD-487F-880F-F697E34105C5}">
      <dgm:prSet phldrT="[Текст]" custT="1"/>
      <dgm:spPr/>
      <dgm:t>
        <a:bodyPr/>
        <a:lstStyle/>
        <a:p>
          <a:r>
            <a:rPr lang="ru-RU" sz="1000" baseline="0" dirty="0" smtClean="0"/>
            <a:t>Муниципальная программа "Защита населения и территории от чрезвычайных ситуаций, обеспечение пожарной безопасности Партизанского муниципального района" на 2018-2020 годы</a:t>
          </a:r>
        </a:p>
        <a:p>
          <a:r>
            <a:rPr lang="ru-RU" sz="1000" baseline="0" dirty="0" smtClean="0"/>
            <a:t>200 тыс.руб.</a:t>
          </a:r>
        </a:p>
      </dgm:t>
    </dgm:pt>
    <dgm:pt modelId="{F5869034-93EE-4445-8D4F-36CF89CA5E0C}" type="parTrans" cxnId="{683F4D88-802B-43D2-9BF8-8C5FB1E22D95}">
      <dgm:prSet/>
      <dgm:spPr/>
      <dgm:t>
        <a:bodyPr/>
        <a:lstStyle/>
        <a:p>
          <a:endParaRPr lang="ru-RU"/>
        </a:p>
      </dgm:t>
    </dgm:pt>
    <dgm:pt modelId="{E316DE1C-D2B3-44DC-999C-D9C6F35E837D}" type="sibTrans" cxnId="{683F4D88-802B-43D2-9BF8-8C5FB1E22D95}">
      <dgm:prSet/>
      <dgm:spPr/>
      <dgm:t>
        <a:bodyPr/>
        <a:lstStyle/>
        <a:p>
          <a:endParaRPr lang="ru-RU"/>
        </a:p>
      </dgm:t>
    </dgm:pt>
    <dgm:pt modelId="{79E0EABE-2CA0-470D-B2CA-3812BB6AF9DA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"Социальная поддержка населения Партизанского муниципального района" на 2015-2020 годы</a:t>
          </a:r>
        </a:p>
        <a:p>
          <a:r>
            <a:rPr lang="ru-RU" sz="1100" baseline="0" dirty="0" smtClean="0"/>
            <a:t>2 774,0 тыс.руб.</a:t>
          </a:r>
          <a:endParaRPr lang="ru-RU" sz="1100" baseline="0" dirty="0"/>
        </a:p>
      </dgm:t>
    </dgm:pt>
    <dgm:pt modelId="{8A5440F9-61E4-4430-AF09-2ECA8E08A9F4}" type="parTrans" cxnId="{8D282F4E-5960-4622-BA6A-D2B87496F6D9}">
      <dgm:prSet/>
      <dgm:spPr/>
      <dgm:t>
        <a:bodyPr/>
        <a:lstStyle/>
        <a:p>
          <a:endParaRPr lang="ru-RU"/>
        </a:p>
      </dgm:t>
    </dgm:pt>
    <dgm:pt modelId="{9A8DC2FA-FB0F-42E0-8476-EC337CEEFEBF}" type="sibTrans" cxnId="{8D282F4E-5960-4622-BA6A-D2B87496F6D9}">
      <dgm:prSet/>
      <dgm:spPr/>
      <dgm:t>
        <a:bodyPr/>
        <a:lstStyle/>
        <a:p>
          <a:endParaRPr lang="ru-RU"/>
        </a:p>
      </dgm:t>
    </dgm:pt>
    <dgm:pt modelId="{1A96A494-E66B-42A0-8D4C-D1909AA4164F}" type="pres">
      <dgm:prSet presAssocID="{3A004BFF-004F-454F-BE51-394B82C013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98515-1D67-4048-ACAF-36E2DA1600C8}" type="pres">
      <dgm:prSet presAssocID="{CCDAFD0F-3855-498B-8F30-3C5F5CC7BD6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4478-2AF8-4030-83F7-7AE20D6D3647}" type="pres">
      <dgm:prSet presAssocID="{0AE358CD-881E-428F-8C14-17D562ABA764}" presName="sibTrans" presStyleCnt="0"/>
      <dgm:spPr/>
      <dgm:t>
        <a:bodyPr/>
        <a:lstStyle/>
        <a:p>
          <a:endParaRPr lang="ru-RU"/>
        </a:p>
      </dgm:t>
    </dgm:pt>
    <dgm:pt modelId="{787C0336-BCA0-4E38-AB23-3F92D9F62272}" type="pres">
      <dgm:prSet presAssocID="{0AF61CEE-FC57-4406-A2F4-E23E9BC3FA04}" presName="node" presStyleLbl="node1" presStyleIdx="1" presStyleCnt="7" custLinFactY="100000" custLinFactNeighborX="3918" custLinFactNeighborY="124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CD080-3796-4B47-A6D8-67352CCFE047}" type="pres">
      <dgm:prSet presAssocID="{9F1262FF-60A4-4FB1-ABEB-4121C28FC000}" presName="sibTrans" presStyleCnt="0"/>
      <dgm:spPr/>
      <dgm:t>
        <a:bodyPr/>
        <a:lstStyle/>
        <a:p>
          <a:endParaRPr lang="ru-RU"/>
        </a:p>
      </dgm:t>
    </dgm:pt>
    <dgm:pt modelId="{D677B149-AED9-4E65-8DC8-E297D2D653A7}" type="pres">
      <dgm:prSet presAssocID="{7F8C6BEF-5F27-4FB4-8DEC-2FA67249335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871B0-4DF1-4BBF-B8AD-32B52F212872}" type="pres">
      <dgm:prSet presAssocID="{45AE15F2-656D-4F0C-AD70-1AE8B89752FB}" presName="sibTrans" presStyleCnt="0"/>
      <dgm:spPr/>
      <dgm:t>
        <a:bodyPr/>
        <a:lstStyle/>
        <a:p>
          <a:endParaRPr lang="ru-RU"/>
        </a:p>
      </dgm:t>
    </dgm:pt>
    <dgm:pt modelId="{E800FF82-7059-48F1-A898-1E13505A70AC}" type="pres">
      <dgm:prSet presAssocID="{76986C41-F273-4692-813F-3360B3ECCC1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FCFE3-4F89-4008-9EDD-F0F91F6B07F7}" type="pres">
      <dgm:prSet presAssocID="{3ADDE335-3A34-4FEB-98A4-F2A1FBD59C43}" presName="sibTrans" presStyleCnt="0"/>
      <dgm:spPr/>
      <dgm:t>
        <a:bodyPr/>
        <a:lstStyle/>
        <a:p>
          <a:endParaRPr lang="ru-RU"/>
        </a:p>
      </dgm:t>
    </dgm:pt>
    <dgm:pt modelId="{F9AE9BBE-F509-4AEA-85E2-A3FDABB271DC}" type="pres">
      <dgm:prSet presAssocID="{C79B6B4F-7F0F-4AAF-8E14-145B1B6DFE15}" presName="node" presStyleLbl="node1" presStyleIdx="4" presStyleCnt="7" custLinFactY="-15199" custLinFactNeighborX="8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06B2A-49BA-4794-BD24-452908CFF00D}" type="pres">
      <dgm:prSet presAssocID="{668A6412-B396-4A53-B2B3-26A437AB9B2A}" presName="sibTrans" presStyleCnt="0"/>
      <dgm:spPr/>
      <dgm:t>
        <a:bodyPr/>
        <a:lstStyle/>
        <a:p>
          <a:endParaRPr lang="ru-RU"/>
        </a:p>
      </dgm:t>
    </dgm:pt>
    <dgm:pt modelId="{06E69EC2-69B6-4527-ABCE-352AB99ECA48}" type="pres">
      <dgm:prSet presAssocID="{70BEC784-CECD-487F-880F-F697E34105C5}" presName="node" presStyleLbl="node1" presStyleIdx="5" presStyleCnt="7" custLinFactNeighborX="2897" custLinFactNeighborY="-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C1EF2-EBCC-4A5E-A7CC-0EB36C4CF3BF}" type="pres">
      <dgm:prSet presAssocID="{E316DE1C-D2B3-44DC-999C-D9C6F35E837D}" presName="sibTrans" presStyleCnt="0"/>
      <dgm:spPr/>
    </dgm:pt>
    <dgm:pt modelId="{1BA3C46E-53AC-4307-901D-EBD71BC1A8AD}" type="pres">
      <dgm:prSet presAssocID="{79E0EABE-2CA0-470D-B2CA-3812BB6AF9DA}" presName="node" presStyleLbl="node1" presStyleIdx="6" presStyleCnt="7" custAng="0" custLinFactY="-17697" custLinFactNeighborX="39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001A6E-7938-46EC-888C-15B6490B3DF1}" type="presOf" srcId="{7F8C6BEF-5F27-4FB4-8DEC-2FA672493351}" destId="{D677B149-AED9-4E65-8DC8-E297D2D653A7}" srcOrd="0" destOrd="0" presId="urn:microsoft.com/office/officeart/2005/8/layout/default"/>
    <dgm:cxn modelId="{4A0C4487-05DA-413A-BD07-62554CFAF2AC}" srcId="{3A004BFF-004F-454F-BE51-394B82C01312}" destId="{CCDAFD0F-3855-498B-8F30-3C5F5CC7BD6F}" srcOrd="0" destOrd="0" parTransId="{74057136-9EC2-43D8-8FBD-397FFC1628C8}" sibTransId="{0AE358CD-881E-428F-8C14-17D562ABA764}"/>
    <dgm:cxn modelId="{787FD918-13A0-48E4-9732-18BF9F7FF4F1}" type="presOf" srcId="{C79B6B4F-7F0F-4AAF-8E14-145B1B6DFE15}" destId="{F9AE9BBE-F509-4AEA-85E2-A3FDABB271DC}" srcOrd="0" destOrd="0" presId="urn:microsoft.com/office/officeart/2005/8/layout/default"/>
    <dgm:cxn modelId="{474B5E41-DC8B-4B88-95BE-AD1A22CF9B62}" type="presOf" srcId="{76986C41-F273-4692-813F-3360B3ECCC12}" destId="{E800FF82-7059-48F1-A898-1E13505A70AC}" srcOrd="0" destOrd="0" presId="urn:microsoft.com/office/officeart/2005/8/layout/default"/>
    <dgm:cxn modelId="{48B04487-3ED9-45D8-AFF7-78ED7538503D}" type="presOf" srcId="{70BEC784-CECD-487F-880F-F697E34105C5}" destId="{06E69EC2-69B6-4527-ABCE-352AB99ECA48}" srcOrd="0" destOrd="0" presId="urn:microsoft.com/office/officeart/2005/8/layout/default"/>
    <dgm:cxn modelId="{0D6DC534-773E-4EB5-9594-FF5AFBB03328}" srcId="{3A004BFF-004F-454F-BE51-394B82C01312}" destId="{7F8C6BEF-5F27-4FB4-8DEC-2FA672493351}" srcOrd="2" destOrd="0" parTransId="{EB12531B-C65E-4679-A69F-30DDC975A1B0}" sibTransId="{45AE15F2-656D-4F0C-AD70-1AE8B89752FB}"/>
    <dgm:cxn modelId="{FFF8392A-3888-40D0-9AC9-E83617D5A59B}" srcId="{3A004BFF-004F-454F-BE51-394B82C01312}" destId="{76986C41-F273-4692-813F-3360B3ECCC12}" srcOrd="3" destOrd="0" parTransId="{D11589FD-6659-4F5B-95F3-AFEFEDE23213}" sibTransId="{3ADDE335-3A34-4FEB-98A4-F2A1FBD59C43}"/>
    <dgm:cxn modelId="{2692E7A7-A43A-43EC-8D03-67267119DBC1}" type="presOf" srcId="{3A004BFF-004F-454F-BE51-394B82C01312}" destId="{1A96A494-E66B-42A0-8D4C-D1909AA4164F}" srcOrd="0" destOrd="0" presId="urn:microsoft.com/office/officeart/2005/8/layout/default"/>
    <dgm:cxn modelId="{683F4D88-802B-43D2-9BF8-8C5FB1E22D95}" srcId="{3A004BFF-004F-454F-BE51-394B82C01312}" destId="{70BEC784-CECD-487F-880F-F697E34105C5}" srcOrd="5" destOrd="0" parTransId="{F5869034-93EE-4445-8D4F-36CF89CA5E0C}" sibTransId="{E316DE1C-D2B3-44DC-999C-D9C6F35E837D}"/>
    <dgm:cxn modelId="{4819782F-79C5-4776-BFB9-3F3216BDD3BA}" type="presOf" srcId="{CCDAFD0F-3855-498B-8F30-3C5F5CC7BD6F}" destId="{2EB98515-1D67-4048-ACAF-36E2DA1600C8}" srcOrd="0" destOrd="0" presId="urn:microsoft.com/office/officeart/2005/8/layout/default"/>
    <dgm:cxn modelId="{8EB6C2C8-4F2A-42F4-BA70-C99001B5C804}" srcId="{3A004BFF-004F-454F-BE51-394B82C01312}" destId="{C79B6B4F-7F0F-4AAF-8E14-145B1B6DFE15}" srcOrd="4" destOrd="0" parTransId="{86185488-4852-4F1A-A90D-E5ADCDA9650B}" sibTransId="{668A6412-B396-4A53-B2B3-26A437AB9B2A}"/>
    <dgm:cxn modelId="{FCC85480-154B-43E6-971C-364C51BE327C}" srcId="{3A004BFF-004F-454F-BE51-394B82C01312}" destId="{0AF61CEE-FC57-4406-A2F4-E23E9BC3FA04}" srcOrd="1" destOrd="0" parTransId="{8FE204FD-9870-4394-87E3-B4311A6BBEC3}" sibTransId="{9F1262FF-60A4-4FB1-ABEB-4121C28FC000}"/>
    <dgm:cxn modelId="{60001226-6EE3-4F1B-B166-89E8E9DC69BC}" type="presOf" srcId="{79E0EABE-2CA0-470D-B2CA-3812BB6AF9DA}" destId="{1BA3C46E-53AC-4307-901D-EBD71BC1A8AD}" srcOrd="0" destOrd="0" presId="urn:microsoft.com/office/officeart/2005/8/layout/default"/>
    <dgm:cxn modelId="{D3667B72-1AA8-439A-B937-F8BAB9E7F078}" type="presOf" srcId="{0AF61CEE-FC57-4406-A2F4-E23E9BC3FA04}" destId="{787C0336-BCA0-4E38-AB23-3F92D9F62272}" srcOrd="0" destOrd="0" presId="urn:microsoft.com/office/officeart/2005/8/layout/default"/>
    <dgm:cxn modelId="{8D282F4E-5960-4622-BA6A-D2B87496F6D9}" srcId="{3A004BFF-004F-454F-BE51-394B82C01312}" destId="{79E0EABE-2CA0-470D-B2CA-3812BB6AF9DA}" srcOrd="6" destOrd="0" parTransId="{8A5440F9-61E4-4430-AF09-2ECA8E08A9F4}" sibTransId="{9A8DC2FA-FB0F-42E0-8476-EC337CEEFEBF}"/>
    <dgm:cxn modelId="{0EDB0376-5690-47D9-B4CD-763AEABC5929}" type="presParOf" srcId="{1A96A494-E66B-42A0-8D4C-D1909AA4164F}" destId="{2EB98515-1D67-4048-ACAF-36E2DA1600C8}" srcOrd="0" destOrd="0" presId="urn:microsoft.com/office/officeart/2005/8/layout/default"/>
    <dgm:cxn modelId="{5CD8BA18-5300-4B81-8FB4-F808AD93A4E0}" type="presParOf" srcId="{1A96A494-E66B-42A0-8D4C-D1909AA4164F}" destId="{57804478-2AF8-4030-83F7-7AE20D6D3647}" srcOrd="1" destOrd="0" presId="urn:microsoft.com/office/officeart/2005/8/layout/default"/>
    <dgm:cxn modelId="{3B576C05-E695-4F47-B082-3CA08043CFB6}" type="presParOf" srcId="{1A96A494-E66B-42A0-8D4C-D1909AA4164F}" destId="{787C0336-BCA0-4E38-AB23-3F92D9F62272}" srcOrd="2" destOrd="0" presId="urn:microsoft.com/office/officeart/2005/8/layout/default"/>
    <dgm:cxn modelId="{CC3A3FAE-7A7D-4D59-9F84-D90DC3AC06DE}" type="presParOf" srcId="{1A96A494-E66B-42A0-8D4C-D1909AA4164F}" destId="{5F5CD080-3796-4B47-A6D8-67352CCFE047}" srcOrd="3" destOrd="0" presId="urn:microsoft.com/office/officeart/2005/8/layout/default"/>
    <dgm:cxn modelId="{1B62E6EE-D664-4BA2-B8A3-352A79368F46}" type="presParOf" srcId="{1A96A494-E66B-42A0-8D4C-D1909AA4164F}" destId="{D677B149-AED9-4E65-8DC8-E297D2D653A7}" srcOrd="4" destOrd="0" presId="urn:microsoft.com/office/officeart/2005/8/layout/default"/>
    <dgm:cxn modelId="{EABA9135-1618-4FC7-AD69-D39D3D985C80}" type="presParOf" srcId="{1A96A494-E66B-42A0-8D4C-D1909AA4164F}" destId="{27C871B0-4DF1-4BBF-B8AD-32B52F212872}" srcOrd="5" destOrd="0" presId="urn:microsoft.com/office/officeart/2005/8/layout/default"/>
    <dgm:cxn modelId="{9DB9C185-2D99-404E-9AD2-BEB1E8EF26F0}" type="presParOf" srcId="{1A96A494-E66B-42A0-8D4C-D1909AA4164F}" destId="{E800FF82-7059-48F1-A898-1E13505A70AC}" srcOrd="6" destOrd="0" presId="urn:microsoft.com/office/officeart/2005/8/layout/default"/>
    <dgm:cxn modelId="{882C2141-E584-4D3A-A3B7-4136F20FDBC4}" type="presParOf" srcId="{1A96A494-E66B-42A0-8D4C-D1909AA4164F}" destId="{A0AFCFE3-4F89-4008-9EDD-F0F91F6B07F7}" srcOrd="7" destOrd="0" presId="urn:microsoft.com/office/officeart/2005/8/layout/default"/>
    <dgm:cxn modelId="{E38E1505-EADF-4A8C-9ADF-80DEA0BA281C}" type="presParOf" srcId="{1A96A494-E66B-42A0-8D4C-D1909AA4164F}" destId="{F9AE9BBE-F509-4AEA-85E2-A3FDABB271DC}" srcOrd="8" destOrd="0" presId="urn:microsoft.com/office/officeart/2005/8/layout/default"/>
    <dgm:cxn modelId="{7EF1C833-1190-4E66-A712-357832FE660E}" type="presParOf" srcId="{1A96A494-E66B-42A0-8D4C-D1909AA4164F}" destId="{88D06B2A-49BA-4794-BD24-452908CFF00D}" srcOrd="9" destOrd="0" presId="urn:microsoft.com/office/officeart/2005/8/layout/default"/>
    <dgm:cxn modelId="{E1F2F741-D0F2-4CBB-BD80-35A8D710E25F}" type="presParOf" srcId="{1A96A494-E66B-42A0-8D4C-D1909AA4164F}" destId="{06E69EC2-69B6-4527-ABCE-352AB99ECA48}" srcOrd="10" destOrd="0" presId="urn:microsoft.com/office/officeart/2005/8/layout/default"/>
    <dgm:cxn modelId="{3A4851D1-279F-44CC-8F8D-A503A6F67FB5}" type="presParOf" srcId="{1A96A494-E66B-42A0-8D4C-D1909AA4164F}" destId="{E0FC1EF2-EBCC-4A5E-A7CC-0EB36C4CF3BF}" srcOrd="11" destOrd="0" presId="urn:microsoft.com/office/officeart/2005/8/layout/default"/>
    <dgm:cxn modelId="{EEF442FA-323F-407D-A40D-706F77085396}" type="presParOf" srcId="{1A96A494-E66B-42A0-8D4C-D1909AA4164F}" destId="{1BA3C46E-53AC-4307-901D-EBD71BC1A8AD}" srcOrd="12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D806AC-D9BD-4B37-8EBE-76B24753B161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8D2FC3-4F32-4A3F-B77F-C3613424B07A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"Развитие транспортного комплекса Партизанского муниципального района" на 2018-2020 годы</a:t>
          </a:r>
        </a:p>
        <a:p>
          <a:r>
            <a:rPr lang="ru-RU" sz="1200" baseline="0" dirty="0" smtClean="0"/>
            <a:t>20050,0 тыс.руб.</a:t>
          </a:r>
          <a:endParaRPr lang="ru-RU" sz="1200" baseline="0" dirty="0"/>
        </a:p>
      </dgm:t>
    </dgm:pt>
    <dgm:pt modelId="{52269BBB-4346-4F3B-AE3D-F1BED88439CF}" type="parTrans" cxnId="{7EF8BE03-D44C-4BA8-B09B-A1DEBCB47C02}">
      <dgm:prSet/>
      <dgm:spPr/>
      <dgm:t>
        <a:bodyPr/>
        <a:lstStyle/>
        <a:p>
          <a:endParaRPr lang="ru-RU"/>
        </a:p>
      </dgm:t>
    </dgm:pt>
    <dgm:pt modelId="{5B162E16-5507-4F96-8B77-6940A438DFC4}" type="sibTrans" cxnId="{7EF8BE03-D44C-4BA8-B09B-A1DEBCB47C02}">
      <dgm:prSet/>
      <dgm:spPr/>
      <dgm:t>
        <a:bodyPr/>
        <a:lstStyle/>
        <a:p>
          <a:endParaRPr lang="ru-RU"/>
        </a:p>
      </dgm:t>
    </dgm:pt>
    <dgm:pt modelId="{F65B64F6-F266-4F6D-AF1C-2003F91814FC}">
      <dgm:prSet phldrT="[Текст]" custT="1"/>
      <dgm:spPr/>
      <dgm:t>
        <a:bodyPr/>
        <a:lstStyle/>
        <a:p>
          <a:r>
            <a:rPr lang="ru-RU" sz="1200" dirty="0" smtClean="0"/>
            <a:t>Муниципальная программа "Развитие транспортного комплекса Партизанского муниципального района" на 2018-2020 годы</a:t>
          </a:r>
        </a:p>
        <a:p>
          <a:r>
            <a:rPr lang="ru-RU" sz="1200" dirty="0" smtClean="0"/>
            <a:t>25 866,1 тыс.руб.</a:t>
          </a:r>
          <a:endParaRPr lang="ru-RU" sz="1200" dirty="0"/>
        </a:p>
      </dgm:t>
    </dgm:pt>
    <dgm:pt modelId="{3A2CC648-138C-4A1C-AF91-1A4D3EB36D83}" type="parTrans" cxnId="{EEB2BA8A-0AC3-4224-96AC-EDC1B35EAB6C}">
      <dgm:prSet/>
      <dgm:spPr/>
      <dgm:t>
        <a:bodyPr/>
        <a:lstStyle/>
        <a:p>
          <a:endParaRPr lang="ru-RU"/>
        </a:p>
      </dgm:t>
    </dgm:pt>
    <dgm:pt modelId="{664E3C41-A0D9-4732-B5B1-3173F64C6CB0}" type="sibTrans" cxnId="{EEB2BA8A-0AC3-4224-96AC-EDC1B35EAB6C}">
      <dgm:prSet/>
      <dgm:spPr/>
      <dgm:t>
        <a:bodyPr/>
        <a:lstStyle/>
        <a:p>
          <a:endParaRPr lang="ru-RU"/>
        </a:p>
      </dgm:t>
    </dgm:pt>
    <dgm:pt modelId="{50CC21C4-ECA3-4C40-8709-6636C02DB10D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200" baseline="0" dirty="0" smtClean="0"/>
            <a:t>Муниципальная программа "Улучшение условий труда в муниципальных учреждениях Партизанского муниципального района на 2016-2018 годы«</a:t>
          </a:r>
        </a:p>
        <a:p>
          <a:r>
            <a:rPr lang="ru-RU" sz="1200" baseline="0" dirty="0" smtClean="0"/>
            <a:t>303,5 тыс.руб.</a:t>
          </a:r>
          <a:endParaRPr lang="ru-RU" sz="1200" baseline="0" dirty="0"/>
        </a:p>
      </dgm:t>
    </dgm:pt>
    <dgm:pt modelId="{E362B61E-5752-4BEA-A976-A25B5140EEAD}" type="parTrans" cxnId="{38E6F012-B5E1-4300-8384-600BA24954A9}">
      <dgm:prSet/>
      <dgm:spPr/>
      <dgm:t>
        <a:bodyPr/>
        <a:lstStyle/>
        <a:p>
          <a:endParaRPr lang="ru-RU"/>
        </a:p>
      </dgm:t>
    </dgm:pt>
    <dgm:pt modelId="{DBC37F0C-A503-4041-9404-E261FB45A420}" type="sibTrans" cxnId="{38E6F012-B5E1-4300-8384-600BA24954A9}">
      <dgm:prSet/>
      <dgm:spPr/>
      <dgm:t>
        <a:bodyPr/>
        <a:lstStyle/>
        <a:p>
          <a:endParaRPr lang="ru-RU"/>
        </a:p>
      </dgm:t>
    </dgm:pt>
    <dgm:pt modelId="{4509D409-F24C-47B6-AAA5-96FBA70A2C97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"Реализация Стратегии государственной молодежной политики на территории Партизанского муниципального района" на 2018-2020 годы</a:t>
          </a:r>
        </a:p>
        <a:p>
          <a:r>
            <a:rPr lang="ru-RU" sz="1200" baseline="0" dirty="0" smtClean="0"/>
            <a:t>200 тыс.руб.</a:t>
          </a:r>
          <a:endParaRPr lang="ru-RU" sz="1200" baseline="0" dirty="0"/>
        </a:p>
      </dgm:t>
    </dgm:pt>
    <dgm:pt modelId="{6BAE5ADF-5CD9-4C2F-B6B7-CE6C952906B4}" type="parTrans" cxnId="{57479BFA-556D-4EDA-BDFE-60D7EA473DC8}">
      <dgm:prSet/>
      <dgm:spPr/>
      <dgm:t>
        <a:bodyPr/>
        <a:lstStyle/>
        <a:p>
          <a:endParaRPr lang="ru-RU"/>
        </a:p>
      </dgm:t>
    </dgm:pt>
    <dgm:pt modelId="{E4D92FAC-37C7-4804-B1C5-113DF39E3E26}" type="sibTrans" cxnId="{57479BFA-556D-4EDA-BDFE-60D7EA473DC8}">
      <dgm:prSet/>
      <dgm:spPr/>
      <dgm:t>
        <a:bodyPr/>
        <a:lstStyle/>
        <a:p>
          <a:endParaRPr lang="ru-RU"/>
        </a:p>
      </dgm:t>
    </dgm:pt>
    <dgm:pt modelId="{4C6FDA51-9758-4B6E-8C10-36A291B8156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dirty="0" smtClean="0"/>
            <a:t>Муниципальная программа "Доступная среда" на 2013-2018 годы</a:t>
          </a:r>
        </a:p>
        <a:p>
          <a:r>
            <a:rPr lang="ru-RU" sz="1400" dirty="0" smtClean="0"/>
            <a:t>580,8 тыс.руб.</a:t>
          </a:r>
          <a:endParaRPr lang="ru-RU" sz="1400" dirty="0"/>
        </a:p>
      </dgm:t>
    </dgm:pt>
    <dgm:pt modelId="{39233197-8D0F-47E1-8075-8D4D1AEC2A95}" type="parTrans" cxnId="{C03EFDCA-D171-4078-B358-E65186252244}">
      <dgm:prSet/>
      <dgm:spPr/>
      <dgm:t>
        <a:bodyPr/>
        <a:lstStyle/>
        <a:p>
          <a:endParaRPr lang="ru-RU"/>
        </a:p>
      </dgm:t>
    </dgm:pt>
    <dgm:pt modelId="{BDF38902-8E5E-432B-8A81-5EB90CCCF51D}" type="sibTrans" cxnId="{C03EFDCA-D171-4078-B358-E65186252244}">
      <dgm:prSet/>
      <dgm:spPr/>
      <dgm:t>
        <a:bodyPr/>
        <a:lstStyle/>
        <a:p>
          <a:endParaRPr lang="ru-RU"/>
        </a:p>
      </dgm:t>
    </dgm:pt>
    <dgm:pt modelId="{ACEFFA58-7286-4CE7-A91F-5C5A8B36CC3B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"Развитие физической культуры и спорта на территории Партизанского муниципального района" на 2018-2020 годы</a:t>
          </a:r>
        </a:p>
        <a:p>
          <a:r>
            <a:rPr lang="ru-RU" sz="1200" baseline="0" dirty="0" smtClean="0"/>
            <a:t>500 тыс.руб.</a:t>
          </a:r>
          <a:endParaRPr lang="ru-RU" sz="1200" baseline="0" dirty="0"/>
        </a:p>
      </dgm:t>
    </dgm:pt>
    <dgm:pt modelId="{B7905D0F-CD3C-4FE4-9FDF-57B6C1FAD64F}" type="parTrans" cxnId="{5AF8D3BB-A27D-43BF-AE74-4A382AF61A41}">
      <dgm:prSet/>
      <dgm:spPr/>
      <dgm:t>
        <a:bodyPr/>
        <a:lstStyle/>
        <a:p>
          <a:endParaRPr lang="ru-RU"/>
        </a:p>
      </dgm:t>
    </dgm:pt>
    <dgm:pt modelId="{A238D431-75DE-4E3C-9D63-A17D4242480E}" type="sibTrans" cxnId="{5AF8D3BB-A27D-43BF-AE74-4A382AF61A41}">
      <dgm:prSet/>
      <dgm:spPr/>
      <dgm:t>
        <a:bodyPr/>
        <a:lstStyle/>
        <a:p>
          <a:endParaRPr lang="ru-RU"/>
        </a:p>
      </dgm:t>
    </dgm:pt>
    <dgm:pt modelId="{283D0713-4E5D-4ED3-B6E0-3D9B6F00E176}">
      <dgm:prSet custT="1"/>
      <dgm:spPr/>
      <dgm:t>
        <a:bodyPr/>
        <a:lstStyle/>
        <a:p>
          <a:r>
            <a:rPr lang="ru-RU" sz="1300" dirty="0" smtClean="0"/>
            <a:t>Муниципальная программа "Развитие архивного дела в Партизанском муниципальном районе" на 2015-2019 годы</a:t>
          </a:r>
        </a:p>
        <a:p>
          <a:r>
            <a:rPr lang="ru-RU" sz="1300" dirty="0" smtClean="0"/>
            <a:t>190 тыс.руб.</a:t>
          </a:r>
          <a:endParaRPr lang="ru-RU" sz="1300" dirty="0"/>
        </a:p>
      </dgm:t>
    </dgm:pt>
    <dgm:pt modelId="{D83D4638-5E64-423F-8094-4607388D9701}" type="parTrans" cxnId="{F610B607-B18C-4BE7-B886-3FCBA337F339}">
      <dgm:prSet/>
      <dgm:spPr/>
      <dgm:t>
        <a:bodyPr/>
        <a:lstStyle/>
        <a:p>
          <a:endParaRPr lang="ru-RU"/>
        </a:p>
      </dgm:t>
    </dgm:pt>
    <dgm:pt modelId="{24295854-90F7-4336-9D56-6B26227EBB99}" type="sibTrans" cxnId="{F610B607-B18C-4BE7-B886-3FCBA337F339}">
      <dgm:prSet/>
      <dgm:spPr/>
      <dgm:t>
        <a:bodyPr/>
        <a:lstStyle/>
        <a:p>
          <a:endParaRPr lang="ru-RU"/>
        </a:p>
      </dgm:t>
    </dgm:pt>
    <dgm:pt modelId="{3C2824B8-8EFE-4C7F-A7B5-39B1874EEA9A}">
      <dgm:prSet/>
      <dgm:spPr/>
      <dgm:t>
        <a:bodyPr/>
        <a:lstStyle/>
        <a:p>
          <a:r>
            <a:rPr lang="ru-RU" dirty="0" smtClean="0"/>
            <a:t>Муниципальная программа "Проведение мероприятий по строительству, реконструкции, ремонту объектов муниципального жилищного фонда, переселению граждан из аварийного жилищного фонда в Партизанском муниципальном районе на 2018-2020 годы»</a:t>
          </a:r>
        </a:p>
        <a:p>
          <a:r>
            <a:rPr lang="ru-RU" dirty="0" smtClean="0"/>
            <a:t>620,0 тыс.руб.</a:t>
          </a:r>
          <a:endParaRPr lang="ru-RU" dirty="0"/>
        </a:p>
      </dgm:t>
    </dgm:pt>
    <dgm:pt modelId="{36201F05-2AF0-4F24-B5FD-202D735C99DD}" type="parTrans" cxnId="{EA6349AD-C51F-4861-88E2-C3C8F125D8B5}">
      <dgm:prSet/>
      <dgm:spPr/>
      <dgm:t>
        <a:bodyPr/>
        <a:lstStyle/>
        <a:p>
          <a:endParaRPr lang="ru-RU"/>
        </a:p>
      </dgm:t>
    </dgm:pt>
    <dgm:pt modelId="{5710FFB1-65DF-4C5E-98DF-BBD1891E8B5A}" type="sibTrans" cxnId="{EA6349AD-C51F-4861-88E2-C3C8F125D8B5}">
      <dgm:prSet/>
      <dgm:spPr/>
      <dgm:t>
        <a:bodyPr/>
        <a:lstStyle/>
        <a:p>
          <a:endParaRPr lang="ru-RU"/>
        </a:p>
      </dgm:t>
    </dgm:pt>
    <dgm:pt modelId="{734A5BA0-35A9-4C07-8D85-C789A3573C83}" type="pres">
      <dgm:prSet presAssocID="{22D806AC-D9BD-4B37-8EBE-76B24753B1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C281E-53F6-4D17-80F3-B6E505FCF8BB}" type="pres">
      <dgm:prSet presAssocID="{968D2FC3-4F32-4A3F-B77F-C3613424B07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A17D4-D945-4CF1-BCC0-40E676874DEB}" type="pres">
      <dgm:prSet presAssocID="{5B162E16-5507-4F96-8B77-6940A438DFC4}" presName="sibTrans" presStyleCnt="0"/>
      <dgm:spPr/>
      <dgm:t>
        <a:bodyPr/>
        <a:lstStyle/>
        <a:p>
          <a:endParaRPr lang="ru-RU"/>
        </a:p>
      </dgm:t>
    </dgm:pt>
    <dgm:pt modelId="{4A0ADD89-B593-4A29-AED2-A063F8B781B6}" type="pres">
      <dgm:prSet presAssocID="{F65B64F6-F266-4F6D-AF1C-2003F91814F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C0E52-B4EF-4CB3-8BE3-DE9BB9B74A4E}" type="pres">
      <dgm:prSet presAssocID="{664E3C41-A0D9-4732-B5B1-3173F64C6CB0}" presName="sibTrans" presStyleCnt="0"/>
      <dgm:spPr/>
      <dgm:t>
        <a:bodyPr/>
        <a:lstStyle/>
        <a:p>
          <a:endParaRPr lang="ru-RU"/>
        </a:p>
      </dgm:t>
    </dgm:pt>
    <dgm:pt modelId="{579DB49B-1D6B-4D18-8F36-F52CB6DEC263}" type="pres">
      <dgm:prSet presAssocID="{50CC21C4-ECA3-4C40-8709-6636C02DB10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96DBE-1983-4807-A8C9-B1E0A5D08AF3}" type="pres">
      <dgm:prSet presAssocID="{DBC37F0C-A503-4041-9404-E261FB45A420}" presName="sibTrans" presStyleCnt="0"/>
      <dgm:spPr/>
      <dgm:t>
        <a:bodyPr/>
        <a:lstStyle/>
        <a:p>
          <a:endParaRPr lang="ru-RU"/>
        </a:p>
      </dgm:t>
    </dgm:pt>
    <dgm:pt modelId="{275DF7D3-F3E3-4380-ABD1-700C8D8AF260}" type="pres">
      <dgm:prSet presAssocID="{4509D409-F24C-47B6-AAA5-96FBA70A2C9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C2B52-389A-45C6-B252-C71DC9A74C92}" type="pres">
      <dgm:prSet presAssocID="{E4D92FAC-37C7-4804-B1C5-113DF39E3E26}" presName="sibTrans" presStyleCnt="0"/>
      <dgm:spPr/>
      <dgm:t>
        <a:bodyPr/>
        <a:lstStyle/>
        <a:p>
          <a:endParaRPr lang="ru-RU"/>
        </a:p>
      </dgm:t>
    </dgm:pt>
    <dgm:pt modelId="{3159DB14-7BA5-4107-9285-8AF88AB25965}" type="pres">
      <dgm:prSet presAssocID="{4C6FDA51-9758-4B6E-8C10-36A291B8156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56D52-6533-4FD9-B0B2-15262C339631}" type="pres">
      <dgm:prSet presAssocID="{BDF38902-8E5E-432B-8A81-5EB90CCCF51D}" presName="sibTrans" presStyleCnt="0"/>
      <dgm:spPr/>
      <dgm:t>
        <a:bodyPr/>
        <a:lstStyle/>
        <a:p>
          <a:endParaRPr lang="ru-RU"/>
        </a:p>
      </dgm:t>
    </dgm:pt>
    <dgm:pt modelId="{674D9D2B-6EB9-4644-BD67-30712A6CFACA}" type="pres">
      <dgm:prSet presAssocID="{ACEFFA58-7286-4CE7-A91F-5C5A8B36CC3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2B1F1-D16C-44F6-8D07-89E5ACECD5FE}" type="pres">
      <dgm:prSet presAssocID="{A238D431-75DE-4E3C-9D63-A17D4242480E}" presName="sibTrans" presStyleCnt="0"/>
      <dgm:spPr/>
    </dgm:pt>
    <dgm:pt modelId="{09E0D36D-1278-42A3-9FB9-3E5B0613BC91}" type="pres">
      <dgm:prSet presAssocID="{283D0713-4E5D-4ED3-B6E0-3D9B6F00E176}" presName="node" presStyleLbl="node1" presStyleIdx="6" presStyleCnt="8" custLinFactNeighborX="-223" custLinFactNeighborY="-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C4D16-C293-48B2-8C22-CACF45889ABD}" type="pres">
      <dgm:prSet presAssocID="{24295854-90F7-4336-9D56-6B26227EBB99}" presName="sibTrans" presStyleCnt="0"/>
      <dgm:spPr/>
    </dgm:pt>
    <dgm:pt modelId="{11FF2E6E-36AF-4FCF-A05B-DF34C71F37A4}" type="pres">
      <dgm:prSet presAssocID="{3C2824B8-8EFE-4C7F-A7B5-39B1874EEA9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79BFA-556D-4EDA-BDFE-60D7EA473DC8}" srcId="{22D806AC-D9BD-4B37-8EBE-76B24753B161}" destId="{4509D409-F24C-47B6-AAA5-96FBA70A2C97}" srcOrd="3" destOrd="0" parTransId="{6BAE5ADF-5CD9-4C2F-B6B7-CE6C952906B4}" sibTransId="{E4D92FAC-37C7-4804-B1C5-113DF39E3E26}"/>
    <dgm:cxn modelId="{85B14F2F-0C8A-48CC-B22A-27AD1FB1814B}" type="presOf" srcId="{22D806AC-D9BD-4B37-8EBE-76B24753B161}" destId="{734A5BA0-35A9-4C07-8D85-C789A3573C83}" srcOrd="0" destOrd="0" presId="urn:microsoft.com/office/officeart/2005/8/layout/default"/>
    <dgm:cxn modelId="{5AF8D3BB-A27D-43BF-AE74-4A382AF61A41}" srcId="{22D806AC-D9BD-4B37-8EBE-76B24753B161}" destId="{ACEFFA58-7286-4CE7-A91F-5C5A8B36CC3B}" srcOrd="5" destOrd="0" parTransId="{B7905D0F-CD3C-4FE4-9FDF-57B6C1FAD64F}" sibTransId="{A238D431-75DE-4E3C-9D63-A17D4242480E}"/>
    <dgm:cxn modelId="{1E602533-0B73-4553-8214-1A421B02E93D}" type="presOf" srcId="{4C6FDA51-9758-4B6E-8C10-36A291B81569}" destId="{3159DB14-7BA5-4107-9285-8AF88AB25965}" srcOrd="0" destOrd="0" presId="urn:microsoft.com/office/officeart/2005/8/layout/default"/>
    <dgm:cxn modelId="{98DD1268-8977-415D-9529-21F884B29DBB}" type="presOf" srcId="{F65B64F6-F266-4F6D-AF1C-2003F91814FC}" destId="{4A0ADD89-B593-4A29-AED2-A063F8B781B6}" srcOrd="0" destOrd="0" presId="urn:microsoft.com/office/officeart/2005/8/layout/default"/>
    <dgm:cxn modelId="{3992D2EB-B60B-4731-9BA1-493C86ADD117}" type="presOf" srcId="{4509D409-F24C-47B6-AAA5-96FBA70A2C97}" destId="{275DF7D3-F3E3-4380-ABD1-700C8D8AF260}" srcOrd="0" destOrd="0" presId="urn:microsoft.com/office/officeart/2005/8/layout/default"/>
    <dgm:cxn modelId="{FDEDD2DC-DDC7-42A6-8D9F-A0909F8F5D58}" type="presOf" srcId="{283D0713-4E5D-4ED3-B6E0-3D9B6F00E176}" destId="{09E0D36D-1278-42A3-9FB9-3E5B0613BC91}" srcOrd="0" destOrd="0" presId="urn:microsoft.com/office/officeart/2005/8/layout/default"/>
    <dgm:cxn modelId="{7EF8BE03-D44C-4BA8-B09B-A1DEBCB47C02}" srcId="{22D806AC-D9BD-4B37-8EBE-76B24753B161}" destId="{968D2FC3-4F32-4A3F-B77F-C3613424B07A}" srcOrd="0" destOrd="0" parTransId="{52269BBB-4346-4F3B-AE3D-F1BED88439CF}" sibTransId="{5B162E16-5507-4F96-8B77-6940A438DFC4}"/>
    <dgm:cxn modelId="{BFF523C8-D155-4A06-A65F-6E9451E3B207}" type="presOf" srcId="{ACEFFA58-7286-4CE7-A91F-5C5A8B36CC3B}" destId="{674D9D2B-6EB9-4644-BD67-30712A6CFACA}" srcOrd="0" destOrd="0" presId="urn:microsoft.com/office/officeart/2005/8/layout/default"/>
    <dgm:cxn modelId="{F610B607-B18C-4BE7-B886-3FCBA337F339}" srcId="{22D806AC-D9BD-4B37-8EBE-76B24753B161}" destId="{283D0713-4E5D-4ED3-B6E0-3D9B6F00E176}" srcOrd="6" destOrd="0" parTransId="{D83D4638-5E64-423F-8094-4607388D9701}" sibTransId="{24295854-90F7-4336-9D56-6B26227EBB99}"/>
    <dgm:cxn modelId="{5D9DA985-B036-464C-B645-FDE451086481}" type="presOf" srcId="{50CC21C4-ECA3-4C40-8709-6636C02DB10D}" destId="{579DB49B-1D6B-4D18-8F36-F52CB6DEC263}" srcOrd="0" destOrd="0" presId="urn:microsoft.com/office/officeart/2005/8/layout/default"/>
    <dgm:cxn modelId="{EEB2BA8A-0AC3-4224-96AC-EDC1B35EAB6C}" srcId="{22D806AC-D9BD-4B37-8EBE-76B24753B161}" destId="{F65B64F6-F266-4F6D-AF1C-2003F91814FC}" srcOrd="1" destOrd="0" parTransId="{3A2CC648-138C-4A1C-AF91-1A4D3EB36D83}" sibTransId="{664E3C41-A0D9-4732-B5B1-3173F64C6CB0}"/>
    <dgm:cxn modelId="{C03EFDCA-D171-4078-B358-E65186252244}" srcId="{22D806AC-D9BD-4B37-8EBE-76B24753B161}" destId="{4C6FDA51-9758-4B6E-8C10-36A291B81569}" srcOrd="4" destOrd="0" parTransId="{39233197-8D0F-47E1-8075-8D4D1AEC2A95}" sibTransId="{BDF38902-8E5E-432B-8A81-5EB90CCCF51D}"/>
    <dgm:cxn modelId="{EA6349AD-C51F-4861-88E2-C3C8F125D8B5}" srcId="{22D806AC-D9BD-4B37-8EBE-76B24753B161}" destId="{3C2824B8-8EFE-4C7F-A7B5-39B1874EEA9A}" srcOrd="7" destOrd="0" parTransId="{36201F05-2AF0-4F24-B5FD-202D735C99DD}" sibTransId="{5710FFB1-65DF-4C5E-98DF-BBD1891E8B5A}"/>
    <dgm:cxn modelId="{38E6F012-B5E1-4300-8384-600BA24954A9}" srcId="{22D806AC-D9BD-4B37-8EBE-76B24753B161}" destId="{50CC21C4-ECA3-4C40-8709-6636C02DB10D}" srcOrd="2" destOrd="0" parTransId="{E362B61E-5752-4BEA-A976-A25B5140EEAD}" sibTransId="{DBC37F0C-A503-4041-9404-E261FB45A420}"/>
    <dgm:cxn modelId="{C2331F58-C47A-4799-8A2F-3E39C0A6711D}" type="presOf" srcId="{968D2FC3-4F32-4A3F-B77F-C3613424B07A}" destId="{757C281E-53F6-4D17-80F3-B6E505FCF8BB}" srcOrd="0" destOrd="0" presId="urn:microsoft.com/office/officeart/2005/8/layout/default"/>
    <dgm:cxn modelId="{07A47BAD-FEBC-4AD1-A60A-852C5466291A}" type="presOf" srcId="{3C2824B8-8EFE-4C7F-A7B5-39B1874EEA9A}" destId="{11FF2E6E-36AF-4FCF-A05B-DF34C71F37A4}" srcOrd="0" destOrd="0" presId="urn:microsoft.com/office/officeart/2005/8/layout/default"/>
    <dgm:cxn modelId="{18A77C1C-47A7-477A-9D71-9CE90334676D}" type="presParOf" srcId="{734A5BA0-35A9-4C07-8D85-C789A3573C83}" destId="{757C281E-53F6-4D17-80F3-B6E505FCF8BB}" srcOrd="0" destOrd="0" presId="urn:microsoft.com/office/officeart/2005/8/layout/default"/>
    <dgm:cxn modelId="{E7590643-ADE4-4E97-A8DB-25EF5DC03972}" type="presParOf" srcId="{734A5BA0-35A9-4C07-8D85-C789A3573C83}" destId="{B8CA17D4-D945-4CF1-BCC0-40E676874DEB}" srcOrd="1" destOrd="0" presId="urn:microsoft.com/office/officeart/2005/8/layout/default"/>
    <dgm:cxn modelId="{90A5E9A7-366E-40A9-A7B8-710325823B78}" type="presParOf" srcId="{734A5BA0-35A9-4C07-8D85-C789A3573C83}" destId="{4A0ADD89-B593-4A29-AED2-A063F8B781B6}" srcOrd="2" destOrd="0" presId="urn:microsoft.com/office/officeart/2005/8/layout/default"/>
    <dgm:cxn modelId="{BB613FE5-0914-455E-A849-11E92A54E53F}" type="presParOf" srcId="{734A5BA0-35A9-4C07-8D85-C789A3573C83}" destId="{D91C0E52-B4EF-4CB3-8BE3-DE9BB9B74A4E}" srcOrd="3" destOrd="0" presId="urn:microsoft.com/office/officeart/2005/8/layout/default"/>
    <dgm:cxn modelId="{F32D848A-B31B-46B7-ACF1-88CA7CA8CA6F}" type="presParOf" srcId="{734A5BA0-35A9-4C07-8D85-C789A3573C83}" destId="{579DB49B-1D6B-4D18-8F36-F52CB6DEC263}" srcOrd="4" destOrd="0" presId="urn:microsoft.com/office/officeart/2005/8/layout/default"/>
    <dgm:cxn modelId="{2755D9C0-B19F-4C8C-B7E3-5E24410C4847}" type="presParOf" srcId="{734A5BA0-35A9-4C07-8D85-C789A3573C83}" destId="{6BE96DBE-1983-4807-A8C9-B1E0A5D08AF3}" srcOrd="5" destOrd="0" presId="urn:microsoft.com/office/officeart/2005/8/layout/default"/>
    <dgm:cxn modelId="{80C34A78-CABB-46BC-92CE-A2A899AB7590}" type="presParOf" srcId="{734A5BA0-35A9-4C07-8D85-C789A3573C83}" destId="{275DF7D3-F3E3-4380-ABD1-700C8D8AF260}" srcOrd="6" destOrd="0" presId="urn:microsoft.com/office/officeart/2005/8/layout/default"/>
    <dgm:cxn modelId="{9510B542-5C42-4521-A25E-3627B80C7DF9}" type="presParOf" srcId="{734A5BA0-35A9-4C07-8D85-C789A3573C83}" destId="{EE0C2B52-389A-45C6-B252-C71DC9A74C92}" srcOrd="7" destOrd="0" presId="urn:microsoft.com/office/officeart/2005/8/layout/default"/>
    <dgm:cxn modelId="{480D9AA4-2F78-49FB-AE3F-40564483A1A9}" type="presParOf" srcId="{734A5BA0-35A9-4C07-8D85-C789A3573C83}" destId="{3159DB14-7BA5-4107-9285-8AF88AB25965}" srcOrd="8" destOrd="0" presId="urn:microsoft.com/office/officeart/2005/8/layout/default"/>
    <dgm:cxn modelId="{3716FAA6-DF8B-4A07-9AF6-F5483EDB645B}" type="presParOf" srcId="{734A5BA0-35A9-4C07-8D85-C789A3573C83}" destId="{3BE56D52-6533-4FD9-B0B2-15262C339631}" srcOrd="9" destOrd="0" presId="urn:microsoft.com/office/officeart/2005/8/layout/default"/>
    <dgm:cxn modelId="{63065F04-EAEF-4CAD-B95B-AE41F3163186}" type="presParOf" srcId="{734A5BA0-35A9-4C07-8D85-C789A3573C83}" destId="{674D9D2B-6EB9-4644-BD67-30712A6CFACA}" srcOrd="10" destOrd="0" presId="urn:microsoft.com/office/officeart/2005/8/layout/default"/>
    <dgm:cxn modelId="{815231AE-C1D0-456E-A91B-3ACAEA96DECC}" type="presParOf" srcId="{734A5BA0-35A9-4C07-8D85-C789A3573C83}" destId="{D392B1F1-D16C-44F6-8D07-89E5ACECD5FE}" srcOrd="11" destOrd="0" presId="urn:microsoft.com/office/officeart/2005/8/layout/default"/>
    <dgm:cxn modelId="{55ED58AA-22B2-49FC-A8AC-7650A4620189}" type="presParOf" srcId="{734A5BA0-35A9-4C07-8D85-C789A3573C83}" destId="{09E0D36D-1278-42A3-9FB9-3E5B0613BC91}" srcOrd="12" destOrd="0" presId="urn:microsoft.com/office/officeart/2005/8/layout/default"/>
    <dgm:cxn modelId="{ED5FABA1-E871-47C9-A7E9-8EE61167C0E1}" type="presParOf" srcId="{734A5BA0-35A9-4C07-8D85-C789A3573C83}" destId="{F11C4D16-C293-48B2-8C22-CACF45889ABD}" srcOrd="13" destOrd="0" presId="urn:microsoft.com/office/officeart/2005/8/layout/default"/>
    <dgm:cxn modelId="{C6B55656-A1BB-4FD4-83C6-E05ADBD361EB}" type="presParOf" srcId="{734A5BA0-35A9-4C07-8D85-C789A3573C83}" destId="{11FF2E6E-36AF-4FCF-A05B-DF34C71F37A4}" srcOrd="1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3F9209-ACD7-456D-992D-B016688BC3C6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384A8ED-9F00-4869-AE0B-76DCB2D416E1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"Патриотическое воспитание граждан Партизанского муниципального района </a:t>
          </a:r>
        </a:p>
        <a:p>
          <a:r>
            <a:rPr lang="ru-RU" sz="1200" baseline="0" dirty="0" smtClean="0"/>
            <a:t>на 2016-2020 годы»</a:t>
          </a:r>
        </a:p>
        <a:p>
          <a:r>
            <a:rPr lang="ru-RU" sz="1200" baseline="0" dirty="0" smtClean="0"/>
            <a:t>387 тыс.руб.</a:t>
          </a:r>
          <a:endParaRPr lang="ru-RU" sz="1200" baseline="0" dirty="0"/>
        </a:p>
      </dgm:t>
    </dgm:pt>
    <dgm:pt modelId="{007B25DC-1BAD-4D47-8D08-8943573909DB}" type="parTrans" cxnId="{7E0CB963-263A-44ED-9BD1-70586BB3F3D5}">
      <dgm:prSet/>
      <dgm:spPr/>
      <dgm:t>
        <a:bodyPr/>
        <a:lstStyle/>
        <a:p>
          <a:endParaRPr lang="ru-RU"/>
        </a:p>
      </dgm:t>
    </dgm:pt>
    <dgm:pt modelId="{5264B808-F798-4E7A-A85D-E2BF3E8765C8}" type="sibTrans" cxnId="{7E0CB963-263A-44ED-9BD1-70586BB3F3D5}">
      <dgm:prSet/>
      <dgm:spPr/>
      <dgm:t>
        <a:bodyPr/>
        <a:lstStyle/>
        <a:p>
          <a:endParaRPr lang="ru-RU"/>
        </a:p>
      </dgm:t>
    </dgm:pt>
    <dgm:pt modelId="{D9DD164E-31FB-42E5-A5A1-2A89CE11AF6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dirty="0" smtClean="0"/>
            <a:t>Муниципальная программа "Содействие развитию малого и среднего предпринимательства в Партизанском муниципальном районе" на 2015-2018 годы</a:t>
          </a:r>
        </a:p>
        <a:p>
          <a:r>
            <a:rPr lang="ru-RU" sz="1200" dirty="0" smtClean="0"/>
            <a:t>400 тыс.руб</a:t>
          </a:r>
          <a:r>
            <a:rPr lang="ru-RU" sz="900" dirty="0" smtClean="0"/>
            <a:t>.</a:t>
          </a:r>
        </a:p>
        <a:p>
          <a:endParaRPr lang="ru-RU" sz="900" dirty="0"/>
        </a:p>
      </dgm:t>
    </dgm:pt>
    <dgm:pt modelId="{FCFB47A6-EC53-4A02-8735-E4BB51393377}" type="parTrans" cxnId="{F51E70AA-1659-41F2-A0F0-A869A01DC8A4}">
      <dgm:prSet/>
      <dgm:spPr/>
      <dgm:t>
        <a:bodyPr/>
        <a:lstStyle/>
        <a:p>
          <a:endParaRPr lang="ru-RU"/>
        </a:p>
      </dgm:t>
    </dgm:pt>
    <dgm:pt modelId="{F080CC5B-2E2A-4218-9AB3-B180B7896116}" type="sibTrans" cxnId="{F51E70AA-1659-41F2-A0F0-A869A01DC8A4}">
      <dgm:prSet/>
      <dgm:spPr/>
      <dgm:t>
        <a:bodyPr/>
        <a:lstStyle/>
        <a:p>
          <a:endParaRPr lang="ru-RU"/>
        </a:p>
      </dgm:t>
    </dgm:pt>
    <dgm:pt modelId="{6FED03E1-229D-464C-A0AC-BC48BD93C10B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050" baseline="0" dirty="0" smtClean="0"/>
            <a:t>Муниципальная программа "Проведение мероприятий по строительству, реконструкции, ремонту объектов коммунального назначения и электросетей, проектным работам в Партизанском муниципальном районе </a:t>
          </a:r>
        </a:p>
        <a:p>
          <a:r>
            <a:rPr lang="ru-RU" sz="1050" baseline="0" dirty="0" smtClean="0"/>
            <a:t>на 2018-2020 годы«</a:t>
          </a:r>
        </a:p>
        <a:p>
          <a:r>
            <a:rPr lang="ru-RU" sz="1050" baseline="0" dirty="0" smtClean="0"/>
            <a:t>5802,0 тыс.руб.</a:t>
          </a:r>
          <a:endParaRPr lang="ru-RU" sz="1050" baseline="0" dirty="0"/>
        </a:p>
      </dgm:t>
    </dgm:pt>
    <dgm:pt modelId="{84DC1DB3-386B-4FDD-A58D-00904ACBCE76}" type="parTrans" cxnId="{82CE91E4-2225-41C6-9588-9E6D3AD13311}">
      <dgm:prSet/>
      <dgm:spPr/>
      <dgm:t>
        <a:bodyPr/>
        <a:lstStyle/>
        <a:p>
          <a:endParaRPr lang="ru-RU"/>
        </a:p>
      </dgm:t>
    </dgm:pt>
    <dgm:pt modelId="{23B50777-10FE-49F0-A7BD-91305E95A68F}" type="sibTrans" cxnId="{82CE91E4-2225-41C6-9588-9E6D3AD13311}">
      <dgm:prSet/>
      <dgm:spPr/>
      <dgm:t>
        <a:bodyPr/>
        <a:lstStyle/>
        <a:p>
          <a:endParaRPr lang="ru-RU"/>
        </a:p>
      </dgm:t>
    </dgm:pt>
    <dgm:pt modelId="{FD3A2CC7-29F6-4D5E-ACE4-7A14CAF53264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200" baseline="0" dirty="0" smtClean="0"/>
            <a:t>Муниципальная программа "Обеспечение жильем молодых семей Партизанского муниципального района" </a:t>
          </a:r>
        </a:p>
        <a:p>
          <a:r>
            <a:rPr lang="ru-RU" sz="1200" baseline="0" dirty="0" smtClean="0"/>
            <a:t>на 2018-2020 годы</a:t>
          </a:r>
        </a:p>
        <a:p>
          <a:r>
            <a:rPr lang="ru-RU" sz="1200" baseline="0" dirty="0" smtClean="0"/>
            <a:t>1 500 тыс.руб</a:t>
          </a:r>
          <a:r>
            <a:rPr lang="ru-RU" sz="900" baseline="0" dirty="0" smtClean="0"/>
            <a:t>.</a:t>
          </a:r>
          <a:endParaRPr lang="ru-RU" sz="900" baseline="0" dirty="0"/>
        </a:p>
      </dgm:t>
    </dgm:pt>
    <dgm:pt modelId="{4D718CA9-5241-4B26-AC41-8669957D4C62}" type="parTrans" cxnId="{DF287A98-75D7-4041-81F0-61E684AB9599}">
      <dgm:prSet/>
      <dgm:spPr/>
      <dgm:t>
        <a:bodyPr/>
        <a:lstStyle/>
        <a:p>
          <a:endParaRPr lang="ru-RU"/>
        </a:p>
      </dgm:t>
    </dgm:pt>
    <dgm:pt modelId="{C9E07DB7-44B5-4B8F-91CD-ACCCF76039BB}" type="sibTrans" cxnId="{DF287A98-75D7-4041-81F0-61E684AB9599}">
      <dgm:prSet/>
      <dgm:spPr/>
      <dgm:t>
        <a:bodyPr/>
        <a:lstStyle/>
        <a:p>
          <a:endParaRPr lang="ru-RU"/>
        </a:p>
      </dgm:t>
    </dgm:pt>
    <dgm:pt modelId="{8D230D28-D996-4BA6-8842-EDB8F232334C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"Устойчивое развитие сельских территорий на 2014-2017 годы и на период до 2020 года" </a:t>
          </a:r>
        </a:p>
        <a:p>
          <a:r>
            <a:rPr lang="ru-RU" sz="1200" baseline="0" dirty="0" smtClean="0"/>
            <a:t>927,2 тыс.руб. </a:t>
          </a:r>
          <a:endParaRPr lang="ru-RU" sz="1200" baseline="0" dirty="0"/>
        </a:p>
      </dgm:t>
    </dgm:pt>
    <dgm:pt modelId="{633D34A6-B5F6-40CA-8E92-E1D394AD0BDD}" type="parTrans" cxnId="{F9AF334D-2487-47F4-BC9A-215B9FBCB583}">
      <dgm:prSet/>
      <dgm:spPr/>
      <dgm:t>
        <a:bodyPr/>
        <a:lstStyle/>
        <a:p>
          <a:endParaRPr lang="ru-RU"/>
        </a:p>
      </dgm:t>
    </dgm:pt>
    <dgm:pt modelId="{E64E926F-A8D6-428A-8338-97B7E84DFCB9}" type="sibTrans" cxnId="{F9AF334D-2487-47F4-BC9A-215B9FBCB583}">
      <dgm:prSet/>
      <dgm:spPr/>
      <dgm:t>
        <a:bodyPr/>
        <a:lstStyle/>
        <a:p>
          <a:endParaRPr lang="ru-RU"/>
        </a:p>
      </dgm:t>
    </dgm:pt>
    <dgm:pt modelId="{49DCDC61-1009-46E0-85EC-BCAA463802DA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«Строительство </a:t>
          </a:r>
          <a:r>
            <a:rPr lang="ru-RU" sz="1200" baseline="0" dirty="0" err="1" smtClean="0"/>
            <a:t>Новолитовской</a:t>
          </a:r>
          <a:r>
            <a:rPr lang="ru-RU" sz="1200" baseline="0" dirty="0" smtClean="0"/>
            <a:t>  общеобразовательной школы на 220 учащихся с блоком 4-х дошкольных групп, Партизанский район, Приморский край» </a:t>
          </a:r>
        </a:p>
        <a:p>
          <a:r>
            <a:rPr lang="ru-RU" sz="1200" baseline="0" dirty="0" smtClean="0"/>
            <a:t>на 2012-2018 годы</a:t>
          </a:r>
        </a:p>
        <a:p>
          <a:r>
            <a:rPr lang="ru-RU" sz="1200" baseline="0" smtClean="0"/>
            <a:t>29 988,1 </a:t>
          </a:r>
          <a:r>
            <a:rPr lang="ru-RU" sz="1200" baseline="0" dirty="0" smtClean="0"/>
            <a:t>тыс.руб.</a:t>
          </a:r>
          <a:endParaRPr lang="ru-RU" sz="1200" baseline="0" dirty="0"/>
        </a:p>
      </dgm:t>
    </dgm:pt>
    <dgm:pt modelId="{8D3C0AD5-679A-4AA0-8F93-6620387B5EA4}" type="parTrans" cxnId="{CA0DD82D-B2AD-46FC-AA14-CFD630F0D96F}">
      <dgm:prSet/>
      <dgm:spPr/>
      <dgm:t>
        <a:bodyPr/>
        <a:lstStyle/>
        <a:p>
          <a:endParaRPr lang="ru-RU"/>
        </a:p>
      </dgm:t>
    </dgm:pt>
    <dgm:pt modelId="{320A1C7A-1801-4B90-B8E6-C305A7F8F383}" type="sibTrans" cxnId="{CA0DD82D-B2AD-46FC-AA14-CFD630F0D96F}">
      <dgm:prSet/>
      <dgm:spPr/>
      <dgm:t>
        <a:bodyPr/>
        <a:lstStyle/>
        <a:p>
          <a:endParaRPr lang="ru-RU"/>
        </a:p>
      </dgm:t>
    </dgm:pt>
    <dgm:pt modelId="{23553A92-C5CB-49FB-8F24-EB677240A345}" type="pres">
      <dgm:prSet presAssocID="{4C3F9209-ACD7-456D-992D-B016688BC3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649C8-DD85-4F0C-B14D-5324525B2337}" type="pres">
      <dgm:prSet presAssocID="{5384A8ED-9F00-4869-AE0B-76DCB2D416E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08D67-291D-4950-BDB6-2D6B44DC5797}" type="pres">
      <dgm:prSet presAssocID="{5264B808-F798-4E7A-A85D-E2BF3E8765C8}" presName="sibTrans" presStyleCnt="0"/>
      <dgm:spPr/>
      <dgm:t>
        <a:bodyPr/>
        <a:lstStyle/>
        <a:p>
          <a:endParaRPr lang="ru-RU"/>
        </a:p>
      </dgm:t>
    </dgm:pt>
    <dgm:pt modelId="{EBC55BC4-08EE-4D49-BD69-A32F68329437}" type="pres">
      <dgm:prSet presAssocID="{D9DD164E-31FB-42E5-A5A1-2A89CE11AF6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4523F-52E1-4E37-BC68-DE9491ACCFF2}" type="pres">
      <dgm:prSet presAssocID="{F080CC5B-2E2A-4218-9AB3-B180B7896116}" presName="sibTrans" presStyleCnt="0"/>
      <dgm:spPr/>
      <dgm:t>
        <a:bodyPr/>
        <a:lstStyle/>
        <a:p>
          <a:endParaRPr lang="ru-RU"/>
        </a:p>
      </dgm:t>
    </dgm:pt>
    <dgm:pt modelId="{9CFC8ABC-C6AC-4225-B5F2-62D57CC6A340}" type="pres">
      <dgm:prSet presAssocID="{6FED03E1-229D-464C-A0AC-BC48BD93C10B}" presName="node" presStyleLbl="node1" presStyleIdx="2" presStyleCnt="6" custScaleY="123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8281D-6D39-464C-ADFE-49FE7145C9CF}" type="pres">
      <dgm:prSet presAssocID="{23B50777-10FE-49F0-A7BD-91305E95A68F}" presName="sibTrans" presStyleCnt="0"/>
      <dgm:spPr/>
    </dgm:pt>
    <dgm:pt modelId="{30A94FAC-6FB0-465F-AE0B-2F75142ADA21}" type="pres">
      <dgm:prSet presAssocID="{FD3A2CC7-29F6-4D5E-ACE4-7A14CAF532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19DF2-4F9D-4DFE-95F2-3501EA8D842A}" type="pres">
      <dgm:prSet presAssocID="{C9E07DB7-44B5-4B8F-91CD-ACCCF76039BB}" presName="sibTrans" presStyleCnt="0"/>
      <dgm:spPr/>
    </dgm:pt>
    <dgm:pt modelId="{545F86AD-2DA0-4CBA-A543-029103EE1E00}" type="pres">
      <dgm:prSet presAssocID="{8D230D28-D996-4BA6-8842-EDB8F232334C}" presName="node" presStyleLbl="node1" presStyleIdx="4" presStyleCnt="6" custLinFactNeighborX="-217" custLinFactNeighborY="-3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86F64-9978-4B62-A67D-54E75C71489C}" type="pres">
      <dgm:prSet presAssocID="{E64E926F-A8D6-428A-8338-97B7E84DFCB9}" presName="sibTrans" presStyleCnt="0"/>
      <dgm:spPr/>
    </dgm:pt>
    <dgm:pt modelId="{E24AC329-42AC-41FC-8054-EBC154491666}" type="pres">
      <dgm:prSet presAssocID="{49DCDC61-1009-46E0-85EC-BCAA463802DA}" presName="node" presStyleLbl="node1" presStyleIdx="5" presStyleCnt="6" custLinFactNeighborX="2521" custLinFactNeighborY="-3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BD828-ADC1-498A-8A69-43EAABFA285C}" type="presOf" srcId="{5384A8ED-9F00-4869-AE0B-76DCB2D416E1}" destId="{391649C8-DD85-4F0C-B14D-5324525B2337}" srcOrd="0" destOrd="0" presId="urn:microsoft.com/office/officeart/2005/8/layout/default"/>
    <dgm:cxn modelId="{DF287A98-75D7-4041-81F0-61E684AB9599}" srcId="{4C3F9209-ACD7-456D-992D-B016688BC3C6}" destId="{FD3A2CC7-29F6-4D5E-ACE4-7A14CAF53264}" srcOrd="3" destOrd="0" parTransId="{4D718CA9-5241-4B26-AC41-8669957D4C62}" sibTransId="{C9E07DB7-44B5-4B8F-91CD-ACCCF76039BB}"/>
    <dgm:cxn modelId="{82CE91E4-2225-41C6-9588-9E6D3AD13311}" srcId="{4C3F9209-ACD7-456D-992D-B016688BC3C6}" destId="{6FED03E1-229D-464C-A0AC-BC48BD93C10B}" srcOrd="2" destOrd="0" parTransId="{84DC1DB3-386B-4FDD-A58D-00904ACBCE76}" sibTransId="{23B50777-10FE-49F0-A7BD-91305E95A68F}"/>
    <dgm:cxn modelId="{F51E70AA-1659-41F2-A0F0-A869A01DC8A4}" srcId="{4C3F9209-ACD7-456D-992D-B016688BC3C6}" destId="{D9DD164E-31FB-42E5-A5A1-2A89CE11AF63}" srcOrd="1" destOrd="0" parTransId="{FCFB47A6-EC53-4A02-8735-E4BB51393377}" sibTransId="{F080CC5B-2E2A-4218-9AB3-B180B7896116}"/>
    <dgm:cxn modelId="{CA0DD82D-B2AD-46FC-AA14-CFD630F0D96F}" srcId="{4C3F9209-ACD7-456D-992D-B016688BC3C6}" destId="{49DCDC61-1009-46E0-85EC-BCAA463802DA}" srcOrd="5" destOrd="0" parTransId="{8D3C0AD5-679A-4AA0-8F93-6620387B5EA4}" sibTransId="{320A1C7A-1801-4B90-B8E6-C305A7F8F383}"/>
    <dgm:cxn modelId="{5E1D63EC-0862-422E-9447-1831B508B852}" type="presOf" srcId="{49DCDC61-1009-46E0-85EC-BCAA463802DA}" destId="{E24AC329-42AC-41FC-8054-EBC154491666}" srcOrd="0" destOrd="0" presId="urn:microsoft.com/office/officeart/2005/8/layout/default"/>
    <dgm:cxn modelId="{F9AF334D-2487-47F4-BC9A-215B9FBCB583}" srcId="{4C3F9209-ACD7-456D-992D-B016688BC3C6}" destId="{8D230D28-D996-4BA6-8842-EDB8F232334C}" srcOrd="4" destOrd="0" parTransId="{633D34A6-B5F6-40CA-8E92-E1D394AD0BDD}" sibTransId="{E64E926F-A8D6-428A-8338-97B7E84DFCB9}"/>
    <dgm:cxn modelId="{5C20AB79-4CFC-4F36-9118-2661097CE507}" type="presOf" srcId="{8D230D28-D996-4BA6-8842-EDB8F232334C}" destId="{545F86AD-2DA0-4CBA-A543-029103EE1E00}" srcOrd="0" destOrd="0" presId="urn:microsoft.com/office/officeart/2005/8/layout/default"/>
    <dgm:cxn modelId="{C1F8C3F4-9CA5-44D3-99A1-ECB6B337C526}" type="presOf" srcId="{4C3F9209-ACD7-456D-992D-B016688BC3C6}" destId="{23553A92-C5CB-49FB-8F24-EB677240A345}" srcOrd="0" destOrd="0" presId="urn:microsoft.com/office/officeart/2005/8/layout/default"/>
    <dgm:cxn modelId="{6B7C55C4-3E70-466D-9CF4-E29606C25AF8}" type="presOf" srcId="{6FED03E1-229D-464C-A0AC-BC48BD93C10B}" destId="{9CFC8ABC-C6AC-4225-B5F2-62D57CC6A340}" srcOrd="0" destOrd="0" presId="urn:microsoft.com/office/officeart/2005/8/layout/default"/>
    <dgm:cxn modelId="{1A870E56-CF5D-44C6-85D8-8EA890A06D61}" type="presOf" srcId="{D9DD164E-31FB-42E5-A5A1-2A89CE11AF63}" destId="{EBC55BC4-08EE-4D49-BD69-A32F68329437}" srcOrd="0" destOrd="0" presId="urn:microsoft.com/office/officeart/2005/8/layout/default"/>
    <dgm:cxn modelId="{E774AFFE-6179-4208-8A84-C2609C8E53DD}" type="presOf" srcId="{FD3A2CC7-29F6-4D5E-ACE4-7A14CAF53264}" destId="{30A94FAC-6FB0-465F-AE0B-2F75142ADA21}" srcOrd="0" destOrd="0" presId="urn:microsoft.com/office/officeart/2005/8/layout/default"/>
    <dgm:cxn modelId="{7E0CB963-263A-44ED-9BD1-70586BB3F3D5}" srcId="{4C3F9209-ACD7-456D-992D-B016688BC3C6}" destId="{5384A8ED-9F00-4869-AE0B-76DCB2D416E1}" srcOrd="0" destOrd="0" parTransId="{007B25DC-1BAD-4D47-8D08-8943573909DB}" sibTransId="{5264B808-F798-4E7A-A85D-E2BF3E8765C8}"/>
    <dgm:cxn modelId="{2F3B7DE2-C6BE-49CD-80BA-46410C491EFF}" type="presParOf" srcId="{23553A92-C5CB-49FB-8F24-EB677240A345}" destId="{391649C8-DD85-4F0C-B14D-5324525B2337}" srcOrd="0" destOrd="0" presId="urn:microsoft.com/office/officeart/2005/8/layout/default"/>
    <dgm:cxn modelId="{C67E5763-1B91-4C96-A708-5D490303F11F}" type="presParOf" srcId="{23553A92-C5CB-49FB-8F24-EB677240A345}" destId="{87F08D67-291D-4950-BDB6-2D6B44DC5797}" srcOrd="1" destOrd="0" presId="urn:microsoft.com/office/officeart/2005/8/layout/default"/>
    <dgm:cxn modelId="{D9BB200F-168A-457B-88D1-2FFBEA8D1EE9}" type="presParOf" srcId="{23553A92-C5CB-49FB-8F24-EB677240A345}" destId="{EBC55BC4-08EE-4D49-BD69-A32F68329437}" srcOrd="2" destOrd="0" presId="urn:microsoft.com/office/officeart/2005/8/layout/default"/>
    <dgm:cxn modelId="{6302EFF8-0401-401E-A39A-FE823B309DC7}" type="presParOf" srcId="{23553A92-C5CB-49FB-8F24-EB677240A345}" destId="{6474523F-52E1-4E37-BC68-DE9491ACCFF2}" srcOrd="3" destOrd="0" presId="urn:microsoft.com/office/officeart/2005/8/layout/default"/>
    <dgm:cxn modelId="{DBB53685-D16F-4A4E-9B87-193F3A4935B7}" type="presParOf" srcId="{23553A92-C5CB-49FB-8F24-EB677240A345}" destId="{9CFC8ABC-C6AC-4225-B5F2-62D57CC6A340}" srcOrd="4" destOrd="0" presId="urn:microsoft.com/office/officeart/2005/8/layout/default"/>
    <dgm:cxn modelId="{BF8F6B8D-5601-4FBD-8880-DBFC8E7BBAB5}" type="presParOf" srcId="{23553A92-C5CB-49FB-8F24-EB677240A345}" destId="{1C38281D-6D39-464C-ADFE-49FE7145C9CF}" srcOrd="5" destOrd="0" presId="urn:microsoft.com/office/officeart/2005/8/layout/default"/>
    <dgm:cxn modelId="{77885F02-F8E2-4000-AE8F-F48735937BEB}" type="presParOf" srcId="{23553A92-C5CB-49FB-8F24-EB677240A345}" destId="{30A94FAC-6FB0-465F-AE0B-2F75142ADA21}" srcOrd="6" destOrd="0" presId="urn:microsoft.com/office/officeart/2005/8/layout/default"/>
    <dgm:cxn modelId="{4F47CF1A-1025-4992-8D59-90C2DC67D50D}" type="presParOf" srcId="{23553A92-C5CB-49FB-8F24-EB677240A345}" destId="{61219DF2-4F9D-4DFE-95F2-3501EA8D842A}" srcOrd="7" destOrd="0" presId="urn:microsoft.com/office/officeart/2005/8/layout/default"/>
    <dgm:cxn modelId="{BCFE8F91-3124-40C1-B951-E9AFFDC20F6A}" type="presParOf" srcId="{23553A92-C5CB-49FB-8F24-EB677240A345}" destId="{545F86AD-2DA0-4CBA-A543-029103EE1E00}" srcOrd="8" destOrd="0" presId="urn:microsoft.com/office/officeart/2005/8/layout/default"/>
    <dgm:cxn modelId="{2C01DFD9-7D3F-4479-B8EA-C2BAC007699D}" type="presParOf" srcId="{23553A92-C5CB-49FB-8F24-EB677240A345}" destId="{64786F64-9978-4B62-A67D-54E75C71489C}" srcOrd="9" destOrd="0" presId="urn:microsoft.com/office/officeart/2005/8/layout/default"/>
    <dgm:cxn modelId="{70B5E116-E114-49A1-8B60-CEE60D28B840}" type="presParOf" srcId="{23553A92-C5CB-49FB-8F24-EB677240A345}" destId="{E24AC329-42AC-41FC-8054-EBC154491666}" srcOrd="10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" y="1201597"/>
        <a:ext cx="1354916" cy="118802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50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налогов, а также пеней и штрафов по ним </a:t>
          </a:r>
          <a:endParaRPr lang="ru-RU" sz="1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29191"/>
        <a:ext cx="1403934" cy="1289342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0" y="4099694"/>
        <a:ext cx="1407688" cy="1114765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краевого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224566-7768-4B7F-B7C6-CC001B197288}">
      <dsp:nvSpPr>
        <dsp:cNvPr id="0" name=""/>
        <dsp:cNvSpPr/>
      </dsp:nvSpPr>
      <dsp:spPr>
        <a:xfrm>
          <a:off x="0" y="502855"/>
          <a:ext cx="1967000" cy="15099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субсидии бюджетам  муниципальных районов</a:t>
          </a:r>
        </a:p>
      </dsp:txBody>
      <dsp:txXfrm>
        <a:off x="0" y="502855"/>
        <a:ext cx="1967000" cy="1509981"/>
      </dsp:txXfrm>
    </dsp:sp>
    <dsp:sp modelId="{8050B524-6A9D-4FE0-B4FB-C657197B9F60}">
      <dsp:nvSpPr>
        <dsp:cNvPr id="0" name=""/>
        <dsp:cNvSpPr/>
      </dsp:nvSpPr>
      <dsp:spPr>
        <a:xfrm rot="20525143">
          <a:off x="1951493" y="1122010"/>
          <a:ext cx="639723" cy="74897"/>
        </a:xfrm>
        <a:custGeom>
          <a:avLst/>
          <a:gdLst/>
          <a:ahLst/>
          <a:cxnLst/>
          <a:rect l="0" t="0" r="0" b="0"/>
          <a:pathLst>
            <a:path>
              <a:moveTo>
                <a:pt x="0" y="37448"/>
              </a:moveTo>
              <a:lnTo>
                <a:pt x="639723" y="37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0525143">
        <a:off x="2255361" y="1143466"/>
        <a:ext cx="31986" cy="31986"/>
      </dsp:txXfrm>
    </dsp:sp>
    <dsp:sp modelId="{6E41F0E6-A898-4CF5-B919-FC328DE79D98}">
      <dsp:nvSpPr>
        <dsp:cNvPr id="0" name=""/>
        <dsp:cNvSpPr/>
      </dsp:nvSpPr>
      <dsp:spPr>
        <a:xfrm>
          <a:off x="2575708" y="108042"/>
          <a:ext cx="6255364" cy="19060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 на содержание многофункциональных центров предоставления государственных и муниципальных услуг в сумме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5 605,5 тыс. рублей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708" y="108042"/>
        <a:ext cx="6255364" cy="19060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7F09C-14E2-417B-929B-F95E31A45341}">
      <dsp:nvSpPr>
        <dsp:cNvPr id="0" name=""/>
        <dsp:cNvSpPr/>
      </dsp:nvSpPr>
      <dsp:spPr>
        <a:xfrm>
          <a:off x="0" y="2516505"/>
          <a:ext cx="1043204" cy="1012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338 803,35 тыс. рублей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16505"/>
        <a:ext cx="1043204" cy="1012082"/>
      </dsp:txXfrm>
    </dsp:sp>
    <dsp:sp modelId="{134946DC-370B-4157-BA42-1D6CAE9EA216}">
      <dsp:nvSpPr>
        <dsp:cNvPr id="0" name=""/>
        <dsp:cNvSpPr/>
      </dsp:nvSpPr>
      <dsp:spPr>
        <a:xfrm rot="16805344">
          <a:off x="-80777" y="1671086"/>
          <a:ext cx="2725396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2725396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6805344">
        <a:off x="1213785" y="1612785"/>
        <a:ext cx="136269" cy="136269"/>
      </dsp:txXfrm>
    </dsp:sp>
    <dsp:sp modelId="{77755224-50CA-49AC-8A8B-D683DE54EB90}">
      <dsp:nvSpPr>
        <dsp:cNvPr id="0" name=""/>
        <dsp:cNvSpPr/>
      </dsp:nvSpPr>
      <dsp:spPr>
        <a:xfrm>
          <a:off x="1520636" y="193937"/>
          <a:ext cx="6985442" cy="29071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 государственную регистрацию актов гражданского состояния  1 835,0 тыс. рублей 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0636" y="193937"/>
        <a:ext cx="6985442" cy="290713"/>
      </dsp:txXfrm>
    </dsp:sp>
    <dsp:sp modelId="{040562DD-779C-4EED-A48F-86398C771069}">
      <dsp:nvSpPr>
        <dsp:cNvPr id="0" name=""/>
        <dsp:cNvSpPr/>
      </dsp:nvSpPr>
      <dsp:spPr>
        <a:xfrm rot="16895617">
          <a:off x="96041" y="1851508"/>
          <a:ext cx="2370778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2370778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16895617">
        <a:off x="1222161" y="1802072"/>
        <a:ext cx="118538" cy="118538"/>
      </dsp:txXfrm>
    </dsp:sp>
    <dsp:sp modelId="{D4687784-5D6F-450C-B5EC-B046169B5C93}">
      <dsp:nvSpPr>
        <dsp:cNvPr id="0" name=""/>
        <dsp:cNvSpPr/>
      </dsp:nvSpPr>
      <dsp:spPr>
        <a:xfrm>
          <a:off x="1519657" y="519998"/>
          <a:ext cx="6985427" cy="36027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первичного воинского учета на территориях, где отсутствуют военные комиссариаты 1 404,6 тыс. 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19657" y="519998"/>
        <a:ext cx="6985427" cy="360278"/>
      </dsp:txXfrm>
    </dsp:sp>
    <dsp:sp modelId="{1533D1C0-13B5-4A5E-AAB5-D327D2B915EE}">
      <dsp:nvSpPr>
        <dsp:cNvPr id="0" name=""/>
        <dsp:cNvSpPr/>
      </dsp:nvSpPr>
      <dsp:spPr>
        <a:xfrm rot="17007237">
          <a:off x="290169" y="2058281"/>
          <a:ext cx="1962724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1962724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17007237">
        <a:off x="1222463" y="2019048"/>
        <a:ext cx="98136" cy="98136"/>
      </dsp:txXfrm>
    </dsp:sp>
    <dsp:sp modelId="{68A7A10A-5B23-4D10-AB74-893467D82102}">
      <dsp:nvSpPr>
        <dsp:cNvPr id="0" name=""/>
        <dsp:cNvSpPr/>
      </dsp:nvSpPr>
      <dsp:spPr>
        <a:xfrm>
          <a:off x="1499859" y="948214"/>
          <a:ext cx="7002201" cy="33094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дошкольного, общего и дополнительного образования в муниципальных общеобразовательных учреждениях по основным общеобразовательным программам  224 458,0 тыс. 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9859" y="948214"/>
        <a:ext cx="7002201" cy="330941"/>
      </dsp:txXfrm>
    </dsp:sp>
    <dsp:sp modelId="{CDB6DDBB-E4B5-4491-B77A-355D5C3C1F14}">
      <dsp:nvSpPr>
        <dsp:cNvPr id="0" name=""/>
        <dsp:cNvSpPr/>
      </dsp:nvSpPr>
      <dsp:spPr>
        <a:xfrm rot="17244181">
          <a:off x="498055" y="2270541"/>
          <a:ext cx="1555548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1555548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7244181">
        <a:off x="1236941" y="2241486"/>
        <a:ext cx="77777" cy="77777"/>
      </dsp:txXfrm>
    </dsp:sp>
    <dsp:sp modelId="{03FBDAEF-7D70-4E36-B5E0-E5768BBDEDBC}">
      <dsp:nvSpPr>
        <dsp:cNvPr id="0" name=""/>
        <dsp:cNvSpPr/>
      </dsp:nvSpPr>
      <dsp:spPr>
        <a:xfrm>
          <a:off x="1508455" y="1362687"/>
          <a:ext cx="7048866" cy="35103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создание и обеспечение деятельности комиссий по делам несовершеннолетних и защите их прав          1 090,06 тыс. 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8455" y="1362687"/>
        <a:ext cx="7048866" cy="351034"/>
      </dsp:txXfrm>
    </dsp:sp>
    <dsp:sp modelId="{0A338602-35A4-4AD0-97F0-5F9390B1CCA5}">
      <dsp:nvSpPr>
        <dsp:cNvPr id="0" name=""/>
        <dsp:cNvSpPr/>
      </dsp:nvSpPr>
      <dsp:spPr>
        <a:xfrm rot="17700785">
          <a:off x="730967" y="2522475"/>
          <a:ext cx="1081950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1081950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7700785">
        <a:off x="1244893" y="2505260"/>
        <a:ext cx="54097" cy="54097"/>
      </dsp:txXfrm>
    </dsp:sp>
    <dsp:sp modelId="{ACF5F9DF-5EFA-4B7C-A6BE-F3A71DAF2E26}">
      <dsp:nvSpPr>
        <dsp:cNvPr id="0" name=""/>
        <dsp:cNvSpPr/>
      </dsp:nvSpPr>
      <dsp:spPr>
        <a:xfrm>
          <a:off x="1500680" y="1820325"/>
          <a:ext cx="7031559" cy="44349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отдельных государственных полномочий по расчету и предоставлению дотаций на выравнивание бюджетной обеспеченности бюджетам поселений, входящих в их состав 17 683,09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0680" y="1820325"/>
        <a:ext cx="7031559" cy="443492"/>
      </dsp:txXfrm>
    </dsp:sp>
    <dsp:sp modelId="{582D81C8-3AEF-43DB-8E49-B219E0211033}">
      <dsp:nvSpPr>
        <dsp:cNvPr id="0" name=""/>
        <dsp:cNvSpPr/>
      </dsp:nvSpPr>
      <dsp:spPr>
        <a:xfrm rot="18826400">
          <a:off x="944559" y="2781591"/>
          <a:ext cx="640151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640151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8826400">
        <a:off x="1248631" y="2775422"/>
        <a:ext cx="32007" cy="32007"/>
      </dsp:txXfrm>
    </dsp:sp>
    <dsp:sp modelId="{D723BE7D-26EA-4CEF-A76F-6B70417E4434}">
      <dsp:nvSpPr>
        <dsp:cNvPr id="0" name=""/>
        <dsp:cNvSpPr/>
      </dsp:nvSpPr>
      <dsp:spPr>
        <a:xfrm>
          <a:off x="1486066" y="2386670"/>
          <a:ext cx="7062673" cy="34726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отдельных государственных полномочий по государственному управлению охраной труда  582,3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86066" y="2386670"/>
        <a:ext cx="7062673" cy="347269"/>
      </dsp:txXfrm>
    </dsp:sp>
    <dsp:sp modelId="{FAEBB0CA-394F-4A2A-B724-6249C5FECD9C}">
      <dsp:nvSpPr>
        <dsp:cNvPr id="0" name=""/>
        <dsp:cNvSpPr/>
      </dsp:nvSpPr>
      <dsp:spPr>
        <a:xfrm rot="21557130">
          <a:off x="1043187" y="3009890"/>
          <a:ext cx="452615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452615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1557130">
        <a:off x="1258179" y="3008409"/>
        <a:ext cx="22630" cy="22630"/>
      </dsp:txXfrm>
    </dsp:sp>
    <dsp:sp modelId="{2B0779E2-6150-4A56-89F1-5D4B13FEA7AA}">
      <dsp:nvSpPr>
        <dsp:cNvPr id="0" name=""/>
        <dsp:cNvSpPr/>
      </dsp:nvSpPr>
      <dsp:spPr>
        <a:xfrm>
          <a:off x="1495784" y="2846425"/>
          <a:ext cx="7023539" cy="34095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отдельных государственных полномочий по созданию административных комиссий  706,97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5784" y="2846425"/>
        <a:ext cx="7023539" cy="340955"/>
      </dsp:txXfrm>
    </dsp:sp>
    <dsp:sp modelId="{CA5DDFC7-A496-4593-B028-ED93BC87A5FF}">
      <dsp:nvSpPr>
        <dsp:cNvPr id="0" name=""/>
        <dsp:cNvSpPr/>
      </dsp:nvSpPr>
      <dsp:spPr>
        <a:xfrm rot="2650350">
          <a:off x="955704" y="3228348"/>
          <a:ext cx="618913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618913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650350">
        <a:off x="1249688" y="3222710"/>
        <a:ext cx="30945" cy="30945"/>
      </dsp:txXfrm>
    </dsp:sp>
    <dsp:sp modelId="{FD236F90-B4BD-4AA8-82FF-D4BEFEF5397B}">
      <dsp:nvSpPr>
        <dsp:cNvPr id="0" name=""/>
        <dsp:cNvSpPr/>
      </dsp:nvSpPr>
      <dsp:spPr>
        <a:xfrm>
          <a:off x="1487117" y="3268125"/>
          <a:ext cx="7011459" cy="37138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обеспечение бесплатным питанием детей, обучающихся в младших классах (1-4 включительно) в муниципальных общеобразовательных учреждениях Приморского края  4 793,0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87117" y="3268125"/>
        <a:ext cx="7011459" cy="371386"/>
      </dsp:txXfrm>
    </dsp:sp>
    <dsp:sp modelId="{D04D513C-C3EF-4579-AD05-58F5599516A6}">
      <dsp:nvSpPr>
        <dsp:cNvPr id="0" name=""/>
        <dsp:cNvSpPr/>
      </dsp:nvSpPr>
      <dsp:spPr>
        <a:xfrm rot="3861406">
          <a:off x="749046" y="3480219"/>
          <a:ext cx="1037167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1037167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3861406">
        <a:off x="1241700" y="3464124"/>
        <a:ext cx="51858" cy="51858"/>
      </dsp:txXfrm>
    </dsp:sp>
    <dsp:sp modelId="{EA8D57B8-BBC6-41AA-858B-C9CD55982E90}">
      <dsp:nvSpPr>
        <dsp:cNvPr id="0" name=""/>
        <dsp:cNvSpPr/>
      </dsp:nvSpPr>
      <dsp:spPr>
        <a:xfrm>
          <a:off x="1492055" y="3722711"/>
          <a:ext cx="7010739" cy="46969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                    77 096,0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2055" y="3722711"/>
        <a:ext cx="7010739" cy="469696"/>
      </dsp:txXfrm>
    </dsp:sp>
    <dsp:sp modelId="{7509920D-81A5-496B-9593-A650AB3EA32C}">
      <dsp:nvSpPr>
        <dsp:cNvPr id="0" name=""/>
        <dsp:cNvSpPr/>
      </dsp:nvSpPr>
      <dsp:spPr>
        <a:xfrm rot="4311750">
          <a:off x="528364" y="3723120"/>
          <a:ext cx="1495102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1495102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4311750">
        <a:off x="1238538" y="3695576"/>
        <a:ext cx="74755" cy="74755"/>
      </dsp:txXfrm>
    </dsp:sp>
    <dsp:sp modelId="{1E4AB12B-CD0C-4065-8F30-A57AD2CD71BB}">
      <dsp:nvSpPr>
        <dsp:cNvPr id="0" name=""/>
        <dsp:cNvSpPr/>
      </dsp:nvSpPr>
      <dsp:spPr>
        <a:xfrm>
          <a:off x="1508628" y="4293246"/>
          <a:ext cx="7054222" cy="30023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организацию и обеспечение оздоровления и отдыха детей Приморского края (за исключением организации отдыха детей в каникулярное время) 3 110,0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8628" y="4293246"/>
        <a:ext cx="7054222" cy="300230"/>
      </dsp:txXfrm>
    </dsp:sp>
    <dsp:sp modelId="{274D3A2D-D3AB-4C75-B628-E9DB32EA58D4}">
      <dsp:nvSpPr>
        <dsp:cNvPr id="0" name=""/>
        <dsp:cNvSpPr/>
      </dsp:nvSpPr>
      <dsp:spPr>
        <a:xfrm rot="4580500">
          <a:off x="307166" y="3949030"/>
          <a:ext cx="1927133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1927133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 rot="4580500">
        <a:off x="1222554" y="3910686"/>
        <a:ext cx="96356" cy="96356"/>
      </dsp:txXfrm>
    </dsp:sp>
    <dsp:sp modelId="{2EE62389-DC66-416F-B125-CC6C54B43314}">
      <dsp:nvSpPr>
        <dsp:cNvPr id="0" name=""/>
        <dsp:cNvSpPr/>
      </dsp:nvSpPr>
      <dsp:spPr>
        <a:xfrm>
          <a:off x="1498261" y="4678317"/>
          <a:ext cx="7061162" cy="43373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государственных полномочий по регистрации и учету граждан, имеющих право на получение жилищных субсидий в связи с переселением из районов Крайнего Севера и приравненных к ним местностей 0,42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8261" y="4678317"/>
        <a:ext cx="7061162" cy="433730"/>
      </dsp:txXfrm>
    </dsp:sp>
    <dsp:sp modelId="{12F6D721-1351-4880-9B0C-B17F67A93579}">
      <dsp:nvSpPr>
        <dsp:cNvPr id="0" name=""/>
        <dsp:cNvSpPr/>
      </dsp:nvSpPr>
      <dsp:spPr>
        <a:xfrm rot="4758094">
          <a:off x="39150" y="4224217"/>
          <a:ext cx="2465871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2465871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4758094">
        <a:off x="1210439" y="4172404"/>
        <a:ext cx="123293" cy="123293"/>
      </dsp:txXfrm>
    </dsp:sp>
    <dsp:sp modelId="{95CEEA61-6444-4346-8D62-D17B141E2215}">
      <dsp:nvSpPr>
        <dsp:cNvPr id="0" name=""/>
        <dsp:cNvSpPr/>
      </dsp:nvSpPr>
      <dsp:spPr>
        <a:xfrm>
          <a:off x="1500968" y="5207594"/>
          <a:ext cx="7044287" cy="47592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государственных полномочий Приморского края по организации проведения мероприятий по предупреждению и ликвидации болезней животных, их лечению, защите населения от болезней, общих для человека и животных 360,93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0968" y="5207594"/>
        <a:ext cx="7044287" cy="475924"/>
      </dsp:txXfrm>
    </dsp:sp>
    <dsp:sp modelId="{E6612280-B94F-4F5A-BEA6-C780B8B0299E}">
      <dsp:nvSpPr>
        <dsp:cNvPr id="0" name=""/>
        <dsp:cNvSpPr/>
      </dsp:nvSpPr>
      <dsp:spPr>
        <a:xfrm rot="4877403">
          <a:off x="-251499" y="4520870"/>
          <a:ext cx="3051505" cy="19668"/>
        </a:xfrm>
        <a:custGeom>
          <a:avLst/>
          <a:gdLst/>
          <a:ahLst/>
          <a:cxnLst/>
          <a:rect l="0" t="0" r="0" b="0"/>
          <a:pathLst>
            <a:path>
              <a:moveTo>
                <a:pt x="0" y="9834"/>
              </a:moveTo>
              <a:lnTo>
                <a:pt x="3051505" y="983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4877403">
        <a:off x="1197965" y="4454416"/>
        <a:ext cx="152575" cy="152575"/>
      </dsp:txXfrm>
    </dsp:sp>
    <dsp:sp modelId="{A6E450FE-A5D3-4991-ACDE-315BA6A1A5A2}">
      <dsp:nvSpPr>
        <dsp:cNvPr id="0" name=""/>
        <dsp:cNvSpPr/>
      </dsp:nvSpPr>
      <dsp:spPr>
        <a:xfrm>
          <a:off x="1505302" y="5770562"/>
          <a:ext cx="7109986" cy="53659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 5 683,0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5302" y="5770562"/>
        <a:ext cx="7109986" cy="5365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0.60762</cdr:x>
      <cdr:y>0.60986</cdr:y>
    </cdr:from>
    <cdr:to>
      <cdr:x>1</cdr:x>
      <cdr:y>0.92414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56077" y="4020037"/>
          <a:ext cx="3587922" cy="20717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A63F4C-FB45-4E03-A157-EF2F7697DA27}" type="datetimeFigureOut">
              <a:rPr lang="ru-RU"/>
              <a:pPr>
                <a:defRPr/>
              </a:pPr>
              <a:t>13.03.2018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C5A2AA-79C9-496D-B0F9-8FE17A899B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A2AA-79C9-496D-B0F9-8FE17A899BF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AE9DD-1BAE-4D63-AEC1-F8DADC1AC93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A2AA-79C9-496D-B0F9-8FE17A899BF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5638-7DAB-4B39-AD7E-8C0F2B6C3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0A6E-1B41-43FC-87E9-06319EF8F8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A30E-980C-4540-BC3D-B07B2D70A8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EFDE-106C-4087-8E9A-9742465FB0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F4A8C1-A1E3-40AA-8A3D-B48942959F51}" type="datetimeFigureOut">
              <a:rPr lang="de-DE"/>
              <a:pPr>
                <a:defRPr/>
              </a:pPr>
              <a:t>13.03.2018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2FC1-6806-4900-8199-9F322D3726F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1A42B-FA4E-4626-BC51-469E492B7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8339-2EB9-4AC2-8822-FE107D4BB8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E90D-FF8A-4A58-B486-A961E8941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89D3-43EC-4A67-B03C-75D2F7ADA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5B2D-06D4-4E31-8F85-6066FB390C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5D9B-80FE-47D2-955A-C341884694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3B31-D351-4E3B-9730-7A073D9A1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D5FF7-D8F7-4E92-B99E-BD24B7963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FEC299-12C3-4F38-8FAF-937CDA1FF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chart" Target="../charts/char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5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Fin650@primorsky.ru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БЮДЖЕТ ДЛЯ ГРАЖДАН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3573463"/>
            <a:ext cx="6545262" cy="2039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 бюджету Партизанского муниципального района на 2018 год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 плановый период 2019 и 2020 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5202002"/>
              </p:ext>
            </p:extLst>
          </p:nvPr>
        </p:nvGraphicFramePr>
        <p:xfrm>
          <a:off x="0" y="266219"/>
          <a:ext cx="9143999" cy="659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92100"/>
            <a:ext cx="8115328" cy="85088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Партизанского муниципального района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960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налоговых и неналоговых доходов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бюджета Партизанского муниципального района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за 2014 – 2020 годы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8150" y="1674813"/>
          <a:ext cx="8189913" cy="4405312"/>
        </p:xfrm>
        <a:graphic>
          <a:graphicData uri="http://schemas.openxmlformats.org/presentationml/2006/ole">
            <p:oleObj spid="_x0000_s99330" name="Worksheet" r:id="rId3" imgW="8429625" imgH="4533798" progId="Excel.Sheet.8">
              <p:embed/>
            </p:oleObj>
          </a:graphicData>
        </a:graphic>
      </p:graphicFrame>
      <p:pic>
        <p:nvPicPr>
          <p:cNvPr id="4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41" y="5003634"/>
            <a:ext cx="2514472" cy="171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565232162"/>
              </p:ext>
            </p:extLst>
          </p:nvPr>
        </p:nvGraphicFramePr>
        <p:xfrm>
          <a:off x="0" y="582969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00759829"/>
              </p:ext>
            </p:extLst>
          </p:nvPr>
        </p:nvGraphicFramePr>
        <p:xfrm>
          <a:off x="5796136" y="4653136"/>
          <a:ext cx="3498414" cy="21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18502454"/>
              </p:ext>
            </p:extLst>
          </p:nvPr>
        </p:nvGraphicFramePr>
        <p:xfrm>
          <a:off x="5580112" y="1009101"/>
          <a:ext cx="3563888" cy="19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129153322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доходов бюджета Партизанского муниципального района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в 2018-2020 годах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451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47750"/>
            <a:ext cx="9150938" cy="54959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458200" cy="75247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налоговых и неналоговых доходов на 2018 год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30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1" y="4819650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307" y="2481342"/>
            <a:ext cx="304414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91" y="3191098"/>
            <a:ext cx="220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335 756,4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449458406"/>
              </p:ext>
            </p:extLst>
          </p:nvPr>
        </p:nvGraphicFramePr>
        <p:xfrm>
          <a:off x="1593633" y="937549"/>
          <a:ext cx="7550367" cy="588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2695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622532067"/>
              </p:ext>
            </p:extLst>
          </p:nvPr>
        </p:nvGraphicFramePr>
        <p:xfrm>
          <a:off x="1134319" y="1064872"/>
          <a:ext cx="7911031" cy="575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2" y="3565003"/>
            <a:ext cx="4263343" cy="2558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76381" y="1607297"/>
            <a:ext cx="5819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налоговых и неналоговых доходов НДФЛ занимает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69,5%.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НДФЛ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 на 2018 год – 44,8762%.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418541"/>
            <a:ext cx="970510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Налог на доходы физических лиц в структуре налоговых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и неналоговых доходов на 2018 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90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поступлений налога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 доходы физических лиц в бюджет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Партизанского муниципального района (тыс. рублей)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0038" y="2251075"/>
          <a:ext cx="8818562" cy="3597275"/>
        </p:xfrm>
        <a:graphic>
          <a:graphicData uri="http://schemas.openxmlformats.org/presentationml/2006/ole">
            <p:oleObj spid="_x0000_s100354" name="Worksheet" r:id="rId3" imgW="8896350" imgH="3629152" progId="Excel.Sheet.8">
              <p:embed/>
            </p:oleObj>
          </a:graphicData>
        </a:graphic>
      </p:graphicFrame>
      <p:pic>
        <p:nvPicPr>
          <p:cNvPr id="4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0" t="3003" r="5453" b="12746"/>
          <a:stretch/>
        </p:blipFill>
        <p:spPr bwMode="auto">
          <a:xfrm>
            <a:off x="16790" y="5006609"/>
            <a:ext cx="2054880" cy="1851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571472" y="595361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</a:t>
            </a:r>
            <a:endParaRPr lang="ru-RU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577" y="609384"/>
            <a:ext cx="863895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Единый налог на вмененный доход для отдельных видов деятельности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900" y="4804150"/>
            <a:ext cx="478034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планируется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налога на вменный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и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патентную систему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3439" y="1357299"/>
            <a:ext cx="5070090" cy="28623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по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единому налогу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вмененный доход для отдельных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деятельности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осуществлено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главного администратора  доходов Межрайонной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ИФНС №8 по Приморскому краю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6300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Прогноз поступления налога на 2019 год составит 6200 тыс. рублей, и на 2020 год в сумме 6000 тыс. рублей.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3" y="1515576"/>
            <a:ext cx="2856120" cy="2142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643446"/>
            <a:ext cx="2522888" cy="1997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16980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8147" y="500042"/>
            <a:ext cx="5910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Единый сельскохозяйственный налог</a:t>
            </a:r>
            <a:endParaRPr lang="ru-RU" sz="20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214422"/>
            <a:ext cx="50006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единого сельскохозяйственного налога 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годов осуществлен на основе прогноза главного администратора МИФНС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800,0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850,0 тыс. рублей,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900,0 тыс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56" y="1142984"/>
            <a:ext cx="3388673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757" y="4000504"/>
            <a:ext cx="8467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0571"/>
            <a:ext cx="185735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57422" y="4500571"/>
            <a:ext cx="68265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налога, взимаемого в связи с применением патентной системы налогообложения 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осуществлен на основании прогноза главного администратора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ФНС №8</a:t>
            </a:r>
          </a:p>
          <a:p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87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5681" y="138896"/>
            <a:ext cx="4482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Государственная пошлина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165654675"/>
              </p:ext>
            </p:extLst>
          </p:nvPr>
        </p:nvGraphicFramePr>
        <p:xfrm>
          <a:off x="104174" y="1928802"/>
          <a:ext cx="8754106" cy="481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173" y="642919"/>
            <a:ext cx="8896983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поступлений государственной пошлины по делам, рассматриваемым в судах общей юрисдикции, мировыми судьями  в бюджет района на 2018 год </a:t>
            </a:r>
          </a:p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3 100 тыс. рублей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7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поступлений неналоговых доходов бюджета Партизанского муниципального района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за 2014-2020 годы (тыс. рублей)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452619" cy="4167039"/>
        </p:xfrm>
        <a:graphic>
          <a:graphicData uri="http://schemas.openxmlformats.org/presentationml/2006/ole">
            <p:oleObj spid="_x0000_s145410" name="Worksheet" r:id="rId3" imgW="8867775" imgH="32479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15082"/>
            <a:ext cx="257148" cy="476250"/>
          </a:xfrm>
        </p:spPr>
        <p:txBody>
          <a:bodyPr/>
          <a:lstStyle/>
          <a:p>
            <a:pPr>
              <a:defRPr/>
            </a:pPr>
            <a:fld id="{4ACB15E6-E510-4187-929F-6376E6CC7B9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484313" y="1089025"/>
            <a:ext cx="7571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Уважаемые жители Партизанского муниципального района!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85738" y="1922463"/>
            <a:ext cx="87852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района - бюджетом Партизанского муниципального района на 2018 год и плановый период на 2019 и 2020 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бюджетным законодательством, бюджет района формируется на трехлетний бюджетный цикл с учетом показателей проекта бюджетного прогноза, разработанного финансовым управлением администрации Партизанского муниципального района на период 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2017-2022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гг.. Расходная часть бюджета ориентирована на сохранение социальных гарантий для жителей Партизанского муниципального района, сохранением уровня номинальной заработной платы работников бюджетной сферы не ниже уровня, достигнутого в 2017 году, повышение качества и доступности муниципальных услуг. Исполнение бюджета в 2018-2020 годах планируется осуществлять в рамках 21 муниципальной программы.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Партизанского муниципального района на 2018 год и плановый период 2019 и 2020 годов, который  создан специально для того, чтобы каждый житель Партизанского района был осведомлен, как формируется и расходуется бюджет Партизанского муниципального района, 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597" y="1085644"/>
            <a:ext cx="90514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доходов, получаемых в виде арендной платы за земельные участки, государственная собственность на которые не разграничена и которые расположены в границах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межселенных территорий и сельских поселений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администратором доходов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33 600,0 тыс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в сумме 35 200 тыс. рублей, 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в сумме 38 000,0 тыс. рублей.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747" y="3357562"/>
            <a:ext cx="9028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запланированы на основании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автотранспорта и нежилых зданий. Прогнозируемые поступления в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составят в 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10 000,0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067" y="324359"/>
            <a:ext cx="87851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государственной и муниципальной собственности</a:t>
            </a:r>
          </a:p>
          <a:p>
            <a:endParaRPr lang="ru-RU" dirty="0"/>
          </a:p>
        </p:txBody>
      </p:sp>
      <p:pic>
        <p:nvPicPr>
          <p:cNvPr id="8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1" y="4357694"/>
            <a:ext cx="3929090" cy="1982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214282" y="4286256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в сумме 10 000,0 тыс. рублей,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в сумме 10 000,0 тыс. рублей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42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03" y="114040"/>
            <a:ext cx="8686800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Платежи при пользовании природными ресурсами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5538" y="1148322"/>
            <a:ext cx="4039563" cy="24006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запланирован на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650,0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</a:t>
            </a: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в сумме 650,0 тыс. рублей, на 2020 год в сумме 650,0 тыс. рублей.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платы за негативное воздействие на окружающую среду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по данным главного администратора доходов -  Управления Федеральной службы по надзору в сфере природопользования по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Приморскому краю с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461" y="5131273"/>
            <a:ext cx="6142051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5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21.07.2014г. № 219-ФЗ, в </a:t>
            </a:r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</a:p>
          <a:p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</a:t>
            </a:r>
            <a:r>
              <a:rPr lang="ru-RU" sz="15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платы за негативное </a:t>
            </a:r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окружающую среду </a:t>
            </a:r>
            <a:r>
              <a:rPr lang="ru-RU" sz="15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квартальной </a:t>
            </a:r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годовую </a:t>
            </a:r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внесения </a:t>
            </a:r>
            <a:r>
              <a:rPr lang="ru-RU" sz="15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460" y="4333941"/>
            <a:ext cx="621349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3 декабря 2012 года № 244-ФЗ, в части изменения норматива зачисления платы за негативное воздействие на окружающую среду с 40% до 55</a:t>
            </a:r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 01.01.2016 г.;</a:t>
            </a:r>
            <a:endParaRPr lang="ru-RU" sz="155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827371"/>
            <a:ext cx="2431367" cy="153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32" y="1900752"/>
            <a:ext cx="2502684" cy="212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738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Доходы от продажи материальных и нематериальных активов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964" y="1714487"/>
            <a:ext cx="8368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запланированы в бюджете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4 000,0 тыс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том числе: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963" y="2714619"/>
            <a:ext cx="8368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(приватизации) объектов недвижимости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рассчитаны на основании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рассрочке платежей приобретенных нежилых зданий индивидуальными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предпринимателями в объеме 500,0 тыс. рублей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58" y="4786322"/>
            <a:ext cx="2924519" cy="197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1964" y="3786190"/>
            <a:ext cx="547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 физическим и юридическим лицам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бюджет района на основании данных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администратора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на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3 500,0 тыс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25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8022" y="1129340"/>
            <a:ext cx="458941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штрафов, санкций, возмещения ущерба </a:t>
            </a:r>
            <a:r>
              <a:rPr 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по информации главных администраторов (администраторов) доходов и составляет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2018 год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2 000 тыс</a:t>
            </a:r>
            <a:r>
              <a:rPr 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</a:t>
            </a:r>
          </a:p>
          <a:p>
            <a:pPr>
              <a:spcBef>
                <a:spcPts val="600"/>
              </a:spcBef>
            </a:pPr>
            <a:r>
              <a:rPr lang="ru-RU" sz="16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2 380 тыс. рублей,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2 550 </a:t>
            </a:r>
            <a:r>
              <a:rPr 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06479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Штрафы, санкции, возмещение ущерба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22" y="4482696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788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186766" cy="120807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поступлений налоговых и неналоговых, межбюджетных трансфертов в бюджет Партизанского муниципального района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2014 – 2020 годах (тыс. рублей)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доходов и расходов бюджета Партизанского муниципального района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в 2014 – 2020 годах (тыс. рублей)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F536-2E19-4179-96A1-3B052FD370D9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696436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033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406" name="Picture 2" descr="https://im3-tub-ru.yandex.net/i?id=99c11e2a97691986c668bf03eccc485c&amp;n=33&amp;h=190&amp;w=1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575" y="406400"/>
            <a:ext cx="17414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TextBox 1"/>
          <p:cNvSpPr txBox="1">
            <a:spLocks noChangeArrowheads="1"/>
          </p:cNvSpPr>
          <p:nvPr/>
        </p:nvSpPr>
        <p:spPr bwMode="auto">
          <a:xfrm>
            <a:off x="928662" y="500043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2120F-59A2-4FDD-9946-F445BF77C38C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975" y="185738"/>
            <a:ext cx="8224867" cy="70788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Объем безвозмездных поступлений в бюджет Партизанского муниципального района на 2018 год</a:t>
            </a:r>
          </a:p>
        </p:txBody>
      </p:sp>
      <p:graphicFrame>
        <p:nvGraphicFramePr>
          <p:cNvPr id="24617" name="Group 41"/>
          <p:cNvGraphicFramePr>
            <a:graphicFrameLocks noGrp="1"/>
          </p:cNvGraphicFramePr>
          <p:nvPr/>
        </p:nvGraphicFramePr>
        <p:xfrm>
          <a:off x="3386138" y="1331913"/>
          <a:ext cx="5408612" cy="1974596"/>
        </p:xfrm>
        <a:graphic>
          <a:graphicData uri="http://schemas.openxmlformats.org/drawingml/2006/table">
            <a:tbl>
              <a:tblPr/>
              <a:tblGrid>
                <a:gridCol w="3321050"/>
                <a:gridCol w="2087562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2018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5 605,5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338 803,354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МБТ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344 996,854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138" y="4216400"/>
            <a:ext cx="3884612" cy="2195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0131" y="1435805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11" name="Диаграмма 10"/>
          <p:cNvGraphicFramePr/>
          <p:nvPr/>
        </p:nvGraphicFramePr>
        <p:xfrm>
          <a:off x="214282" y="3714752"/>
          <a:ext cx="414340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A2403-EC08-411B-8FBE-D24EB45AD091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38897" y="3535271"/>
          <a:ext cx="9005103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6062" y="401871"/>
            <a:ext cx="4370777" cy="2666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E3B4C-951E-4AA7-BDE8-88479CCA0107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06362" y="124287"/>
          <a:ext cx="8738885" cy="658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92100"/>
            <a:ext cx="8786874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Основные принципы формирования бюджета Партизанского муниципального района на 2018 год и на плановый период 2019 и 2020 годов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проведение эффективной бюджетной политики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формирование устойчивой собственной доходной базы и создание стимулов по ее наращиванию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обеспечение сбалансированности бюджета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программно-целевой метод бюджетного планирования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обеспечение в полном объеме социальных обязательств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БЮДЖЕТА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458200" cy="264320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какие цели расходуются средства бюджета?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 и др.) и органов местного самоуправления;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социальную поддержку населения, развитие физкультуры и спорта;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дорожное хозяйство (дорожные фонды) и жилищно-коммунального хозяйство;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E6DD-82BE-4EF9-BD54-D5671104E1C0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538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Партизанского муниципального района, то есть расходов, необходимость которых установлена 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</a:p>
        </p:txBody>
      </p:sp>
      <p:pic>
        <p:nvPicPr>
          <p:cNvPr id="1946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62650"/>
            <a:ext cx="803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5938838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725" y="5981700"/>
            <a:ext cx="7461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75" y="5981700"/>
            <a:ext cx="7953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9113" y="5926138"/>
            <a:ext cx="8842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1050" y="5915025"/>
            <a:ext cx="10779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80963"/>
            <a:ext cx="8288338" cy="9382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расходов бюджета Партизанского муниципального район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 2018 год</a:t>
            </a:r>
          </a:p>
        </p:txBody>
      </p:sp>
      <p:pic>
        <p:nvPicPr>
          <p:cNvPr id="20483" name="Picture 7" descr="Физ-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3" y="1203325"/>
            <a:ext cx="717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ЖК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388" y="1211263"/>
            <a:ext cx="719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Куль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900" y="1192213"/>
            <a:ext cx="7207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3" descr="МБ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3688" y="1193800"/>
            <a:ext cx="6873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на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75" y="1192213"/>
            <a:ext cx="647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5" descr="на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8775" y="1201738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6" descr="ОБРАЗОВА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6750" y="1193800"/>
            <a:ext cx="717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 descr="Общегос-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225" y="1177925"/>
            <a:ext cx="719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8" descr="СМ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62775" y="1227138"/>
            <a:ext cx="6477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9" descr="Соц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0775" y="1193800"/>
            <a:ext cx="7889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21"/>
          <p:cNvSpPr txBox="1">
            <a:spLocks noChangeArrowheads="1"/>
          </p:cNvSpPr>
          <p:nvPr/>
        </p:nvSpPr>
        <p:spPr bwMode="auto">
          <a:xfrm>
            <a:off x="90488" y="1920875"/>
            <a:ext cx="1079500" cy="3683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20494" name="Text Box 26"/>
          <p:cNvSpPr txBox="1">
            <a:spLocks noChangeArrowheads="1"/>
          </p:cNvSpPr>
          <p:nvPr/>
        </p:nvSpPr>
        <p:spPr bwMode="auto">
          <a:xfrm>
            <a:off x="676275" y="2433638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495" name="Text Box 28"/>
          <p:cNvSpPr txBox="1">
            <a:spLocks noChangeArrowheads="1"/>
          </p:cNvSpPr>
          <p:nvPr/>
        </p:nvSpPr>
        <p:spPr bwMode="auto">
          <a:xfrm>
            <a:off x="1608138" y="1925638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0496" name="Text Box 33"/>
          <p:cNvSpPr txBox="1">
            <a:spLocks noChangeArrowheads="1"/>
          </p:cNvSpPr>
          <p:nvPr/>
        </p:nvSpPr>
        <p:spPr bwMode="auto">
          <a:xfrm>
            <a:off x="2276475" y="2501900"/>
            <a:ext cx="1214438" cy="50641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0497" name="Text Box 36"/>
          <p:cNvSpPr txBox="1">
            <a:spLocks noChangeArrowheads="1"/>
          </p:cNvSpPr>
          <p:nvPr/>
        </p:nvSpPr>
        <p:spPr bwMode="auto">
          <a:xfrm>
            <a:off x="3057525" y="1933575"/>
            <a:ext cx="1006475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0498" name="Text Box 39"/>
          <p:cNvSpPr txBox="1">
            <a:spLocks noChangeArrowheads="1"/>
          </p:cNvSpPr>
          <p:nvPr/>
        </p:nvSpPr>
        <p:spPr bwMode="auto">
          <a:xfrm>
            <a:off x="3854450" y="2501900"/>
            <a:ext cx="114935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0499" name="Text Box 42"/>
          <p:cNvSpPr txBox="1">
            <a:spLocks noChangeArrowheads="1"/>
          </p:cNvSpPr>
          <p:nvPr/>
        </p:nvSpPr>
        <p:spPr bwMode="auto">
          <a:xfrm>
            <a:off x="4816475" y="1944688"/>
            <a:ext cx="1150938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0500" name="Text Box 43"/>
          <p:cNvSpPr txBox="1">
            <a:spLocks noChangeArrowheads="1"/>
          </p:cNvSpPr>
          <p:nvPr/>
        </p:nvSpPr>
        <p:spPr bwMode="auto">
          <a:xfrm>
            <a:off x="5729288" y="2525713"/>
            <a:ext cx="1150937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0501" name="Text Box 46"/>
          <p:cNvSpPr txBox="1">
            <a:spLocks noChangeArrowheads="1"/>
          </p:cNvSpPr>
          <p:nvPr/>
        </p:nvSpPr>
        <p:spPr bwMode="auto">
          <a:xfrm>
            <a:off x="6700838" y="1995488"/>
            <a:ext cx="1296987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20502" name="Text Box 50"/>
          <p:cNvSpPr txBox="1">
            <a:spLocks noChangeArrowheads="1"/>
          </p:cNvSpPr>
          <p:nvPr/>
        </p:nvSpPr>
        <p:spPr bwMode="auto">
          <a:xfrm>
            <a:off x="7769225" y="2530475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768" y="4166242"/>
            <a:ext cx="4252193" cy="160043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 algn="l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в том числе, выделяются: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общее образование;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дополнительное образование; 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7205" y="4269065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Полный  перечень разделов и подразделов классификации расходов  бюджетов  приведен в статье 21 Бюджетного кодекса Российской      Федерации</a:t>
            </a:r>
          </a:p>
          <a:p>
            <a:pPr>
              <a:defRPr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9588" y="1681163"/>
            <a:ext cx="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1425" y="1681163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1952625" y="1677988"/>
            <a:ext cx="0" cy="255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6238" y="1714500"/>
            <a:ext cx="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3490913" y="1716088"/>
            <a:ext cx="0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4352925" y="1716088"/>
            <a:ext cx="0" cy="79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300663" y="1730375"/>
            <a:ext cx="0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280150" y="1684338"/>
            <a:ext cx="0" cy="83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6" idx="2"/>
          </p:cNvCxnSpPr>
          <p:nvPr/>
        </p:nvCxnSpPr>
        <p:spPr>
          <a:xfrm>
            <a:off x="7304088" y="1719263"/>
            <a:ext cx="0" cy="20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31200" y="1671638"/>
            <a:ext cx="15875" cy="858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1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534400" y="6364288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24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92100"/>
            <a:ext cx="7972452" cy="113663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ДИНАМИКА РАСХОДОВ БЮДЖЕТА ПАРТИЗАНСКОГО МУНИЦИПАЛЬНОГО РАЙОНА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ЗА 2014-2020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ГОДЫ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                                                                 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тыс.рублей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2870200"/>
          <a:ext cx="4038600" cy="1985963"/>
        </p:xfrm>
        <a:graphic>
          <a:graphicData uri="http://schemas.openxmlformats.org/presentationml/2006/ole">
            <p:oleObj spid="_x0000_s23554" name="Диаграмма" r:id="rId3" imgW="8229600" imgH="4047934" progId="MSGraph.Chart.8">
              <p:embed followColorScheme="full"/>
            </p:oleObj>
          </a:graphicData>
        </a:graphic>
      </p:graphicFrame>
      <p:graphicFrame>
        <p:nvGraphicFramePr>
          <p:cNvPr id="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3075" y="1384300"/>
          <a:ext cx="83185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100"/>
            <a:ext cx="8401080" cy="1279512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Расходы районного бюджета Партизанского муниципального района в 2018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722410,246 тыс.рублей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64399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Социально-ориентированный бюджет –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бюджет для граждан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294967295"/>
          </p:nvPr>
        </p:nvGraphicFramePr>
        <p:xfrm>
          <a:off x="642910" y="2071678"/>
          <a:ext cx="821537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E3B4C-951E-4AA7-BDE8-88479CCA010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42852"/>
          <a:ext cx="8738885" cy="658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://go3.imgsmail.ru/imgpreview?key=41a7fbc48e47d22c&amp;mb=imgdb_preview_159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14290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eoonly.ru/wp-content/uploads/2011/10/dengi1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00504"/>
            <a:ext cx="3211514" cy="23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C4881-B020-4CF6-B4C2-5659176A0A15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04775" y="403225"/>
            <a:ext cx="8947150" cy="461665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Партизанского муниципального района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54000" y="1190625"/>
            <a:ext cx="4075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15747" y="1139035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531779" y="893131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843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Муниципальные программы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Партизанского муниципального района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smtClean="0">
                <a:solidFill>
                  <a:schemeClr val="tx2">
                    <a:lumMod val="50000"/>
                  </a:schemeClr>
                </a:solidFill>
              </a:rPr>
              <a:t>на 2018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</a:t>
            </a: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905000"/>
          <a:ext cx="8115328" cy="459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100"/>
            <a:ext cx="8258204" cy="650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357188"/>
          <a:ext cx="8329612" cy="566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285750"/>
          <a:ext cx="8329612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46" y="151792"/>
            <a:ext cx="8458200" cy="7445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286520"/>
            <a:ext cx="400024" cy="476250"/>
          </a:xfrm>
        </p:spPr>
        <p:txBody>
          <a:bodyPr/>
          <a:lstStyle/>
          <a:p>
            <a:pPr>
              <a:defRPr/>
            </a:pPr>
            <a:fld id="{A6A3F976-D785-4B4A-B14F-7768225F85D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625" y="857250"/>
            <a:ext cx="8501063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1500188"/>
            <a:ext cx="8501063" cy="5000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063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3357563"/>
            <a:ext cx="8501063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625" y="2643188"/>
            <a:ext cx="8501063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625" y="4071938"/>
            <a:ext cx="8501063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625" y="4714875"/>
            <a:ext cx="8501063" cy="357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625" y="5143500"/>
            <a:ext cx="842962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25" cy="857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E5DA02-8388-48FA-B54D-E6F175F97D53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12738" y="150813"/>
            <a:ext cx="8564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Непрограммные направления деятельности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Партизанского муниципального района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74663" y="1203325"/>
            <a:ext cx="7720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направления финансирования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78579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90 866,6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5346" y="1620615"/>
            <a:ext cx="264481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представительного органа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428868"/>
            <a:ext cx="1782762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6 867,0 тыс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46985"/>
            <a:ext cx="1041431" cy="7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86182" y="3643314"/>
            <a:ext cx="2357454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</a:p>
          <a:p>
            <a:pPr algn="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администрацией Партизанского муниципального района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428868"/>
            <a:ext cx="21431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60 036,2 тыс.рублей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83185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388" y="1643051"/>
            <a:ext cx="19162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1428735"/>
            <a:ext cx="928694" cy="8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857620" y="1643051"/>
            <a:ext cx="2357454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органов местного самоуправления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2357430"/>
            <a:ext cx="1786771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3643314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 переданных полномочий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1934" y="4857760"/>
            <a:ext cx="1786771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3643314"/>
            <a:ext cx="244441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переданных полномочий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20642" y="4643446"/>
            <a:ext cx="182492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20 423,8тыс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500570"/>
            <a:ext cx="199195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3 239,6 тыс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42853"/>
          <a:ext cx="8572560" cy="6500857"/>
        </p:xfrm>
        <a:graphic>
          <a:graphicData uri="http://schemas.openxmlformats.org/drawingml/2006/table">
            <a:tbl>
              <a:tblPr/>
              <a:tblGrid>
                <a:gridCol w="5917767"/>
                <a:gridCol w="724345"/>
                <a:gridCol w="727762"/>
                <a:gridCol w="601343"/>
                <a:gridCol w="601343"/>
              </a:tblGrid>
              <a:tr h="30005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bg2"/>
                          </a:solidFill>
                          <a:latin typeface="Tahoma" pitchFamily="34" charset="0"/>
                          <a:cs typeface="Tahoma" pitchFamily="34" charset="0"/>
                        </a:rPr>
                        <a:t>Расходы бюджета Партизанского муниципального района в расчете на 1 человека</a:t>
                      </a:r>
                    </a:p>
                  </a:txBody>
                  <a:tcPr marL="7309" marR="7309" marT="73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chemeClr val="bg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309" marR="7309" marT="73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7309" marR="7309" marT="7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Сумма     (тыс.рублей)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год (факт)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(план)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2019 год (прогноз)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2020 год (прогноз)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РАСХОДЫ, всего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28,56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24,34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22,42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22,38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3,30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3,53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3,21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2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1,21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1,21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2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0,59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0,59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3,51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Жилищное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0,43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42851"/>
          <a:ext cx="8715436" cy="6260591"/>
        </p:xfrm>
        <a:graphic>
          <a:graphicData uri="http://schemas.openxmlformats.org/drawingml/2006/table">
            <a:tbl>
              <a:tblPr/>
              <a:tblGrid>
                <a:gridCol w="6074502"/>
                <a:gridCol w="659357"/>
                <a:gridCol w="747037"/>
                <a:gridCol w="617270"/>
                <a:gridCol w="617270"/>
              </a:tblGrid>
              <a:tr h="25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16,6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16,96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15,63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15,59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4,2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4,32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4,26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4,24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10,42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10,7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9,45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9,42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8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Периодическая печать и издательство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83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235743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Дополнительные расходы местного бюджета на реализацию Указов Президента Российской Федерации от 07.05.2012 № 597 «О мероприятиях по реализации государственной социальной политики», от 01.06.2012 № 761 «О Национальной стратегии действий в интересах детей на 2012 – 2017 годы»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071678"/>
          <a:ext cx="8401080" cy="405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3843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Основные параметры социально-экономического развития Партизанского муниципального района на 2017 – 2020 годы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85926"/>
          <a:ext cx="8858312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617"/>
                <a:gridCol w="1107289"/>
                <a:gridCol w="1237558"/>
                <a:gridCol w="1172424"/>
                <a:gridCol w="1172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человек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29619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29683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29773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29869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валового муниципального продукта, млн.руб.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8615,98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9079,87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9597,41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10134,76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цен, %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Темпы экономического роста, %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0,99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номинальная начисленная заработная плата одного работника, рублей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28377,1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29120,0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29498,5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29703,8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Прожиточный минимум, рублей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13327,7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14414,7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14373,8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14359,3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пенсия, рублей  в месяц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12146,8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12754,2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13519,4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14465,8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4875"/>
            <a:ext cx="8496300" cy="617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Текст 2"/>
          <p:cNvSpPr>
            <a:spLocks noGrp="1"/>
          </p:cNvSpPr>
          <p:nvPr>
            <p:ph type="body" sz="quarter" idx="13"/>
          </p:nvPr>
        </p:nvSpPr>
        <p:spPr>
          <a:xfrm>
            <a:off x="428596" y="500042"/>
            <a:ext cx="8391554" cy="1001701"/>
          </a:xfrm>
        </p:spPr>
        <p:txBody>
          <a:bodyPr/>
          <a:lstStyle/>
          <a:p>
            <a:pPr algn="ctr" eaLnBrk="1" hangingPunct="1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000" dirty="0" smtClean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Финансовое управление администрации Партизанского муниципального района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Адрес: 692962  Приморский край, Партизанский район, 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с.Владимиро-Александровское, 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ул. Комсомольская, 45А.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тел./факс 8(42365) 21-1-58; 21- 4 -12 </a:t>
            </a:r>
          </a:p>
          <a:p>
            <a:pPr eaLnBrk="1" hangingPunct="1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hlinkClick r:id="rId2"/>
              </a:rPr>
              <a:t>Fin650@primorsky.ru</a:t>
            </a:r>
            <a:endParaRPr lang="ru-RU" dirty="0" smtClean="0"/>
          </a:p>
          <a:p>
            <a:pPr eaLnBrk="1" hangingPunct="1"/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7C944E9-549C-42E9-8965-DA4FCAE49DAE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300"/>
            <a:ext cx="8496300" cy="617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DFA17B8-EDB2-46CA-8BDB-95AB8A773355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72528" y="6215082"/>
            <a:ext cx="328586" cy="476250"/>
          </a:xfrm>
        </p:spPr>
        <p:txBody>
          <a:bodyPr/>
          <a:lstStyle/>
          <a:p>
            <a:pPr>
              <a:defRPr/>
            </a:pPr>
            <a:fld id="{99560E3F-4EC2-493C-B145-E0066AD63C6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85725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Что такое бюджет? Какие бывают бюджеты?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34853" y="1024240"/>
            <a:ext cx="3935393" cy="9029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публично-правовых образований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семей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организаций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263" y="4321175"/>
            <a:ext cx="2376487" cy="17494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Российской Федерации </a:t>
            </a:r>
            <a:r>
              <a:rPr lang="ru-RU" sz="1400" dirty="0">
                <a:solidFill>
                  <a:schemeClr val="tx1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2450" y="4341813"/>
            <a:ext cx="3032125" cy="194470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Субъектов Российской Федерации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6038" y="4357688"/>
            <a:ext cx="2479675" cy="17478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Муниципальных образований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2150" y="3495675"/>
            <a:ext cx="4763" cy="84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502150" y="3495675"/>
            <a:ext cx="3133725" cy="862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flipH="1">
            <a:off x="1638300" y="3495675"/>
            <a:ext cx="2863850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0"/>
          </p:cNvCxnSpPr>
          <p:nvPr/>
        </p:nvCxnSpPr>
        <p:spPr>
          <a:xfrm>
            <a:off x="4502150" y="1927225"/>
            <a:ext cx="0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9" idx="0"/>
          </p:cNvCxnSpPr>
          <p:nvPr/>
        </p:nvCxnSpPr>
        <p:spPr>
          <a:xfrm>
            <a:off x="4502150" y="1927225"/>
            <a:ext cx="2740025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8" idx="0"/>
          </p:cNvCxnSpPr>
          <p:nvPr/>
        </p:nvCxnSpPr>
        <p:spPr>
          <a:xfrm flipH="1">
            <a:off x="1671638" y="1927225"/>
            <a:ext cx="2830512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ая прямоугольная выноска 42"/>
          <p:cNvSpPr/>
          <p:nvPr/>
        </p:nvSpPr>
        <p:spPr>
          <a:xfrm>
            <a:off x="107950" y="1539875"/>
            <a:ext cx="2392363" cy="496888"/>
          </a:xfrm>
          <a:prstGeom prst="wedgeRoundRectCallout">
            <a:avLst>
              <a:gd name="adj1" fmla="val 50709"/>
              <a:gd name="adj2" fmla="val -1101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Со старонормандского </a:t>
            </a:r>
            <a:r>
              <a:rPr lang="en-US" sz="1200" dirty="0">
                <a:solidFill>
                  <a:schemeClr val="tx1"/>
                </a:solidFill>
              </a:rPr>
              <a:t>buogette – </a:t>
            </a:r>
            <a:r>
              <a:rPr lang="ru-RU" sz="1200" dirty="0">
                <a:solidFill>
                  <a:schemeClr val="tx1"/>
                </a:solidFill>
              </a:rPr>
              <a:t>сумка, кошелек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177800"/>
            <a:ext cx="8362950" cy="6762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Этапы составления и утверждения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бюджета Партизанского муниципального района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3" y="3998913"/>
            <a:ext cx="8696325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DD7E0E"/>
                </a:solidFill>
                <a:latin typeface="+mn-lt"/>
                <a:ea typeface="+mj-ea"/>
                <a:cs typeface="Tahoma" pitchFamily="34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3317" name="Содержимое 2"/>
          <p:cNvSpPr txBox="1">
            <a:spLocks/>
          </p:cNvSpPr>
          <p:nvPr/>
        </p:nvSpPr>
        <p:spPr bwMode="auto">
          <a:xfrm>
            <a:off x="280988" y="5026025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Прогноз социально – экономического развития Партизанского  муниципального района</a:t>
            </a:r>
          </a:p>
        </p:txBody>
      </p:sp>
      <p:sp>
        <p:nvSpPr>
          <p:cNvPr id="13318" name="Содержимое 2"/>
          <p:cNvSpPr txBox="1">
            <a:spLocks/>
          </p:cNvSpPr>
          <p:nvPr/>
        </p:nvSpPr>
        <p:spPr bwMode="auto">
          <a:xfrm>
            <a:off x="254000" y="5614988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 algn="just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Основные направления бюджетной и налоговой политики Партизанского муниципального района </a:t>
            </a:r>
          </a:p>
        </p:txBody>
      </p:sp>
      <p:sp>
        <p:nvSpPr>
          <p:cNvPr id="13319" name="Содержимое 2"/>
          <p:cNvSpPr txBox="1">
            <a:spLocks/>
          </p:cNvSpPr>
          <p:nvPr/>
        </p:nvSpPr>
        <p:spPr bwMode="auto">
          <a:xfrm>
            <a:off x="271463" y="614680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Муниципальные программы Партизанского муниципального района</a:t>
            </a:r>
          </a:p>
        </p:txBody>
      </p:sp>
      <p:grpSp>
        <p:nvGrpSpPr>
          <p:cNvPr id="3" name="Группа 16"/>
          <p:cNvGrpSpPr/>
          <p:nvPr/>
        </p:nvGrpSpPr>
        <p:grpSpPr>
          <a:xfrm>
            <a:off x="772160" y="1056641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/>
                </a:rPr>
                <a:t>Составление проекта бюджета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2250" y="2030413"/>
            <a:ext cx="2968625" cy="1501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</a:rPr>
              <a:t>Формирование проекта бюджета района регламентируется Постановлением администрации Партизанского муниципального района от 14.06.2012 № 88 «О порядке составления проекта муниципального правового акта Думы Партизанского муниципального района о бюджете Партизанского муниципального района на очередной финансовый год и плановый период»</a:t>
            </a:r>
          </a:p>
        </p:txBody>
      </p:sp>
      <p:grpSp>
        <p:nvGrpSpPr>
          <p:cNvPr id="5" name="Группа 20"/>
          <p:cNvGrpSpPr/>
          <p:nvPr/>
        </p:nvGrpSpPr>
        <p:grpSpPr>
          <a:xfrm>
            <a:off x="3698047" y="1039356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Century Schoolbook"/>
                </a:rPr>
                <a:t>Рассмотрение проекта бюджета</a:t>
              </a:r>
            </a:p>
          </p:txBody>
        </p:sp>
      </p:grpSp>
      <p:sp>
        <p:nvSpPr>
          <p:cNvPr id="13323" name="TextBox 7"/>
          <p:cNvSpPr txBox="1">
            <a:spLocks noChangeArrowheads="1"/>
          </p:cNvSpPr>
          <p:nvPr/>
        </p:nvSpPr>
        <p:spPr bwMode="auto">
          <a:xfrm>
            <a:off x="3343275" y="2030413"/>
            <a:ext cx="2914650" cy="1501775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Партизанского муниципального района  представляет проект бюджета района на рассмотрение Думы Партизанского муниципального района до 15 ноября текущего года. Председатель Думы района направляет проект решения о бюджете района в ревизионную комиссию для подготовки заключения. Дума района рассматривает проект решения о бюджете района в трех чтениях.</a:t>
            </a:r>
          </a:p>
        </p:txBody>
      </p:sp>
      <p:grpSp>
        <p:nvGrpSpPr>
          <p:cNvPr id="6" name="Группа 24"/>
          <p:cNvGrpSpPr/>
          <p:nvPr/>
        </p:nvGrpSpPr>
        <p:grpSpPr>
          <a:xfrm>
            <a:off x="6675119" y="1039356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gradFill rotWithShape="1">
              <a:gsLst>
                <a:gs pos="0">
                  <a:srgbClr val="AEBAD5">
                    <a:hueOff val="-277017"/>
                    <a:satOff val="-26528"/>
                    <a:lumOff val="-26667"/>
                    <a:alphaOff val="0"/>
                    <a:shade val="63000"/>
                    <a:satMod val="165000"/>
                  </a:srgbClr>
                </a:gs>
                <a:gs pos="30000">
                  <a:srgbClr val="AEBAD5">
                    <a:hueOff val="-277017"/>
                    <a:satOff val="-26528"/>
                    <a:lumOff val="-26667"/>
                    <a:alphaOff val="0"/>
                    <a:shade val="58000"/>
                    <a:satMod val="165000"/>
                  </a:srgbClr>
                </a:gs>
                <a:gs pos="75000">
                  <a:srgbClr val="AEBAD5">
                    <a:hueOff val="-277017"/>
                    <a:satOff val="-26528"/>
                    <a:lumOff val="-26667"/>
                    <a:alphaOff val="0"/>
                    <a:shade val="30000"/>
                    <a:satMod val="175000"/>
                  </a:srgbClr>
                </a:gs>
                <a:gs pos="100000">
                  <a:srgbClr val="AEBAD5">
                    <a:hueOff val="-277017"/>
                    <a:satOff val="-26528"/>
                    <a:lumOff val="-26667"/>
                    <a:alphaOff val="0"/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entury Schoolbook"/>
                </a:rPr>
                <a:t>Утверждение проекта бюджета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475" y="2030413"/>
            <a:ext cx="2630488" cy="1501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бюджета района утверждается Думой Партизанского муниципального района в форме решения Думы. Принятое Думой Партизанского муниципального района решение, подлежит обнародованию путем опубликования его в газете «Золотая Долина» и размещению на официальном сайте администрации Партизанского муниципального района.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15082"/>
            <a:ext cx="257148" cy="476250"/>
          </a:xfrm>
        </p:spPr>
        <p:txBody>
          <a:bodyPr/>
          <a:lstStyle/>
          <a:p>
            <a:pPr>
              <a:defRPr/>
            </a:pPr>
            <a:fld id="{4925ABC1-BCDE-47C2-BF1C-97135AF53CB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92100"/>
            <a:ext cx="7829576" cy="4222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Партизанский муниципальный район</a:t>
            </a:r>
          </a:p>
        </p:txBody>
      </p: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307974" y="6094413"/>
            <a:ext cx="8621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 сельских поселений (Владимиро-Александровское, Екатериновское, </a:t>
            </a:r>
          </a:p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Золотодолинское, Новицкое, Новолитовское, Сергеевское)</a:t>
            </a:r>
          </a:p>
        </p:txBody>
      </p:sp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6170613" y="850900"/>
            <a:ext cx="2744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</a:rPr>
              <a:t>Численность населения       </a:t>
            </a:r>
            <a:r>
              <a:rPr lang="ru-RU" sz="1600" b="1" dirty="0" smtClean="0">
                <a:solidFill>
                  <a:schemeClr val="bg2"/>
                </a:solidFill>
              </a:rPr>
              <a:t>29,6 </a:t>
            </a:r>
            <a:r>
              <a:rPr lang="ru-RU" sz="1600" b="1" dirty="0">
                <a:solidFill>
                  <a:schemeClr val="bg2"/>
                </a:solidFill>
              </a:rPr>
              <a:t>тыс. человек:</a:t>
            </a: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AF3C7B-40CD-4FAF-ADB6-88125AE4FF3B}" type="slidenum"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14342" name="Picture 9" descr="2581178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431925"/>
            <a:ext cx="24907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850" y="798513"/>
            <a:ext cx="287496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427288"/>
            <a:ext cx="2408237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112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8825" y="2189163"/>
            <a:ext cx="25034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5" descr="938843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9438" y="4486275"/>
            <a:ext cx="24352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6" descr="12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1313" y="4343400"/>
            <a:ext cx="23939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7" descr="comp_974996_big_c4bf1a29fc2b1aa69b482df2525c7ac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125" y="3784600"/>
            <a:ext cx="24034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86520"/>
            <a:ext cx="328586" cy="476250"/>
          </a:xfrm>
        </p:spPr>
        <p:txBody>
          <a:bodyPr/>
          <a:lstStyle/>
          <a:p>
            <a:pPr>
              <a:defRPr/>
            </a:pPr>
            <a:fld id="{5381A8B8-9409-4ACC-96BD-A974218B7BC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536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2506663"/>
            <a:ext cx="1482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988" y="1319213"/>
            <a:ext cx="2212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79700" y="2363788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 rot="1584099">
            <a:off x="431800" y="3148013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3543300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&gt; Доходы = ДЕФИЦИТ</a:t>
            </a:r>
          </a:p>
        </p:txBody>
      </p:sp>
      <p:pic>
        <p:nvPicPr>
          <p:cNvPr id="15368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3" y="1033463"/>
            <a:ext cx="31511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 rot="1743136">
            <a:off x="5356225" y="275907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53000" y="3609975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&gt; Расходы = ПРОФИЦИТ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401" y="4060520"/>
            <a:ext cx="4541053" cy="9890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 взять в долг)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33912" y="4030416"/>
            <a:ext cx="4300538" cy="10161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8604"/>
            <a:ext cx="8577292" cy="692134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153A1"/>
                </a:solidFill>
                <a:latin typeface="Times New Roman" pitchFamily="18" charset="0"/>
                <a:cs typeface="Times New Roman" pitchFamily="18" charset="0"/>
              </a:rPr>
              <a:t>ДОХОДЫ=РАСХОДЫ=СБАЛАНСИРОВАННЫЙ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153A1"/>
                </a:solidFill>
                <a:latin typeface="Times New Roman" pitchFamily="18" charset="0"/>
                <a:cs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15376" name="Text Box 85"/>
          <p:cNvSpPr txBox="1">
            <a:spLocks noChangeArrowheads="1"/>
          </p:cNvSpPr>
          <p:nvPr/>
        </p:nvSpPr>
        <p:spPr bwMode="auto">
          <a:xfrm>
            <a:off x="0" y="557212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     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    В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бюджете Партизанского муниципального района муниципальный долг отсутствует.</a:t>
            </a: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2174875" y="5197475"/>
            <a:ext cx="4702175" cy="36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Муниципальный долг</a:t>
            </a:r>
          </a:p>
        </p:txBody>
      </p:sp>
      <p:pic>
        <p:nvPicPr>
          <p:cNvPr id="1537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2254250"/>
            <a:ext cx="904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923213" y="2560638"/>
            <a:ext cx="971550" cy="31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57290" y="71414"/>
            <a:ext cx="6931048" cy="358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СТРУКТУРА БЮДЖЕТА</a:t>
            </a:r>
            <a:endParaRPr lang="ru-RU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793037" cy="14620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Основные характеристики бюджета Партизанского муниципального района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 2018 год и плановый период 2019 и 2020 годов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                                                      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(руб.)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33942" name="Group 150"/>
          <p:cNvGraphicFramePr>
            <a:graphicFrameLocks noGrp="1"/>
          </p:cNvGraphicFramePr>
          <p:nvPr>
            <p:ph type="tbl" idx="1"/>
          </p:nvPr>
        </p:nvGraphicFramePr>
        <p:xfrm>
          <a:off x="714348" y="2071678"/>
          <a:ext cx="7786742" cy="3906688"/>
        </p:xfrm>
        <a:graphic>
          <a:graphicData uri="http://schemas.openxmlformats.org/drawingml/2006/table">
            <a:tbl>
              <a:tblPr/>
              <a:tblGrid>
                <a:gridCol w="3256274"/>
                <a:gridCol w="1510156"/>
                <a:gridCol w="1510156"/>
                <a:gridCol w="1510156"/>
              </a:tblGrid>
              <a:tr h="461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0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Доходы,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680 753 293,00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675 816 367,00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684 853 624,00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335 756 439,00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336 950 013,00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345 987 270,00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344 996 854,00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338 866 354,00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338 866 354,00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II.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Расходы,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722 410 246,40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675 816 367,00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684 853 624,00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III.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Дефицит (-),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-41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656 953,40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Другая 5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92D050"/>
      </a:accent1>
      <a:accent2>
        <a:srgbClr val="FFFF00"/>
      </a:accent2>
      <a:accent3>
        <a:srgbClr val="FF0000"/>
      </a:accent3>
      <a:accent4>
        <a:srgbClr val="0070C0"/>
      </a:accent4>
      <a:accent5>
        <a:srgbClr val="FFC000"/>
      </a:accent5>
      <a:accent6>
        <a:srgbClr val="C00000"/>
      </a:accent6>
      <a:hlink>
        <a:srgbClr val="FFFF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5673</TotalTime>
  <Words>3916</Words>
  <Application>Microsoft Office PowerPoint</Application>
  <PresentationFormat>Экран (4:3)</PresentationFormat>
  <Paragraphs>722</Paragraphs>
  <Slides>46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Океан</vt:lpstr>
      <vt:lpstr>Worksheet</vt:lpstr>
      <vt:lpstr>Диаграмма</vt:lpstr>
      <vt:lpstr>БЮДЖЕТ ДЛЯ ГРАЖДАН</vt:lpstr>
      <vt:lpstr>Слайд 2</vt:lpstr>
      <vt:lpstr>Основные принципы формирования бюджета Партизанского муниципального района на 2018 год и на плановый период 2019 и 2020 годов</vt:lpstr>
      <vt:lpstr>Основные понятия</vt:lpstr>
      <vt:lpstr>Что такое бюджет? Какие бывают бюджеты?</vt:lpstr>
      <vt:lpstr>Этапы составления и утверждения бюджета Партизанского муниципального района</vt:lpstr>
      <vt:lpstr>Партизанский муниципальный район</vt:lpstr>
      <vt:lpstr>Слайд 8</vt:lpstr>
      <vt:lpstr>Основные характеристики бюджета Партизанского муниципального района  на 2018 год и плановый период 2019 и 2020 годов                                                                          (руб.) </vt:lpstr>
      <vt:lpstr>Структура доходной части бюджета Партизанского муниципального района на 2018 год</vt:lpstr>
      <vt:lpstr>Динамика налоговых и неналоговых доходов  бюджета Партизанского муниципального района  за 2014 – 2020 годы</vt:lpstr>
      <vt:lpstr>Структура доходов бюджета Партизанского муниципального района  в 2018-2020 годах</vt:lpstr>
      <vt:lpstr>Структура налоговых и неналоговых доходов на 2018 год</vt:lpstr>
      <vt:lpstr>Слайд 14</vt:lpstr>
      <vt:lpstr>Динамика поступлений налога  на доходы физических лиц в бюджет  Партизанского муниципального района (тыс. рублей)</vt:lpstr>
      <vt:lpstr>Слайд 16</vt:lpstr>
      <vt:lpstr>Слайд 17</vt:lpstr>
      <vt:lpstr>Слайд 18</vt:lpstr>
      <vt:lpstr>Динамика поступлений неналоговых доходов бюджета Партизанского муниципального района  за 2014-2020 годы (тыс. рублей)</vt:lpstr>
      <vt:lpstr>Слайд 20</vt:lpstr>
      <vt:lpstr>Платежи при пользовании природными ресурсами</vt:lpstr>
      <vt:lpstr>Доходы от продажи материальных и нематериальных активов</vt:lpstr>
      <vt:lpstr>Слайд 23</vt:lpstr>
      <vt:lpstr>Динамика поступлений налоговых и неналоговых, межбюджетных трансфертов в бюджет Партизанского муниципального района  в 2014 – 2020 годах (тыс. рублей)</vt:lpstr>
      <vt:lpstr>Динамика доходов и расходов бюджета Партизанского муниципального района  в 2014 – 2020 годах (тыс. рублей)</vt:lpstr>
      <vt:lpstr>Слайд 26</vt:lpstr>
      <vt:lpstr>Слайд 27</vt:lpstr>
      <vt:lpstr>Слайд 28</vt:lpstr>
      <vt:lpstr>Слайд 29</vt:lpstr>
      <vt:lpstr>РАСХОДЫ БЮДЖЕТА </vt:lpstr>
      <vt:lpstr>Структура расходов бюджета Партизанского муниципального район  на 2018 год</vt:lpstr>
      <vt:lpstr>ДИНАМИКА РАСХОДОВ БЮДЖЕТА ПАРТИЗАНСКОГО МУНИЦИПАЛЬНОГО РАЙОНА  ЗА 2014-2020 ГОДЫ                                                                                в тыс.рублей</vt:lpstr>
      <vt:lpstr>Расходы районного бюджета Партизанского муниципального района в 2018 году                                                                           722410,246 тыс.рублей</vt:lpstr>
      <vt:lpstr>Социально-ориентированный бюджет –  бюджет для граждан</vt:lpstr>
      <vt:lpstr>Слайд 35</vt:lpstr>
      <vt:lpstr>Структура расходов Партизанского муниципального района</vt:lpstr>
      <vt:lpstr>Муниципальные программы  Партизанского муниципального района  на 2018 год                                                                                             </vt:lpstr>
      <vt:lpstr> </vt:lpstr>
      <vt:lpstr> </vt:lpstr>
      <vt:lpstr>Слайд 40</vt:lpstr>
      <vt:lpstr>Слайд 41</vt:lpstr>
      <vt:lpstr>Слайд 42</vt:lpstr>
      <vt:lpstr>Дополнительные расходы местного бюджета на реализацию Указов Президента Российской Федерации от 07.05.2012 № 597 «О мероприятиях по реализации государственной социальной политики», от 01.06.2012 № 761 «О Национальной стратегии действий в интересах детей на 2012 – 2017 годы»</vt:lpstr>
      <vt:lpstr>Основные параметры социально-экономического развития Партизанского муниципального района на 2017 – 2020 годы</vt:lpstr>
      <vt:lpstr>КОНТАКТНАЯ ИНФОРМАЦИЯ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бюджет</dc:title>
  <dc:creator>Admin</dc:creator>
  <cp:lastModifiedBy>1</cp:lastModifiedBy>
  <cp:revision>500</cp:revision>
  <dcterms:created xsi:type="dcterms:W3CDTF">2013-09-17T11:29:55Z</dcterms:created>
  <dcterms:modified xsi:type="dcterms:W3CDTF">2018-03-13T01:55:26Z</dcterms:modified>
</cp:coreProperties>
</file>