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256" r:id="rId2"/>
    <p:sldId id="264" r:id="rId3"/>
    <p:sldId id="257" r:id="rId4"/>
    <p:sldId id="262" r:id="rId5"/>
    <p:sldId id="263" r:id="rId6"/>
    <p:sldId id="265" r:id="rId7"/>
    <p:sldId id="278" r:id="rId8"/>
    <p:sldId id="275" r:id="rId9"/>
    <p:sldId id="274" r:id="rId10"/>
    <p:sldId id="261" r:id="rId11"/>
    <p:sldId id="266" r:id="rId12"/>
    <p:sldId id="268" r:id="rId13"/>
    <p:sldId id="271" r:id="rId14"/>
    <p:sldId id="276" r:id="rId15"/>
    <p:sldId id="277"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7703" autoAdjust="0"/>
  </p:normalViewPr>
  <p:slideViewPr>
    <p:cSldViewPr>
      <p:cViewPr>
        <p:scale>
          <a:sx n="93" d="100"/>
          <a:sy n="93" d="100"/>
        </p:scale>
        <p:origin x="-2154" y="-5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A41D1-7234-420B-866F-0AE0E3A446BA}" type="datetimeFigureOut">
              <a:rPr lang="ru-RU" smtClean="0"/>
              <a:t>14.12.2020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079612-A093-41FA-893A-D4EFB28CADAB}" type="slidenum">
              <a:rPr lang="ru-RU" smtClean="0"/>
              <a:t>‹#›</a:t>
            </a:fld>
            <a:endParaRPr lang="ru-RU"/>
          </a:p>
        </p:txBody>
      </p:sp>
    </p:spTree>
    <p:extLst>
      <p:ext uri="{BB962C8B-B14F-4D97-AF65-F5344CB8AC3E}">
        <p14:creationId xmlns:p14="http://schemas.microsoft.com/office/powerpoint/2010/main" val="403127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Ранее земельные</a:t>
            </a:r>
            <a:r>
              <a:rPr lang="ru-RU" baseline="0" dirty="0" smtClean="0"/>
              <a:t> участки  были предоставлены для разведения рыбоводного хозяйства</a:t>
            </a:r>
            <a:endParaRPr lang="ru-RU" dirty="0"/>
          </a:p>
        </p:txBody>
      </p:sp>
      <p:sp>
        <p:nvSpPr>
          <p:cNvPr id="4" name="Номер слайда 3"/>
          <p:cNvSpPr>
            <a:spLocks noGrp="1"/>
          </p:cNvSpPr>
          <p:nvPr>
            <p:ph type="sldNum" sz="quarter" idx="10"/>
          </p:nvPr>
        </p:nvSpPr>
        <p:spPr/>
        <p:txBody>
          <a:bodyPr/>
          <a:lstStyle/>
          <a:p>
            <a:fld id="{61079612-A093-41FA-893A-D4EFB28CADAB}" type="slidenum">
              <a:rPr lang="ru-RU" smtClean="0"/>
              <a:t>13</a:t>
            </a:fld>
            <a:endParaRPr lang="ru-RU"/>
          </a:p>
        </p:txBody>
      </p:sp>
    </p:spTree>
    <p:extLst>
      <p:ext uri="{BB962C8B-B14F-4D97-AF65-F5344CB8AC3E}">
        <p14:creationId xmlns:p14="http://schemas.microsoft.com/office/powerpoint/2010/main" val="357696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t>14.12.2020</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14.12.2020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14.12.2020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14.12.2020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14.12.2020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14.12.2020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t>14.12.2020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t>14.12.2020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14.12.2020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14.12.2020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14.12.2020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t>14.12.2020</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628801"/>
            <a:ext cx="7772400" cy="1971650"/>
          </a:xfrm>
        </p:spPr>
        <p:txBody>
          <a:bodyPr>
            <a:normAutofit fontScale="90000"/>
          </a:bodyPr>
          <a:lstStyle/>
          <a:p>
            <a:r>
              <a:rPr lang="ru-RU" dirty="0" smtClean="0"/>
              <a:t>Инвестиционная площадка</a:t>
            </a:r>
            <a:br>
              <a:rPr lang="ru-RU" dirty="0" smtClean="0"/>
            </a:br>
            <a:r>
              <a:rPr lang="ru-RU" dirty="0" smtClean="0"/>
              <a:t> № </a:t>
            </a:r>
            <a:r>
              <a:rPr lang="ru-RU" dirty="0" smtClean="0"/>
              <a:t>4</a:t>
            </a:r>
            <a:endParaRPr lang="ru-RU" dirty="0"/>
          </a:p>
        </p:txBody>
      </p:sp>
      <p:sp>
        <p:nvSpPr>
          <p:cNvPr id="3" name="Подзаголовок 2"/>
          <p:cNvSpPr>
            <a:spLocks noGrp="1"/>
          </p:cNvSpPr>
          <p:nvPr>
            <p:ph type="subTitle" idx="1"/>
          </p:nvPr>
        </p:nvSpPr>
        <p:spPr>
          <a:xfrm>
            <a:off x="1043608" y="3886200"/>
            <a:ext cx="7056784" cy="1752600"/>
          </a:xfrm>
        </p:spPr>
        <p:txBody>
          <a:bodyPr/>
          <a:lstStyle/>
          <a:p>
            <a:r>
              <a:rPr lang="ru-RU" dirty="0" smtClean="0"/>
              <a:t>Партизанский муниципальный район Приморский край</a:t>
            </a:r>
            <a:endParaRPr lang="ru-RU" dirty="0"/>
          </a:p>
        </p:txBody>
      </p:sp>
    </p:spTree>
    <p:extLst>
      <p:ext uri="{BB962C8B-B14F-4D97-AF65-F5344CB8AC3E}">
        <p14:creationId xmlns:p14="http://schemas.microsoft.com/office/powerpoint/2010/main" val="386268638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92958"/>
            <a:ext cx="8229600" cy="850106"/>
          </a:xfrm>
        </p:spPr>
        <p:txBody>
          <a:bodyPr>
            <a:normAutofit/>
          </a:bodyPr>
          <a:lstStyle/>
          <a:p>
            <a:r>
              <a:rPr lang="ru-RU" sz="1600" dirty="0" smtClean="0"/>
              <a:t>Вид земельного участка в программном комплексе ГИС Адресный реестр</a:t>
            </a:r>
            <a:endParaRPr lang="ru-RU" sz="1600"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803443" cy="510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Прямая со стрелкой 5"/>
          <p:cNvCxnSpPr/>
          <p:nvPr/>
        </p:nvCxnSpPr>
        <p:spPr>
          <a:xfrm>
            <a:off x="3779912" y="1196752"/>
            <a:ext cx="576064" cy="24482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116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a:latin typeface="Times New Roman" pitchFamily="18" charset="0"/>
                <a:cs typeface="Times New Roman" pitchFamily="18" charset="0"/>
              </a:rPr>
              <a:t>Условия передачи площадки (условия аренды или продажи (примерная стоимость)</a:t>
            </a:r>
            <a:endParaRPr lang="ru-RU" sz="2000" dirty="0">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53637301"/>
              </p:ext>
            </p:extLst>
          </p:nvPr>
        </p:nvGraphicFramePr>
        <p:xfrm>
          <a:off x="395536" y="1988840"/>
          <a:ext cx="8229600" cy="4176464"/>
        </p:xfrm>
        <a:graphic>
          <a:graphicData uri="http://schemas.openxmlformats.org/drawingml/2006/table">
            <a:tbl>
              <a:tblPr>
                <a:tableStyleId>{5C22544A-7EE6-4342-B048-85BDC9FD1C3A}</a:tableStyleId>
              </a:tblPr>
              <a:tblGrid>
                <a:gridCol w="8229600"/>
              </a:tblGrid>
              <a:tr h="4176464">
                <a:tc>
                  <a:txBody>
                    <a:bodyPr/>
                    <a:lstStyle/>
                    <a:p>
                      <a:pPr algn="just">
                        <a:lnSpc>
                          <a:spcPct val="115000"/>
                        </a:lnSpc>
                        <a:spcAft>
                          <a:spcPts val="0"/>
                        </a:spcAft>
                      </a:pPr>
                      <a:r>
                        <a:rPr lang="ru-RU" sz="1600" dirty="0" smtClean="0">
                          <a:effectLst/>
                          <a:latin typeface="Times New Roman" pitchFamily="18" charset="0"/>
                          <a:cs typeface="Times New Roman" pitchFamily="18" charset="0"/>
                        </a:rPr>
                        <a:t>         Арендная </a:t>
                      </a:r>
                      <a:r>
                        <a:rPr lang="ru-RU" sz="1600" dirty="0">
                          <a:effectLst/>
                          <a:latin typeface="Times New Roman" pitchFamily="18" charset="0"/>
                          <a:cs typeface="Times New Roman" pitchFamily="18" charset="0"/>
                        </a:rPr>
                        <a:t>плата –  размер арендной платы определяется за использование земельных участков по видам использования земельных участков и категорий арендаторов, как произведение кадастровой стоимости земельного участка, ставки арендной платы по видам разрешенного использования земельных участков, устанавливаемых в % кадастровой стоимости земельного участка.</a:t>
                      </a:r>
                    </a:p>
                    <a:p>
                      <a:pPr algn="l">
                        <a:spcAft>
                          <a:spcPts val="0"/>
                        </a:spcAft>
                      </a:pPr>
                      <a:r>
                        <a:rPr lang="ru-RU" sz="1600" dirty="0" smtClean="0">
                          <a:effectLst/>
                          <a:latin typeface="Times New Roman" pitchFamily="18" charset="0"/>
                          <a:cs typeface="Times New Roman" pitchFamily="18" charset="0"/>
                        </a:rPr>
                        <a:t>        В </a:t>
                      </a:r>
                      <a:r>
                        <a:rPr lang="ru-RU" sz="1600" dirty="0">
                          <a:effectLst/>
                          <a:latin typeface="Times New Roman" pitchFamily="18" charset="0"/>
                          <a:cs typeface="Times New Roman" pitchFamily="18" charset="0"/>
                        </a:rPr>
                        <a:t>соответствии с Постановлением Администрации Приморского края от 11.03.2015 №75-па,  Постановлением Администрации Приморского края от 11.08.2016 №376-па) - 1.5% от кадастровой стоимости</a:t>
                      </a:r>
                      <a:r>
                        <a:rPr lang="ru-RU" sz="1600" dirty="0" smtClean="0">
                          <a:effectLst/>
                          <a:latin typeface="Times New Roman" pitchFamily="18" charset="0"/>
                          <a:cs typeface="Times New Roman" pitchFamily="18" charset="0"/>
                        </a:rPr>
                        <a:t>.</a:t>
                      </a:r>
                    </a:p>
                    <a:p>
                      <a:pPr algn="l">
                        <a:spcAft>
                          <a:spcPts val="0"/>
                        </a:spcAft>
                      </a:pPr>
                      <a:r>
                        <a:rPr kumimoji="0" lang="ru-RU" sz="1600" kern="1200" dirty="0" smtClean="0">
                          <a:solidFill>
                            <a:schemeClr val="dk1"/>
                          </a:solidFill>
                          <a:effectLst/>
                          <a:latin typeface="Times New Roman" pitchFamily="18" charset="0"/>
                          <a:ea typeface="+mn-ea"/>
                          <a:cs typeface="Times New Roman" pitchFamily="18" charset="0"/>
                        </a:rPr>
                        <a:t>     </a:t>
                      </a:r>
                    </a:p>
                    <a:p>
                      <a:pPr algn="l">
                        <a:spcAft>
                          <a:spcPts val="0"/>
                        </a:spcAft>
                      </a:pPr>
                      <a:r>
                        <a:rPr kumimoji="0" lang="ru-RU" sz="1600" kern="1200" dirty="0" smtClean="0">
                          <a:solidFill>
                            <a:schemeClr val="dk1"/>
                          </a:solidFill>
                          <a:effectLst/>
                          <a:latin typeface="Times New Roman" pitchFamily="18" charset="0"/>
                          <a:ea typeface="+mn-ea"/>
                          <a:cs typeface="Times New Roman" pitchFamily="18" charset="0"/>
                        </a:rPr>
                        <a:t>     Кадастровая стоимость земельного участка – 19486834,80</a:t>
                      </a:r>
                    </a:p>
                    <a:p>
                      <a:pPr algn="l">
                        <a:spcAft>
                          <a:spcPts val="0"/>
                        </a:spcAft>
                      </a:pPr>
                      <a:endParaRPr kumimoji="0" lang="ru-RU" sz="1600" kern="1200" dirty="0" smtClean="0">
                        <a:solidFill>
                          <a:schemeClr val="dk1"/>
                        </a:solidFill>
                        <a:effectLst/>
                        <a:latin typeface="Times New Roman" pitchFamily="18" charset="0"/>
                        <a:ea typeface="+mn-ea"/>
                        <a:cs typeface="Times New Roman" pitchFamily="18" charset="0"/>
                      </a:endParaRPr>
                    </a:p>
                    <a:p>
                      <a:pPr algn="l">
                        <a:spcAft>
                          <a:spcPts val="0"/>
                        </a:spcAft>
                      </a:pPr>
                      <a:r>
                        <a:rPr lang="ru-RU" sz="1600" dirty="0" smtClean="0">
                          <a:effectLst/>
                          <a:latin typeface="Times New Roman" pitchFamily="18" charset="0"/>
                          <a:ea typeface="Calibri"/>
                          <a:cs typeface="Times New Roman" pitchFamily="18" charset="0"/>
                        </a:rPr>
                        <a:t>     Размер годовой арендной платы земельного участка  = 292 302,52 руб. </a:t>
                      </a:r>
                    </a:p>
                    <a:p>
                      <a:pPr algn="l">
                        <a:spcAft>
                          <a:spcPts val="0"/>
                        </a:spcAft>
                      </a:pPr>
                      <a:r>
                        <a:rPr lang="ru-RU" sz="1600" dirty="0" smtClean="0">
                          <a:effectLst/>
                          <a:latin typeface="Times New Roman" pitchFamily="18" charset="0"/>
                          <a:ea typeface="Calibri"/>
                          <a:cs typeface="Times New Roman" pitchFamily="18" charset="0"/>
                        </a:rPr>
                        <a:t>    </a:t>
                      </a:r>
                      <a:endParaRPr lang="ru-RU" sz="1600" dirty="0">
                        <a:effectLst/>
                        <a:latin typeface="Times New Roman" pitchFamily="18" charset="0"/>
                        <a:ea typeface="Calibri"/>
                        <a:cs typeface="Times New Roman" pitchFamily="18" charset="0"/>
                      </a:endParaRPr>
                    </a:p>
                  </a:txBody>
                  <a:tcPr marL="114300" marR="114300" marT="0" marB="0"/>
                </a:tc>
              </a:tr>
            </a:tbl>
          </a:graphicData>
        </a:graphic>
      </p:graphicFrame>
    </p:spTree>
    <p:extLst>
      <p:ext uri="{BB962C8B-B14F-4D97-AF65-F5344CB8AC3E}">
        <p14:creationId xmlns:p14="http://schemas.microsoft.com/office/powerpoint/2010/main" val="4158421809"/>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80696"/>
          </a:xfrm>
        </p:spPr>
        <p:txBody>
          <a:bodyPr>
            <a:normAutofit fontScale="90000"/>
          </a:bodyPr>
          <a:lstStyle/>
          <a:p>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692697"/>
            <a:ext cx="8352928" cy="563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723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601149"/>
            <a:ext cx="8424936" cy="572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615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p:cNvPicPr>
          <p:nvPr>
            <p:ph idx="1"/>
          </p:nvPr>
        </p:nvPicPr>
        <p:blipFill>
          <a:blip r:embed="rId2"/>
          <a:stretch>
            <a:fillRect/>
          </a:stretch>
        </p:blipFill>
        <p:spPr>
          <a:xfrm>
            <a:off x="467544" y="620689"/>
            <a:ext cx="8352928" cy="5703912"/>
          </a:xfrm>
          <a:prstGeom prst="rect">
            <a:avLst/>
          </a:prstGeom>
        </p:spPr>
      </p:pic>
    </p:spTree>
    <p:extLst>
      <p:ext uri="{BB962C8B-B14F-4D97-AF65-F5344CB8AC3E}">
        <p14:creationId xmlns:p14="http://schemas.microsoft.com/office/powerpoint/2010/main" val="2508545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p:cNvPicPr>
          <p:nvPr>
            <p:ph idx="1"/>
          </p:nvPr>
        </p:nvPicPr>
        <p:blipFill>
          <a:blip r:embed="rId2"/>
          <a:stretch>
            <a:fillRect/>
          </a:stretch>
        </p:blipFill>
        <p:spPr>
          <a:xfrm>
            <a:off x="467544" y="620688"/>
            <a:ext cx="8352928" cy="5703913"/>
          </a:xfrm>
          <a:prstGeom prst="rect">
            <a:avLst/>
          </a:prstGeom>
        </p:spPr>
      </p:pic>
    </p:spTree>
    <p:extLst>
      <p:ext uri="{BB962C8B-B14F-4D97-AF65-F5344CB8AC3E}">
        <p14:creationId xmlns:p14="http://schemas.microsoft.com/office/powerpoint/2010/main" val="2362284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864096"/>
          </a:xfrm>
        </p:spPr>
        <p:txBody>
          <a:bodyPr>
            <a:normAutofit/>
          </a:bodyPr>
          <a:lstStyle/>
          <a:p>
            <a:r>
              <a:rPr lang="ru-RU" sz="2000" dirty="0" smtClean="0">
                <a:latin typeface="Times New Roman" pitchFamily="18" charset="0"/>
                <a:cs typeface="Times New Roman" pitchFamily="18" charset="0"/>
              </a:rPr>
              <a:t>Общая информация</a:t>
            </a:r>
            <a:endParaRPr lang="ru-RU" sz="20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935098410"/>
              </p:ext>
            </p:extLst>
          </p:nvPr>
        </p:nvGraphicFramePr>
        <p:xfrm>
          <a:off x="467544" y="1124744"/>
          <a:ext cx="8424936" cy="5267264"/>
        </p:xfrm>
        <a:graphic>
          <a:graphicData uri="http://schemas.openxmlformats.org/drawingml/2006/table">
            <a:tbl>
              <a:tblPr>
                <a:tableStyleId>{5C22544A-7EE6-4342-B048-85BDC9FD1C3A}</a:tableStyleId>
              </a:tblPr>
              <a:tblGrid>
                <a:gridCol w="4176464"/>
                <a:gridCol w="4248472"/>
              </a:tblGrid>
              <a:tr h="195628">
                <a:tc>
                  <a:txBody>
                    <a:bodyPr/>
                    <a:lstStyle/>
                    <a:p>
                      <a:pPr algn="just">
                        <a:lnSpc>
                          <a:spcPct val="115000"/>
                        </a:lnSpc>
                        <a:spcAft>
                          <a:spcPts val="0"/>
                        </a:spcAft>
                      </a:pPr>
                      <a:r>
                        <a:rPr lang="ru-RU" sz="1300" dirty="0">
                          <a:effectLst/>
                          <a:latin typeface="Times New Roman" pitchFamily="18" charset="0"/>
                          <a:cs typeface="Times New Roman" pitchFamily="18" charset="0"/>
                        </a:rPr>
                        <a:t>Тип инвестиционной площадки (краткое описание)</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a:effectLst/>
                          <a:latin typeface="Times New Roman" pitchFamily="18" charset="0"/>
                          <a:cs typeface="Times New Roman" pitchFamily="18" charset="0"/>
                        </a:rPr>
                        <a:t>Площадка </a:t>
                      </a:r>
                      <a:r>
                        <a:rPr lang="ru-RU" sz="1300" dirty="0" smtClean="0">
                          <a:effectLst/>
                          <a:latin typeface="Times New Roman" pitchFamily="18" charset="0"/>
                          <a:cs typeface="Times New Roman" pitchFamily="18" charset="0"/>
                        </a:rPr>
                        <a:t>№1, </a:t>
                      </a:r>
                      <a:r>
                        <a:rPr lang="ru-RU" sz="1300" dirty="0" smtClean="0">
                          <a:effectLst/>
                          <a:latin typeface="Times New Roman" pitchFamily="18" charset="0"/>
                          <a:cs typeface="Times New Roman" pitchFamily="18" charset="0"/>
                        </a:rPr>
                        <a:t> объекты автомобильного транспорта</a:t>
                      </a:r>
                      <a:endParaRPr lang="ru-RU" sz="1300" dirty="0">
                        <a:effectLst/>
                        <a:latin typeface="Times New Roman" pitchFamily="18" charset="0"/>
                        <a:ea typeface="Calibri"/>
                        <a:cs typeface="Times New Roman" pitchFamily="18" charset="0"/>
                      </a:endParaRPr>
                    </a:p>
                  </a:txBody>
                  <a:tcPr marL="41347" marR="41347" marT="0" marB="0"/>
                </a:tc>
              </a:tr>
              <a:tr h="391257">
                <a:tc>
                  <a:txBody>
                    <a:bodyPr/>
                    <a:lstStyle/>
                    <a:p>
                      <a:pPr algn="just">
                        <a:lnSpc>
                          <a:spcPct val="115000"/>
                        </a:lnSpc>
                        <a:spcAft>
                          <a:spcPts val="0"/>
                        </a:spcAft>
                      </a:pPr>
                      <a:r>
                        <a:rPr lang="ru-RU" sz="1300" dirty="0">
                          <a:effectLst/>
                          <a:latin typeface="Times New Roman" pitchFamily="18" charset="0"/>
                          <a:cs typeface="Times New Roman" pitchFamily="18" charset="0"/>
                        </a:rPr>
                        <a:t>Кадастровый номер (при наличии прилагается копия кадастрового паспорта). </a:t>
                      </a:r>
                    </a:p>
                    <a:p>
                      <a:pPr algn="just">
                        <a:lnSpc>
                          <a:spcPct val="115000"/>
                        </a:lnSpc>
                        <a:spcAft>
                          <a:spcPts val="0"/>
                        </a:spcAft>
                      </a:pPr>
                      <a:r>
                        <a:rPr lang="ru-RU" sz="1300" dirty="0">
                          <a:effectLst/>
                          <a:latin typeface="Times New Roman" pitchFamily="18" charset="0"/>
                          <a:cs typeface="Times New Roman" pitchFamily="18" charset="0"/>
                        </a:rPr>
                        <a:t>При отсутствии кадастрового номера указывается стоимость проведения кадастровых работ</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smtClean="0">
                          <a:effectLst/>
                          <a:latin typeface="Times New Roman" pitchFamily="18" charset="0"/>
                          <a:cs typeface="Times New Roman" pitchFamily="18" charset="0"/>
                        </a:rPr>
                        <a:t>25:13:030204:2625</a:t>
                      </a:r>
                    </a:p>
                    <a:p>
                      <a:pPr algn="just">
                        <a:lnSpc>
                          <a:spcPct val="115000"/>
                        </a:lnSpc>
                        <a:spcAft>
                          <a:spcPts val="0"/>
                        </a:spcAft>
                      </a:pPr>
                      <a:endParaRPr lang="ru-RU" sz="1300" dirty="0" smtClean="0">
                        <a:effectLst/>
                        <a:latin typeface="Times New Roman" pitchFamily="18" charset="0"/>
                        <a:ea typeface="Calibri"/>
                        <a:cs typeface="Times New Roman" pitchFamily="18" charset="0"/>
                      </a:endParaRPr>
                    </a:p>
                  </a:txBody>
                  <a:tcPr marL="41347" marR="41347" marT="0" marB="0"/>
                </a:tc>
              </a:tr>
              <a:tr h="649196">
                <a:tc>
                  <a:txBody>
                    <a:bodyPr/>
                    <a:lstStyle/>
                    <a:p>
                      <a:pPr algn="just">
                        <a:lnSpc>
                          <a:spcPct val="115000"/>
                        </a:lnSpc>
                        <a:spcAft>
                          <a:spcPts val="0"/>
                        </a:spcAft>
                      </a:pPr>
                      <a:r>
                        <a:rPr lang="ru-RU" sz="1300" dirty="0">
                          <a:effectLst/>
                          <a:latin typeface="Times New Roman" pitchFamily="18" charset="0"/>
                          <a:cs typeface="Times New Roman" pitchFamily="18" charset="0"/>
                        </a:rPr>
                        <a:t>Наименование, адрес правообладателя инвестиционной площадки</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nSpc>
                          <a:spcPct val="100000"/>
                        </a:lnSpc>
                        <a:spcAft>
                          <a:spcPts val="0"/>
                        </a:spcAft>
                      </a:pPr>
                      <a:r>
                        <a:rPr lang="ru-RU" sz="1300" dirty="0">
                          <a:effectLst/>
                          <a:latin typeface="Times New Roman" pitchFamily="18" charset="0"/>
                          <a:cs typeface="Times New Roman" pitchFamily="18" charset="0"/>
                        </a:rPr>
                        <a:t>Администрация Партизанского муниципального района  Приморского края, </a:t>
                      </a:r>
                    </a:p>
                    <a:p>
                      <a:pPr>
                        <a:lnSpc>
                          <a:spcPct val="100000"/>
                        </a:lnSpc>
                        <a:spcAft>
                          <a:spcPts val="0"/>
                        </a:spcAft>
                      </a:pPr>
                      <a:r>
                        <a:rPr lang="ru-RU" sz="1300" dirty="0" err="1">
                          <a:effectLst/>
                          <a:latin typeface="Times New Roman" pitchFamily="18" charset="0"/>
                          <a:cs typeface="Times New Roman" pitchFamily="18" charset="0"/>
                        </a:rPr>
                        <a:t>с.Владимиро</a:t>
                      </a:r>
                      <a:r>
                        <a:rPr lang="ru-RU" sz="1300" dirty="0">
                          <a:effectLst/>
                          <a:latin typeface="Times New Roman" pitchFamily="18" charset="0"/>
                          <a:cs typeface="Times New Roman" pitchFamily="18" charset="0"/>
                        </a:rPr>
                        <a:t>-Александровское, </a:t>
                      </a:r>
                      <a:r>
                        <a:rPr lang="ru-RU" sz="1300" dirty="0" err="1">
                          <a:effectLst/>
                          <a:latin typeface="Times New Roman" pitchFamily="18" charset="0"/>
                          <a:cs typeface="Times New Roman" pitchFamily="18" charset="0"/>
                        </a:rPr>
                        <a:t>ул.Комсомольская</a:t>
                      </a:r>
                      <a:r>
                        <a:rPr lang="ru-RU" sz="1300" dirty="0">
                          <a:effectLst/>
                          <a:latin typeface="Times New Roman" pitchFamily="18" charset="0"/>
                          <a:cs typeface="Times New Roman" pitchFamily="18" charset="0"/>
                        </a:rPr>
                        <a:t>, д.45а</a:t>
                      </a:r>
                      <a:endParaRPr lang="ru-RU" sz="1300" dirty="0">
                        <a:effectLst/>
                        <a:latin typeface="Times New Roman" pitchFamily="18" charset="0"/>
                        <a:ea typeface="Calibri"/>
                        <a:cs typeface="Times New Roman" pitchFamily="18" charset="0"/>
                      </a:endParaRPr>
                    </a:p>
                  </a:txBody>
                  <a:tcPr marL="41347" marR="41347" marT="0" marB="0"/>
                </a:tc>
              </a:tr>
              <a:tr h="202598">
                <a:tc>
                  <a:txBody>
                    <a:bodyPr/>
                    <a:lstStyle/>
                    <a:p>
                      <a:pPr algn="just">
                        <a:lnSpc>
                          <a:spcPct val="115000"/>
                        </a:lnSpc>
                        <a:spcAft>
                          <a:spcPts val="0"/>
                        </a:spcAft>
                      </a:pPr>
                      <a:r>
                        <a:rPr lang="ru-RU" sz="1300" dirty="0">
                          <a:effectLst/>
                          <a:latin typeface="Times New Roman" pitchFamily="18" charset="0"/>
                          <a:cs typeface="Times New Roman" pitchFamily="18" charset="0"/>
                        </a:rPr>
                        <a:t>Форма владения землей и зданиями (собственность, аренда, другая)</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smtClean="0">
                          <a:effectLst/>
                          <a:latin typeface="Times New Roman" pitchFamily="18" charset="0"/>
                          <a:cs typeface="Times New Roman" pitchFamily="18" charset="0"/>
                        </a:rPr>
                        <a:t>муниципальная</a:t>
                      </a:r>
                      <a:endParaRPr lang="ru-RU" sz="1300" dirty="0">
                        <a:effectLst/>
                        <a:latin typeface="Times New Roman" pitchFamily="18" charset="0"/>
                        <a:ea typeface="Calibri"/>
                        <a:cs typeface="Times New Roman" pitchFamily="18" charset="0"/>
                      </a:endParaRPr>
                    </a:p>
                  </a:txBody>
                  <a:tcPr marL="41347" marR="41347" marT="0" marB="0"/>
                </a:tc>
              </a:tr>
              <a:tr h="421538">
                <a:tc>
                  <a:txBody>
                    <a:bodyPr/>
                    <a:lstStyle/>
                    <a:p>
                      <a:pPr algn="just">
                        <a:lnSpc>
                          <a:spcPct val="115000"/>
                        </a:lnSpc>
                        <a:spcAft>
                          <a:spcPts val="0"/>
                        </a:spcAft>
                      </a:pPr>
                      <a:r>
                        <a:rPr lang="ru-RU" sz="1300" dirty="0">
                          <a:effectLst/>
                          <a:latin typeface="Times New Roman" pitchFamily="18" charset="0"/>
                          <a:cs typeface="Times New Roman" pitchFamily="18" charset="0"/>
                        </a:rPr>
                        <a:t>Потенциальная возможность получения земельного участка без проведения торгов</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smtClean="0">
                          <a:effectLst/>
                          <a:latin typeface="Times New Roman" pitchFamily="18" charset="0"/>
                          <a:cs typeface="Times New Roman" pitchFamily="18" charset="0"/>
                        </a:rPr>
                        <a:t>Есть (зона свободного порта Владивосток)</a:t>
                      </a:r>
                      <a:endParaRPr lang="ru-RU" sz="1300" dirty="0">
                        <a:effectLst/>
                        <a:latin typeface="Times New Roman" pitchFamily="18" charset="0"/>
                        <a:cs typeface="Times New Roman" pitchFamily="18" charset="0"/>
                      </a:endParaRPr>
                    </a:p>
                    <a:p>
                      <a:pPr algn="just">
                        <a:lnSpc>
                          <a:spcPct val="115000"/>
                        </a:lnSpc>
                        <a:spcAft>
                          <a:spcPts val="0"/>
                        </a:spcAft>
                      </a:pPr>
                      <a:endParaRPr lang="ru-RU" sz="1300" dirty="0">
                        <a:effectLst/>
                        <a:latin typeface="Times New Roman" pitchFamily="18" charset="0"/>
                        <a:ea typeface="Calibri"/>
                        <a:cs typeface="Times New Roman" pitchFamily="18" charset="0"/>
                      </a:endParaRPr>
                    </a:p>
                  </a:txBody>
                  <a:tcPr marL="41347" marR="41347" marT="0" marB="0"/>
                </a:tc>
              </a:tr>
              <a:tr h="195628">
                <a:tc>
                  <a:txBody>
                    <a:bodyPr/>
                    <a:lstStyle/>
                    <a:p>
                      <a:pPr algn="just">
                        <a:lnSpc>
                          <a:spcPct val="115000"/>
                        </a:lnSpc>
                        <a:spcAft>
                          <a:spcPts val="0"/>
                        </a:spcAft>
                      </a:pPr>
                      <a:r>
                        <a:rPr lang="ru-RU" sz="1300" dirty="0">
                          <a:effectLst/>
                          <a:latin typeface="Times New Roman" pitchFamily="18" charset="0"/>
                          <a:cs typeface="Times New Roman" pitchFamily="18" charset="0"/>
                        </a:rPr>
                        <a:t>Лицо для контактов </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a:effectLst/>
                          <a:latin typeface="Times New Roman" pitchFamily="18" charset="0"/>
                          <a:cs typeface="Times New Roman" pitchFamily="18" charset="0"/>
                        </a:rPr>
                        <a:t>Попов Дмитрий Эдуардович</a:t>
                      </a:r>
                      <a:endParaRPr lang="ru-RU" sz="1300" dirty="0">
                        <a:effectLst/>
                        <a:latin typeface="Times New Roman" pitchFamily="18" charset="0"/>
                        <a:ea typeface="Calibri"/>
                        <a:cs typeface="Times New Roman" pitchFamily="18" charset="0"/>
                      </a:endParaRPr>
                    </a:p>
                  </a:txBody>
                  <a:tcPr marL="41347" marR="41347" marT="0" marB="0"/>
                </a:tc>
              </a:tr>
              <a:tr h="972660">
                <a:tc>
                  <a:txBody>
                    <a:bodyPr/>
                    <a:lstStyle/>
                    <a:p>
                      <a:pPr algn="just">
                        <a:lnSpc>
                          <a:spcPct val="115000"/>
                        </a:lnSpc>
                        <a:spcAft>
                          <a:spcPts val="0"/>
                        </a:spcAft>
                      </a:pPr>
                      <a:r>
                        <a:rPr lang="ru-RU" sz="1300" dirty="0">
                          <a:effectLst/>
                          <a:latin typeface="Times New Roman" pitchFamily="18" charset="0"/>
                          <a:cs typeface="Times New Roman" pitchFamily="18" charset="0"/>
                        </a:rPr>
                        <a:t>Должность </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nSpc>
                          <a:spcPct val="115000"/>
                        </a:lnSpc>
                        <a:spcAft>
                          <a:spcPts val="0"/>
                        </a:spcAft>
                      </a:pPr>
                      <a:r>
                        <a:rPr lang="ru-RU" sz="1300" dirty="0">
                          <a:effectLst/>
                          <a:latin typeface="Times New Roman" pitchFamily="18" charset="0"/>
                          <a:cs typeface="Times New Roman" pitchFamily="18" charset="0"/>
                        </a:rPr>
                        <a:t>Начальник отдела земельных отношений и муниципального земельного контроля управления по распоряжению муниципальной собственностью администрации Партизанского муниципального района</a:t>
                      </a:r>
                      <a:endParaRPr lang="ru-RU" sz="1300" dirty="0">
                        <a:effectLst/>
                        <a:latin typeface="Times New Roman" pitchFamily="18" charset="0"/>
                        <a:ea typeface="Calibri"/>
                        <a:cs typeface="Times New Roman" pitchFamily="18" charset="0"/>
                      </a:endParaRPr>
                    </a:p>
                  </a:txBody>
                  <a:tcPr marL="41347" marR="41347" marT="0" marB="0"/>
                </a:tc>
              </a:tr>
              <a:tr h="195628">
                <a:tc>
                  <a:txBody>
                    <a:bodyPr/>
                    <a:lstStyle/>
                    <a:p>
                      <a:pPr algn="just">
                        <a:lnSpc>
                          <a:spcPct val="115000"/>
                        </a:lnSpc>
                        <a:spcAft>
                          <a:spcPts val="0"/>
                        </a:spcAft>
                      </a:pPr>
                      <a:r>
                        <a:rPr lang="ru-RU" sz="1300">
                          <a:effectLst/>
                          <a:latin typeface="Times New Roman" pitchFamily="18" charset="0"/>
                          <a:cs typeface="Times New Roman" pitchFamily="18" charset="0"/>
                        </a:rPr>
                        <a:t>Телефон </a:t>
                      </a:r>
                      <a:endParaRPr lang="ru-RU" sz="130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a:effectLst/>
                          <a:latin typeface="Times New Roman" pitchFamily="18" charset="0"/>
                          <a:cs typeface="Times New Roman" pitchFamily="18" charset="0"/>
                        </a:rPr>
                        <a:t>8 (42365)21 0-88</a:t>
                      </a:r>
                      <a:endParaRPr lang="ru-RU" sz="1300" dirty="0">
                        <a:effectLst/>
                        <a:latin typeface="Times New Roman" pitchFamily="18" charset="0"/>
                        <a:ea typeface="Calibri"/>
                        <a:cs typeface="Times New Roman" pitchFamily="18" charset="0"/>
                      </a:endParaRPr>
                    </a:p>
                  </a:txBody>
                  <a:tcPr marL="41347" marR="41347" marT="0" marB="0"/>
                </a:tc>
              </a:tr>
              <a:tr h="195628">
                <a:tc>
                  <a:txBody>
                    <a:bodyPr/>
                    <a:lstStyle/>
                    <a:p>
                      <a:pPr algn="just">
                        <a:lnSpc>
                          <a:spcPct val="115000"/>
                        </a:lnSpc>
                        <a:spcAft>
                          <a:spcPts val="0"/>
                        </a:spcAft>
                      </a:pPr>
                      <a:r>
                        <a:rPr lang="ru-RU" sz="1300">
                          <a:effectLst/>
                          <a:latin typeface="Times New Roman" pitchFamily="18" charset="0"/>
                          <a:cs typeface="Times New Roman" pitchFamily="18" charset="0"/>
                        </a:rPr>
                        <a:t>Факс </a:t>
                      </a:r>
                      <a:endParaRPr lang="ru-RU" sz="130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a:effectLst/>
                          <a:latin typeface="Times New Roman" pitchFamily="18" charset="0"/>
                          <a:cs typeface="Times New Roman" pitchFamily="18" charset="0"/>
                        </a:rPr>
                        <a:t>8 (42365) 21-2-65</a:t>
                      </a:r>
                      <a:endParaRPr lang="ru-RU" sz="1300" dirty="0">
                        <a:effectLst/>
                        <a:latin typeface="Times New Roman" pitchFamily="18" charset="0"/>
                        <a:ea typeface="Calibri"/>
                        <a:cs typeface="Times New Roman" pitchFamily="18" charset="0"/>
                      </a:endParaRPr>
                    </a:p>
                  </a:txBody>
                  <a:tcPr marL="41347" marR="41347" marT="0" marB="0"/>
                </a:tc>
              </a:tr>
              <a:tr h="203957">
                <a:tc>
                  <a:txBody>
                    <a:bodyPr/>
                    <a:lstStyle/>
                    <a:p>
                      <a:pPr algn="just">
                        <a:lnSpc>
                          <a:spcPct val="115000"/>
                        </a:lnSpc>
                        <a:spcAft>
                          <a:spcPts val="0"/>
                        </a:spcAft>
                      </a:pPr>
                      <a:r>
                        <a:rPr lang="ru-RU" sz="1300" dirty="0">
                          <a:effectLst/>
                          <a:latin typeface="Times New Roman" pitchFamily="18" charset="0"/>
                          <a:cs typeface="Times New Roman" pitchFamily="18" charset="0"/>
                        </a:rPr>
                        <a:t>Электронная почта </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en-US" sz="1300" dirty="0">
                          <a:effectLst/>
                          <a:latin typeface="Times New Roman" pitchFamily="18" charset="0"/>
                          <a:cs typeface="Times New Roman" pitchFamily="18" charset="0"/>
                        </a:rPr>
                        <a:t>partizansky@partizansky.ru</a:t>
                      </a:r>
                      <a:endParaRPr lang="ru-RU" sz="1300" dirty="0">
                        <a:effectLst/>
                        <a:latin typeface="Times New Roman" pitchFamily="18" charset="0"/>
                        <a:ea typeface="Calibri"/>
                        <a:cs typeface="Times New Roman" pitchFamily="18" charset="0"/>
                      </a:endParaRPr>
                    </a:p>
                  </a:txBody>
                  <a:tcPr marL="41347" marR="41347" marT="0" marB="0"/>
                </a:tc>
              </a:tr>
              <a:tr h="203957">
                <a:tc>
                  <a:txBody>
                    <a:bodyPr/>
                    <a:lstStyle/>
                    <a:p>
                      <a:pPr algn="just">
                        <a:lnSpc>
                          <a:spcPct val="115000"/>
                        </a:lnSpc>
                        <a:spcAft>
                          <a:spcPts val="0"/>
                        </a:spcAft>
                      </a:pPr>
                      <a:r>
                        <a:rPr kumimoji="0" lang="ru-RU" sz="1300" kern="1200" dirty="0" smtClean="0">
                          <a:solidFill>
                            <a:schemeClr val="dk1"/>
                          </a:solidFill>
                          <a:effectLst/>
                          <a:latin typeface="Times New Roman" pitchFamily="18" charset="0"/>
                          <a:ea typeface="+mn-ea"/>
                          <a:cs typeface="Times New Roman" pitchFamily="18" charset="0"/>
                        </a:rPr>
                        <a:t>Веб-сайт </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a:effectLst/>
                          <a:latin typeface="Times New Roman" pitchFamily="18" charset="0"/>
                          <a:ea typeface="Calibri"/>
                          <a:cs typeface="Times New Roman" pitchFamily="18" charset="0"/>
                        </a:rPr>
                        <a:t>http://rayon.partizansky.ru/</a:t>
                      </a:r>
                    </a:p>
                  </a:txBody>
                  <a:tcPr marL="44450" marR="44450" marT="0" marB="0"/>
                </a:tc>
              </a:tr>
              <a:tr h="203957">
                <a:tc>
                  <a:txBody>
                    <a:bodyPr/>
                    <a:lstStyle/>
                    <a:p>
                      <a:pPr algn="just">
                        <a:lnSpc>
                          <a:spcPct val="115000"/>
                        </a:lnSpc>
                        <a:spcAft>
                          <a:spcPts val="0"/>
                        </a:spcAft>
                      </a:pPr>
                      <a:r>
                        <a:rPr kumimoji="0" lang="ru-RU" sz="1300" kern="1200" dirty="0" smtClean="0">
                          <a:solidFill>
                            <a:schemeClr val="dk1"/>
                          </a:solidFill>
                          <a:effectLst/>
                          <a:latin typeface="Times New Roman" pitchFamily="18" charset="0"/>
                          <a:ea typeface="+mn-ea"/>
                          <a:cs typeface="Times New Roman" pitchFamily="18" charset="0"/>
                        </a:rPr>
                        <a:t>Наличие бизнес-плана</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smtClean="0">
                          <a:effectLst/>
                          <a:latin typeface="Times New Roman" pitchFamily="18" charset="0"/>
                          <a:ea typeface="Calibri"/>
                          <a:cs typeface="Times New Roman" pitchFamily="18" charset="0"/>
                        </a:rPr>
                        <a:t>отсутствует</a:t>
                      </a:r>
                      <a:endParaRPr lang="ru-RU" sz="1300" dirty="0">
                        <a:effectLst/>
                        <a:latin typeface="Times New Roman" pitchFamily="18" charset="0"/>
                        <a:ea typeface="Calibri"/>
                        <a:cs typeface="Times New Roman" pitchFamily="18" charset="0"/>
                      </a:endParaRPr>
                    </a:p>
                  </a:txBody>
                  <a:tcPr marL="41347" marR="41347" marT="0" marB="0"/>
                </a:tc>
              </a:tr>
              <a:tr h="203957">
                <a:tc>
                  <a:txBody>
                    <a:bodyPr/>
                    <a:lstStyle/>
                    <a:p>
                      <a:pPr algn="just">
                        <a:lnSpc>
                          <a:spcPct val="115000"/>
                        </a:lnSpc>
                        <a:spcAft>
                          <a:spcPts val="0"/>
                        </a:spcAft>
                      </a:pPr>
                      <a:r>
                        <a:rPr kumimoji="0" lang="ru-RU" sz="1300" kern="1200" dirty="0" smtClean="0">
                          <a:solidFill>
                            <a:schemeClr val="dk1"/>
                          </a:solidFill>
                          <a:effectLst/>
                          <a:latin typeface="Times New Roman" pitchFamily="18" charset="0"/>
                          <a:ea typeface="+mn-ea"/>
                          <a:cs typeface="Times New Roman" pitchFamily="18" charset="0"/>
                        </a:rPr>
                        <a:t>Наличие бизнес-плана</a:t>
                      </a:r>
                      <a:endParaRPr lang="ru-RU" sz="1300" dirty="0">
                        <a:effectLst/>
                        <a:latin typeface="Times New Roman" pitchFamily="18" charset="0"/>
                        <a:ea typeface="Calibri"/>
                        <a:cs typeface="Times New Roman" pitchFamily="18" charset="0"/>
                      </a:endParaRPr>
                    </a:p>
                  </a:txBody>
                  <a:tcPr marL="41347" marR="41347" marT="0" marB="0"/>
                </a:tc>
                <a:tc>
                  <a:txBody>
                    <a:bodyPr/>
                    <a:lstStyle/>
                    <a:p>
                      <a:pPr algn="just">
                        <a:lnSpc>
                          <a:spcPct val="115000"/>
                        </a:lnSpc>
                        <a:spcAft>
                          <a:spcPts val="0"/>
                        </a:spcAft>
                      </a:pPr>
                      <a:r>
                        <a:rPr lang="ru-RU" sz="1300" dirty="0" smtClean="0">
                          <a:effectLst/>
                          <a:latin typeface="Times New Roman" pitchFamily="18" charset="0"/>
                          <a:ea typeface="Calibri"/>
                          <a:cs typeface="Times New Roman" pitchFamily="18" charset="0"/>
                        </a:rPr>
                        <a:t>отсутствует</a:t>
                      </a:r>
                      <a:endParaRPr lang="ru-RU" sz="1300" dirty="0">
                        <a:effectLst/>
                        <a:latin typeface="Times New Roman" pitchFamily="18" charset="0"/>
                        <a:ea typeface="Calibri"/>
                        <a:cs typeface="Times New Roman" pitchFamily="18" charset="0"/>
                      </a:endParaRPr>
                    </a:p>
                  </a:txBody>
                  <a:tcPr marL="41347" marR="41347" marT="0" marB="0"/>
                </a:tc>
              </a:tr>
            </a:tbl>
          </a:graphicData>
        </a:graphic>
      </p:graphicFrame>
    </p:spTree>
    <p:extLst>
      <p:ext uri="{BB962C8B-B14F-4D97-AF65-F5344CB8AC3E}">
        <p14:creationId xmlns:p14="http://schemas.microsoft.com/office/powerpoint/2010/main" val="2079186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80696"/>
          </a:xfrm>
        </p:spPr>
        <p:txBody>
          <a:bodyPr>
            <a:normAutofit/>
          </a:bodyPr>
          <a:lstStyle/>
          <a:p>
            <a:r>
              <a:rPr lang="ru-RU" sz="2000" dirty="0" smtClean="0">
                <a:latin typeface="Times New Roman" pitchFamily="18" charset="0"/>
                <a:cs typeface="Times New Roman" pitchFamily="18" charset="0"/>
              </a:rPr>
              <a:t>Расположение инвестиционной площадки</a:t>
            </a:r>
            <a:endParaRPr lang="ru-RU" sz="20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637308926"/>
              </p:ext>
            </p:extLst>
          </p:nvPr>
        </p:nvGraphicFramePr>
        <p:xfrm>
          <a:off x="395536" y="1700808"/>
          <a:ext cx="8229600" cy="3907128"/>
        </p:xfrm>
        <a:graphic>
          <a:graphicData uri="http://schemas.openxmlformats.org/drawingml/2006/table">
            <a:tbl>
              <a:tblPr>
                <a:tableStyleId>{5C22544A-7EE6-4342-B048-85BDC9FD1C3A}</a:tableStyleId>
              </a:tblPr>
              <a:tblGrid>
                <a:gridCol w="4464496"/>
                <a:gridCol w="3765104"/>
              </a:tblGrid>
              <a:tr h="1944216">
                <a:tc>
                  <a:txBody>
                    <a:bodyPr/>
                    <a:lstStyle/>
                    <a:p>
                      <a:pPr algn="just">
                        <a:lnSpc>
                          <a:spcPct val="115000"/>
                        </a:lnSpc>
                        <a:spcAft>
                          <a:spcPts val="0"/>
                        </a:spcAft>
                      </a:pPr>
                      <a:r>
                        <a:rPr lang="ru-RU" sz="1600" dirty="0">
                          <a:effectLst/>
                          <a:latin typeface="Times New Roman" pitchFamily="18" charset="0"/>
                          <a:cs typeface="Times New Roman" pitchFamily="18" charset="0"/>
                        </a:rPr>
                        <a:t>Адрес инвестиционной площадки (описание) </a:t>
                      </a:r>
                      <a:endParaRPr lang="ru-RU" sz="1600" dirty="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600" dirty="0" smtClean="0">
                          <a:effectLst/>
                          <a:latin typeface="Times New Roman" pitchFamily="18" charset="0"/>
                          <a:cs typeface="Times New Roman" pitchFamily="18" charset="0"/>
                        </a:rPr>
                        <a:t>25:13:030204:2625</a:t>
                      </a:r>
                    </a:p>
                    <a:p>
                      <a:pPr>
                        <a:lnSpc>
                          <a:spcPct val="115000"/>
                        </a:lnSpc>
                        <a:spcAft>
                          <a:spcPts val="0"/>
                        </a:spcAft>
                      </a:pPr>
                      <a:r>
                        <a:rPr lang="ru-RU" sz="1600" dirty="0" smtClean="0">
                          <a:effectLst/>
                          <a:latin typeface="Times New Roman" pitchFamily="18" charset="0"/>
                          <a:cs typeface="Times New Roman" pitchFamily="18" charset="0"/>
                        </a:rPr>
                        <a:t>Местоположение земельного участка:</a:t>
                      </a:r>
                      <a:r>
                        <a:rPr lang="ru-RU" sz="1600" baseline="0" dirty="0" smtClean="0">
                          <a:effectLst/>
                          <a:latin typeface="Times New Roman" pitchFamily="18" charset="0"/>
                          <a:cs typeface="Times New Roman" pitchFamily="18" charset="0"/>
                        </a:rPr>
                        <a:t> </a:t>
                      </a:r>
                      <a:r>
                        <a:rPr lang="ru-RU" sz="1600" dirty="0" smtClean="0">
                          <a:effectLst/>
                          <a:latin typeface="Times New Roman" pitchFamily="18" charset="0"/>
                          <a:cs typeface="Times New Roman" pitchFamily="18" charset="0"/>
                        </a:rPr>
                        <a:t>Приморский </a:t>
                      </a:r>
                      <a:r>
                        <a:rPr lang="ru-RU" sz="1600" dirty="0">
                          <a:effectLst/>
                          <a:latin typeface="Times New Roman" pitchFamily="18" charset="0"/>
                          <a:cs typeface="Times New Roman" pitchFamily="18" charset="0"/>
                        </a:rPr>
                        <a:t>край, Партизанский </a:t>
                      </a:r>
                      <a:r>
                        <a:rPr lang="ru-RU" sz="1600" dirty="0" smtClean="0">
                          <a:effectLst/>
                          <a:latin typeface="Times New Roman" pitchFamily="18" charset="0"/>
                          <a:cs typeface="Times New Roman" pitchFamily="18" charset="0"/>
                        </a:rPr>
                        <a:t>район, 124 км </a:t>
                      </a:r>
                      <a:r>
                        <a:rPr lang="ru-RU" sz="1600" dirty="0" err="1" smtClean="0">
                          <a:effectLst/>
                          <a:latin typeface="Times New Roman" pitchFamily="18" charset="0"/>
                          <a:cs typeface="Times New Roman" pitchFamily="18" charset="0"/>
                        </a:rPr>
                        <a:t>гострассы</a:t>
                      </a:r>
                      <a:r>
                        <a:rPr lang="ru-RU" sz="1600" dirty="0" smtClean="0">
                          <a:effectLst/>
                          <a:latin typeface="Times New Roman" pitchFamily="18" charset="0"/>
                          <a:cs typeface="Times New Roman" pitchFamily="18" charset="0"/>
                        </a:rPr>
                        <a:t> Находка-</a:t>
                      </a:r>
                      <a:r>
                        <a:rPr lang="ru-RU" sz="1600" baseline="0" dirty="0" smtClean="0">
                          <a:effectLst/>
                          <a:latin typeface="Times New Roman" pitchFamily="18" charset="0"/>
                          <a:cs typeface="Times New Roman" pitchFamily="18" charset="0"/>
                        </a:rPr>
                        <a:t> Владивосток.</a:t>
                      </a:r>
                      <a:endParaRPr lang="ru-RU" sz="1600" dirty="0">
                        <a:effectLst/>
                        <a:latin typeface="Times New Roman" pitchFamily="18" charset="0"/>
                        <a:ea typeface="Calibri"/>
                        <a:cs typeface="Times New Roman" pitchFamily="18" charset="0"/>
                      </a:endParaRPr>
                    </a:p>
                  </a:txBody>
                  <a:tcPr marL="41744" marR="41744" marT="0" marB="0"/>
                </a:tc>
              </a:tr>
              <a:tr h="395021">
                <a:tc>
                  <a:txBody>
                    <a:bodyPr/>
                    <a:lstStyle/>
                    <a:p>
                      <a:pPr algn="just">
                        <a:lnSpc>
                          <a:spcPct val="115000"/>
                        </a:lnSpc>
                        <a:spcAft>
                          <a:spcPts val="0"/>
                        </a:spcAft>
                      </a:pPr>
                      <a:r>
                        <a:rPr lang="ru-RU" sz="1600">
                          <a:effectLst/>
                          <a:latin typeface="Times New Roman" pitchFamily="18" charset="0"/>
                          <a:cs typeface="Times New Roman" pitchFamily="18" charset="0"/>
                        </a:rPr>
                        <a:t>Расположение на территории действующей организации </a:t>
                      </a:r>
                    </a:p>
                    <a:p>
                      <a:pPr algn="just">
                        <a:lnSpc>
                          <a:spcPct val="115000"/>
                        </a:lnSpc>
                        <a:spcAft>
                          <a:spcPts val="0"/>
                        </a:spcAft>
                      </a:pPr>
                      <a:r>
                        <a:rPr lang="ru-RU" sz="1600">
                          <a:effectLst/>
                          <a:latin typeface="Times New Roman" pitchFamily="18" charset="0"/>
                          <a:cs typeface="Times New Roman" pitchFamily="18" charset="0"/>
                        </a:rPr>
                        <a:t>(да/нет – если «да» название организации</a:t>
                      </a:r>
                      <a:endParaRPr lang="ru-RU" sz="16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600" dirty="0">
                          <a:effectLst/>
                          <a:latin typeface="Times New Roman" pitchFamily="18" charset="0"/>
                          <a:cs typeface="Times New Roman" pitchFamily="18" charset="0"/>
                        </a:rPr>
                        <a:t>Нет</a:t>
                      </a:r>
                      <a:endParaRPr lang="ru-RU" sz="1600" dirty="0">
                        <a:effectLst/>
                        <a:latin typeface="Times New Roman" pitchFamily="18" charset="0"/>
                        <a:ea typeface="Calibri"/>
                        <a:cs typeface="Times New Roman" pitchFamily="18" charset="0"/>
                      </a:endParaRPr>
                    </a:p>
                  </a:txBody>
                  <a:tcPr marL="41744" marR="41744" marT="0" marB="0"/>
                </a:tc>
              </a:tr>
              <a:tr h="197510">
                <a:tc>
                  <a:txBody>
                    <a:bodyPr/>
                    <a:lstStyle/>
                    <a:p>
                      <a:pPr algn="just">
                        <a:lnSpc>
                          <a:spcPct val="115000"/>
                        </a:lnSpc>
                        <a:spcAft>
                          <a:spcPts val="0"/>
                        </a:spcAft>
                      </a:pPr>
                      <a:r>
                        <a:rPr lang="ru-RU" sz="1600">
                          <a:effectLst/>
                          <a:latin typeface="Times New Roman" pitchFamily="18" charset="0"/>
                          <a:cs typeface="Times New Roman" pitchFamily="18" charset="0"/>
                        </a:rPr>
                        <a:t>В черте населенного пункта - какого </a:t>
                      </a:r>
                      <a:endParaRPr lang="ru-RU" sz="16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600" dirty="0" smtClean="0">
                          <a:effectLst/>
                          <a:latin typeface="Times New Roman" pitchFamily="18" charset="0"/>
                          <a:cs typeface="Times New Roman" pitchFamily="18" charset="0"/>
                        </a:rPr>
                        <a:t>Земли населенных пунктов</a:t>
                      </a:r>
                      <a:endParaRPr lang="ru-RU" sz="1600" dirty="0">
                        <a:effectLst/>
                        <a:latin typeface="Times New Roman" pitchFamily="18" charset="0"/>
                        <a:ea typeface="Calibri"/>
                        <a:cs typeface="Times New Roman" pitchFamily="18" charset="0"/>
                      </a:endParaRPr>
                    </a:p>
                  </a:txBody>
                  <a:tcPr marL="41744" marR="41744" marT="0" marB="0"/>
                </a:tc>
              </a:tr>
              <a:tr h="197510">
                <a:tc>
                  <a:txBody>
                    <a:bodyPr/>
                    <a:lstStyle/>
                    <a:p>
                      <a:pPr algn="just">
                        <a:lnSpc>
                          <a:spcPct val="115000"/>
                        </a:lnSpc>
                        <a:spcAft>
                          <a:spcPts val="0"/>
                        </a:spcAft>
                      </a:pPr>
                      <a:r>
                        <a:rPr lang="ru-RU" sz="1600">
                          <a:effectLst/>
                          <a:latin typeface="Times New Roman" pitchFamily="18" charset="0"/>
                          <a:cs typeface="Times New Roman" pitchFamily="18" charset="0"/>
                        </a:rPr>
                        <a:t>Удаленность от автомагистрали, км </a:t>
                      </a:r>
                      <a:endParaRPr lang="ru-RU" sz="16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600" dirty="0" smtClean="0">
                          <a:effectLst/>
                          <a:latin typeface="Times New Roman" pitchFamily="18" charset="0"/>
                          <a:ea typeface="+mn-ea"/>
                          <a:cs typeface="Times New Roman" pitchFamily="18" charset="0"/>
                        </a:rPr>
                        <a:t>0,1, примыкает к автотрассе  А188</a:t>
                      </a:r>
                      <a:endParaRPr lang="ru-RU" sz="1600" dirty="0">
                        <a:effectLst/>
                        <a:latin typeface="Times New Roman" pitchFamily="18" charset="0"/>
                        <a:ea typeface="Calibri"/>
                        <a:cs typeface="Times New Roman" pitchFamily="18" charset="0"/>
                      </a:endParaRPr>
                    </a:p>
                  </a:txBody>
                  <a:tcPr marL="41744" marR="41744" marT="0" marB="0"/>
                </a:tc>
              </a:tr>
              <a:tr h="197510">
                <a:tc>
                  <a:txBody>
                    <a:bodyPr/>
                    <a:lstStyle/>
                    <a:p>
                      <a:pPr algn="just">
                        <a:lnSpc>
                          <a:spcPct val="115000"/>
                        </a:lnSpc>
                        <a:spcAft>
                          <a:spcPts val="0"/>
                        </a:spcAft>
                      </a:pPr>
                      <a:r>
                        <a:rPr lang="ru-RU" sz="1600" dirty="0">
                          <a:effectLst/>
                          <a:latin typeface="Times New Roman" pitchFamily="18" charset="0"/>
                          <a:cs typeface="Times New Roman" pitchFamily="18" charset="0"/>
                        </a:rPr>
                        <a:t>Удаленность от железнодорожной станции, км </a:t>
                      </a:r>
                      <a:endParaRPr lang="ru-RU" sz="1600" dirty="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600" dirty="0" smtClean="0">
                          <a:effectLst/>
                          <a:latin typeface="Times New Roman" pitchFamily="18" charset="0"/>
                          <a:ea typeface="+mn-ea"/>
                          <a:cs typeface="Times New Roman" pitchFamily="18" charset="0"/>
                        </a:rPr>
                        <a:t>19,2 (станция Тихоокеанская)</a:t>
                      </a:r>
                      <a:endParaRPr lang="ru-RU" sz="1600" dirty="0">
                        <a:effectLst/>
                        <a:latin typeface="Times New Roman" pitchFamily="18" charset="0"/>
                        <a:ea typeface="Calibri"/>
                        <a:cs typeface="Times New Roman" pitchFamily="18" charset="0"/>
                      </a:endParaRPr>
                    </a:p>
                  </a:txBody>
                  <a:tcPr marL="41744" marR="41744" marT="0" marB="0"/>
                </a:tc>
              </a:tr>
              <a:tr h="197510">
                <a:tc>
                  <a:txBody>
                    <a:bodyPr/>
                    <a:lstStyle/>
                    <a:p>
                      <a:pPr algn="just">
                        <a:lnSpc>
                          <a:spcPct val="115000"/>
                        </a:lnSpc>
                        <a:spcAft>
                          <a:spcPts val="0"/>
                        </a:spcAft>
                      </a:pPr>
                      <a:r>
                        <a:rPr lang="ru-RU" sz="1600" dirty="0">
                          <a:effectLst/>
                          <a:latin typeface="Times New Roman" pitchFamily="18" charset="0"/>
                          <a:cs typeface="Times New Roman" pitchFamily="18" charset="0"/>
                        </a:rPr>
                        <a:t>Удаленность от аэропорта, км </a:t>
                      </a:r>
                      <a:endParaRPr lang="ru-RU" sz="1600" dirty="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600" dirty="0" smtClean="0">
                          <a:effectLst/>
                          <a:latin typeface="Times New Roman" pitchFamily="18" charset="0"/>
                          <a:cs typeface="Times New Roman" pitchFamily="18" charset="0"/>
                        </a:rPr>
                        <a:t>114</a:t>
                      </a:r>
                      <a:endParaRPr lang="ru-RU" sz="1600" dirty="0">
                        <a:effectLst/>
                        <a:latin typeface="Times New Roman" pitchFamily="18" charset="0"/>
                        <a:ea typeface="Calibri"/>
                        <a:cs typeface="Times New Roman" pitchFamily="18" charset="0"/>
                      </a:endParaRPr>
                    </a:p>
                  </a:txBody>
                  <a:tcPr marL="41744" marR="41744" marT="0" marB="0"/>
                </a:tc>
              </a:tr>
            </a:tbl>
          </a:graphicData>
        </a:graphic>
      </p:graphicFrame>
    </p:spTree>
    <p:extLst>
      <p:ext uri="{BB962C8B-B14F-4D97-AF65-F5344CB8AC3E}">
        <p14:creationId xmlns:p14="http://schemas.microsoft.com/office/powerpoint/2010/main" val="3895676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92664"/>
          </a:xfrm>
        </p:spPr>
        <p:txBody>
          <a:bodyPr>
            <a:normAutofit/>
          </a:bodyPr>
          <a:lstStyle/>
          <a:p>
            <a:r>
              <a:rPr lang="ru-RU" sz="2000" dirty="0" smtClean="0">
                <a:latin typeface="Times New Roman" pitchFamily="18" charset="0"/>
                <a:cs typeface="Times New Roman" pitchFamily="18" charset="0"/>
              </a:rPr>
              <a:t>Характеристика территории</a:t>
            </a:r>
            <a:endParaRPr lang="ru-RU" sz="20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369235090"/>
              </p:ext>
            </p:extLst>
          </p:nvPr>
        </p:nvGraphicFramePr>
        <p:xfrm>
          <a:off x="323529" y="1340765"/>
          <a:ext cx="8301608" cy="4589315"/>
        </p:xfrm>
        <a:graphic>
          <a:graphicData uri="http://schemas.openxmlformats.org/drawingml/2006/table">
            <a:tbl>
              <a:tblPr>
                <a:tableStyleId>{5C22544A-7EE6-4342-B048-85BDC9FD1C3A}</a:tableStyleId>
              </a:tblPr>
              <a:tblGrid>
                <a:gridCol w="4752528"/>
                <a:gridCol w="3549080"/>
              </a:tblGrid>
              <a:tr h="295576">
                <a:tc>
                  <a:txBody>
                    <a:bodyPr/>
                    <a:lstStyle/>
                    <a:p>
                      <a:pPr algn="just">
                        <a:lnSpc>
                          <a:spcPct val="115000"/>
                        </a:lnSpc>
                        <a:spcAft>
                          <a:spcPts val="0"/>
                        </a:spcAft>
                      </a:pPr>
                      <a:r>
                        <a:rPr lang="ru-RU" sz="1400" dirty="0" smtClean="0">
                          <a:effectLst/>
                          <a:latin typeface="Times New Roman" pitchFamily="18" charset="0"/>
                          <a:cs typeface="Times New Roman" pitchFamily="18" charset="0"/>
                        </a:rPr>
                        <a:t>Площадь, га </a:t>
                      </a:r>
                      <a:endParaRPr lang="ru-RU" sz="1400" dirty="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smtClean="0">
                          <a:effectLst/>
                          <a:latin typeface="Times New Roman" pitchFamily="18" charset="0"/>
                          <a:cs typeface="Times New Roman" pitchFamily="18" charset="0"/>
                        </a:rPr>
                        <a:t>0,9  (9078 </a:t>
                      </a:r>
                      <a:r>
                        <a:rPr lang="ru-RU" sz="1400" dirty="0" err="1" smtClean="0">
                          <a:effectLst/>
                          <a:latin typeface="Times New Roman" pitchFamily="18" charset="0"/>
                          <a:cs typeface="Times New Roman" pitchFamily="18" charset="0"/>
                        </a:rPr>
                        <a:t>кв.м</a:t>
                      </a:r>
                      <a:r>
                        <a:rPr lang="ru-RU" sz="1400" dirty="0" smtClean="0">
                          <a:effectLst/>
                          <a:latin typeface="Times New Roman" pitchFamily="18" charset="0"/>
                          <a:cs typeface="Times New Roman" pitchFamily="18" charset="0"/>
                        </a:rPr>
                        <a:t>)</a:t>
                      </a:r>
                      <a:endParaRPr lang="ru-RU" sz="1400" dirty="0">
                        <a:effectLst/>
                        <a:latin typeface="Times New Roman" pitchFamily="18" charset="0"/>
                        <a:ea typeface="Calibri"/>
                        <a:cs typeface="Times New Roman" pitchFamily="18" charset="0"/>
                      </a:endParaRPr>
                    </a:p>
                  </a:txBody>
                  <a:tcPr marL="41744" marR="41744" marT="0" marB="0"/>
                </a:tc>
              </a:tr>
              <a:tr h="2224707">
                <a:tc>
                  <a:txBody>
                    <a:bodyPr/>
                    <a:lstStyle/>
                    <a:p>
                      <a:pPr algn="just">
                        <a:lnSpc>
                          <a:spcPct val="115000"/>
                        </a:lnSpc>
                        <a:spcAft>
                          <a:spcPts val="0"/>
                        </a:spcAft>
                      </a:pPr>
                      <a:r>
                        <a:rPr lang="ru-RU" sz="1400" dirty="0" smtClean="0">
                          <a:effectLst/>
                          <a:latin typeface="Times New Roman" pitchFamily="18" charset="0"/>
                          <a:cs typeface="Times New Roman" pitchFamily="18" charset="0"/>
                        </a:rPr>
                        <a:t>Категория земель (вид разрешенного использования)</a:t>
                      </a:r>
                      <a:endParaRPr lang="ru-RU" sz="1400" dirty="0">
                        <a:effectLst/>
                        <a:latin typeface="Times New Roman" pitchFamily="18" charset="0"/>
                        <a:ea typeface="Calibri"/>
                        <a:cs typeface="Times New Roman" pitchFamily="18" charset="0"/>
                      </a:endParaRPr>
                    </a:p>
                  </a:txBody>
                  <a:tcPr marL="41744" marR="41744" marT="0" marB="0"/>
                </a:tc>
                <a:tc>
                  <a:txBody>
                    <a:bodyPr/>
                    <a:lstStyle/>
                    <a:p>
                      <a:pPr>
                        <a:lnSpc>
                          <a:spcPct val="115000"/>
                        </a:lnSpc>
                        <a:spcAft>
                          <a:spcPts val="0"/>
                        </a:spcAft>
                      </a:pPr>
                      <a:r>
                        <a:rPr lang="ru-RU" sz="1400" dirty="0">
                          <a:effectLst/>
                          <a:latin typeface="Times New Roman" pitchFamily="18" charset="0"/>
                          <a:cs typeface="Times New Roman" pitchFamily="18" charset="0"/>
                        </a:rPr>
                        <a:t>Земли </a:t>
                      </a:r>
                      <a:r>
                        <a:rPr lang="ru-RU" sz="1400" dirty="0" smtClean="0">
                          <a:effectLst/>
                          <a:latin typeface="Times New Roman" pitchFamily="18" charset="0"/>
                          <a:cs typeface="Times New Roman" pitchFamily="18" charset="0"/>
                        </a:rPr>
                        <a:t>населенных пунктов.</a:t>
                      </a:r>
                    </a:p>
                    <a:p>
                      <a:pPr>
                        <a:lnSpc>
                          <a:spcPct val="115000"/>
                        </a:lnSpc>
                        <a:spcAft>
                          <a:spcPts val="0"/>
                        </a:spcAft>
                      </a:pPr>
                      <a:r>
                        <a:rPr lang="ru-RU" sz="1400" dirty="0" smtClean="0">
                          <a:effectLst/>
                          <a:latin typeface="Times New Roman" pitchFamily="18" charset="0"/>
                          <a:cs typeface="Times New Roman" pitchFamily="18" charset="0"/>
                        </a:rPr>
                        <a:t>Для размещения и эксплуатации объектов автомобильного транспорта и объектов дорожного хозяйства (под сервисным автоцентром).</a:t>
                      </a:r>
                    </a:p>
                  </a:txBody>
                  <a:tcPr marL="41744" marR="41744" marT="0" marB="0"/>
                </a:tc>
              </a:tr>
              <a:tr h="295576">
                <a:tc>
                  <a:txBody>
                    <a:bodyPr/>
                    <a:lstStyle/>
                    <a:p>
                      <a:pPr algn="just">
                        <a:lnSpc>
                          <a:spcPct val="115000"/>
                        </a:lnSpc>
                        <a:spcAft>
                          <a:spcPts val="0"/>
                        </a:spcAft>
                      </a:pPr>
                      <a:r>
                        <a:rPr lang="ru-RU" sz="1400">
                          <a:effectLst/>
                          <a:latin typeface="Times New Roman" pitchFamily="18" charset="0"/>
                          <a:cs typeface="Times New Roman" pitchFamily="18" charset="0"/>
                        </a:rPr>
                        <a:t>Возможность расширения </a:t>
                      </a:r>
                      <a:endParaRPr lang="ru-RU" sz="14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нет</a:t>
                      </a:r>
                      <a:endParaRPr lang="ru-RU" sz="1400" dirty="0">
                        <a:effectLst/>
                        <a:latin typeface="Times New Roman" pitchFamily="18" charset="0"/>
                        <a:ea typeface="Calibri"/>
                        <a:cs typeface="Times New Roman" pitchFamily="18" charset="0"/>
                      </a:endParaRPr>
                    </a:p>
                  </a:txBody>
                  <a:tcPr marL="41744" marR="41744" marT="0" marB="0"/>
                </a:tc>
              </a:tr>
              <a:tr h="295576">
                <a:tc>
                  <a:txBody>
                    <a:bodyPr/>
                    <a:lstStyle/>
                    <a:p>
                      <a:pPr algn="just">
                        <a:lnSpc>
                          <a:spcPct val="115000"/>
                        </a:lnSpc>
                        <a:spcAft>
                          <a:spcPts val="0"/>
                        </a:spcAft>
                      </a:pPr>
                      <a:r>
                        <a:rPr lang="ru-RU" sz="1400" dirty="0">
                          <a:effectLst/>
                          <a:latin typeface="Times New Roman" pitchFamily="18" charset="0"/>
                          <a:cs typeface="Times New Roman" pitchFamily="18" charset="0"/>
                        </a:rPr>
                        <a:t>Наличие ограждений (есть, нет) </a:t>
                      </a:r>
                      <a:endParaRPr lang="ru-RU" sz="1400" dirty="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нет</a:t>
                      </a:r>
                      <a:endParaRPr lang="ru-RU" sz="1400" dirty="0">
                        <a:effectLst/>
                        <a:latin typeface="Times New Roman" pitchFamily="18" charset="0"/>
                        <a:ea typeface="Calibri"/>
                        <a:cs typeface="Times New Roman" pitchFamily="18" charset="0"/>
                      </a:endParaRPr>
                    </a:p>
                  </a:txBody>
                  <a:tcPr marL="41744" marR="41744" marT="0" marB="0"/>
                </a:tc>
              </a:tr>
              <a:tr h="295576">
                <a:tc>
                  <a:txBody>
                    <a:bodyPr/>
                    <a:lstStyle/>
                    <a:p>
                      <a:pPr algn="just">
                        <a:lnSpc>
                          <a:spcPct val="115000"/>
                        </a:lnSpc>
                        <a:spcAft>
                          <a:spcPts val="0"/>
                        </a:spcAft>
                      </a:pPr>
                      <a:r>
                        <a:rPr lang="ru-RU" sz="1400">
                          <a:effectLst/>
                          <a:latin typeface="Times New Roman" pitchFamily="18" charset="0"/>
                          <a:cs typeface="Times New Roman" pitchFamily="18" charset="0"/>
                        </a:rPr>
                        <a:t>Рельеф (ровная, наклонная, террасная, уступами)</a:t>
                      </a:r>
                      <a:endParaRPr lang="ru-RU" sz="14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Ровный</a:t>
                      </a:r>
                      <a:endParaRPr lang="ru-RU" sz="1400" dirty="0">
                        <a:effectLst/>
                        <a:latin typeface="Times New Roman" pitchFamily="18" charset="0"/>
                        <a:ea typeface="Calibri"/>
                        <a:cs typeface="Times New Roman" pitchFamily="18" charset="0"/>
                      </a:endParaRPr>
                    </a:p>
                  </a:txBody>
                  <a:tcPr marL="41744" marR="41744" marT="0" marB="0"/>
                </a:tc>
              </a:tr>
              <a:tr h="295576">
                <a:tc>
                  <a:txBody>
                    <a:bodyPr/>
                    <a:lstStyle/>
                    <a:p>
                      <a:pPr algn="just">
                        <a:lnSpc>
                          <a:spcPct val="115000"/>
                        </a:lnSpc>
                        <a:spcAft>
                          <a:spcPts val="0"/>
                        </a:spcAft>
                      </a:pPr>
                      <a:r>
                        <a:rPr lang="ru-RU" sz="1400">
                          <a:effectLst/>
                          <a:latin typeface="Times New Roman" pitchFamily="18" charset="0"/>
                          <a:cs typeface="Times New Roman" pitchFamily="18" charset="0"/>
                        </a:rPr>
                        <a:t>Вид грунта </a:t>
                      </a:r>
                      <a:endParaRPr lang="ru-RU" sz="14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smtClean="0">
                          <a:effectLst/>
                          <a:latin typeface="Times New Roman" pitchFamily="18" charset="0"/>
                          <a:ea typeface="+mn-ea"/>
                          <a:cs typeface="Times New Roman" pitchFamily="18" charset="0"/>
                        </a:rPr>
                        <a:t>Суглинистый</a:t>
                      </a:r>
                      <a:endParaRPr lang="ru-RU" sz="1400" baseline="0" dirty="0" smtClean="0">
                        <a:effectLst/>
                        <a:latin typeface="Times New Roman" pitchFamily="18" charset="0"/>
                        <a:ea typeface="+mn-ea"/>
                        <a:cs typeface="Times New Roman" pitchFamily="18" charset="0"/>
                      </a:endParaRPr>
                    </a:p>
                  </a:txBody>
                  <a:tcPr marL="41744" marR="41744" marT="0" marB="0"/>
                </a:tc>
              </a:tr>
              <a:tr h="295576">
                <a:tc>
                  <a:txBody>
                    <a:bodyPr/>
                    <a:lstStyle/>
                    <a:p>
                      <a:pPr algn="just">
                        <a:lnSpc>
                          <a:spcPct val="115000"/>
                        </a:lnSpc>
                        <a:spcAft>
                          <a:spcPts val="0"/>
                        </a:spcAft>
                      </a:pPr>
                      <a:r>
                        <a:rPr lang="ru-RU" sz="1400">
                          <a:effectLst/>
                          <a:latin typeface="Times New Roman" pitchFamily="18" charset="0"/>
                          <a:cs typeface="Times New Roman" pitchFamily="18" charset="0"/>
                        </a:rPr>
                        <a:t>Уровень грунтовых вод, м </a:t>
                      </a:r>
                      <a:endParaRPr lang="ru-RU" sz="14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Более 200</a:t>
                      </a:r>
                      <a:endParaRPr lang="ru-RU" sz="1400" dirty="0">
                        <a:effectLst/>
                        <a:latin typeface="Times New Roman" pitchFamily="18" charset="0"/>
                        <a:ea typeface="Calibri"/>
                        <a:cs typeface="Times New Roman" pitchFamily="18" charset="0"/>
                      </a:endParaRPr>
                    </a:p>
                  </a:txBody>
                  <a:tcPr marL="41744" marR="41744" marT="0" marB="0"/>
                </a:tc>
              </a:tr>
              <a:tr h="295576">
                <a:tc>
                  <a:txBody>
                    <a:bodyPr/>
                    <a:lstStyle/>
                    <a:p>
                      <a:pPr algn="just">
                        <a:lnSpc>
                          <a:spcPct val="115000"/>
                        </a:lnSpc>
                        <a:spcAft>
                          <a:spcPts val="0"/>
                        </a:spcAft>
                      </a:pPr>
                      <a:r>
                        <a:rPr lang="ru-RU" sz="1400">
                          <a:effectLst/>
                          <a:latin typeface="Times New Roman" pitchFamily="18" charset="0"/>
                          <a:cs typeface="Times New Roman" pitchFamily="18" charset="0"/>
                        </a:rPr>
                        <a:t>Глубина промерзания, м </a:t>
                      </a:r>
                      <a:endParaRPr lang="ru-RU" sz="140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Не более 150</a:t>
                      </a:r>
                      <a:endParaRPr lang="ru-RU" sz="1400" dirty="0">
                        <a:effectLst/>
                        <a:latin typeface="Times New Roman" pitchFamily="18" charset="0"/>
                        <a:ea typeface="Calibri"/>
                        <a:cs typeface="Times New Roman" pitchFamily="18" charset="0"/>
                      </a:endParaRPr>
                    </a:p>
                  </a:txBody>
                  <a:tcPr marL="41744" marR="41744" marT="0" marB="0"/>
                </a:tc>
              </a:tr>
              <a:tr h="295576">
                <a:tc>
                  <a:txBody>
                    <a:bodyPr/>
                    <a:lstStyle/>
                    <a:p>
                      <a:pPr algn="just">
                        <a:lnSpc>
                          <a:spcPct val="115000"/>
                        </a:lnSpc>
                        <a:spcAft>
                          <a:spcPts val="0"/>
                        </a:spcAft>
                      </a:pPr>
                      <a:r>
                        <a:rPr lang="ru-RU" sz="1400" dirty="0">
                          <a:effectLst/>
                          <a:latin typeface="Times New Roman" pitchFamily="18" charset="0"/>
                          <a:cs typeface="Times New Roman" pitchFamily="18" charset="0"/>
                        </a:rPr>
                        <a:t>Возможность затопления во время паводков </a:t>
                      </a:r>
                      <a:endParaRPr lang="ru-RU" sz="1400" dirty="0">
                        <a:effectLst/>
                        <a:latin typeface="Times New Roman" pitchFamily="18" charset="0"/>
                        <a:ea typeface="Calibri"/>
                        <a:cs typeface="Times New Roman" pitchFamily="18" charset="0"/>
                      </a:endParaRPr>
                    </a:p>
                  </a:txBody>
                  <a:tcPr marL="41744" marR="41744"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нет</a:t>
                      </a:r>
                      <a:endParaRPr lang="ru-RU" sz="1400" dirty="0">
                        <a:effectLst/>
                        <a:latin typeface="Times New Roman" pitchFamily="18" charset="0"/>
                        <a:ea typeface="Calibri"/>
                        <a:cs typeface="Times New Roman" pitchFamily="18" charset="0"/>
                      </a:endParaRPr>
                    </a:p>
                  </a:txBody>
                  <a:tcPr marL="41744" marR="41744" marT="0" marB="0"/>
                </a:tc>
              </a:tr>
            </a:tbl>
          </a:graphicData>
        </a:graphic>
      </p:graphicFrame>
    </p:spTree>
    <p:extLst>
      <p:ext uri="{BB962C8B-B14F-4D97-AF65-F5344CB8AC3E}">
        <p14:creationId xmlns:p14="http://schemas.microsoft.com/office/powerpoint/2010/main" val="2984857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36680"/>
          </a:xfrm>
        </p:spPr>
        <p:txBody>
          <a:bodyPr>
            <a:normAutofit/>
          </a:bodyPr>
          <a:lstStyle/>
          <a:p>
            <a:r>
              <a:rPr lang="ru-RU" sz="2000" dirty="0" smtClean="0">
                <a:latin typeface="Times New Roman" pitchFamily="18" charset="0"/>
                <a:cs typeface="Times New Roman" pitchFamily="18" charset="0"/>
              </a:rPr>
              <a:t>Инфраструктура</a:t>
            </a:r>
            <a:endParaRPr lang="ru-RU" sz="20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162982902"/>
              </p:ext>
            </p:extLst>
          </p:nvPr>
        </p:nvGraphicFramePr>
        <p:xfrm>
          <a:off x="395535" y="2060850"/>
          <a:ext cx="8291266" cy="3072036"/>
        </p:xfrm>
        <a:graphic>
          <a:graphicData uri="http://schemas.openxmlformats.org/drawingml/2006/table">
            <a:tbl>
              <a:tblPr>
                <a:tableStyleId>{5C22544A-7EE6-4342-B048-85BDC9FD1C3A}</a:tableStyleId>
              </a:tblPr>
              <a:tblGrid>
                <a:gridCol w="1854914"/>
                <a:gridCol w="858180"/>
                <a:gridCol w="965453"/>
                <a:gridCol w="858180"/>
                <a:gridCol w="1088816"/>
                <a:gridCol w="1056635"/>
                <a:gridCol w="1609088"/>
              </a:tblGrid>
              <a:tr h="823913">
                <a:tc>
                  <a:txBody>
                    <a:bodyPr/>
                    <a:lstStyle/>
                    <a:p>
                      <a:pPr algn="ctr">
                        <a:lnSpc>
                          <a:spcPct val="115000"/>
                        </a:lnSpc>
                        <a:spcAft>
                          <a:spcPts val="0"/>
                        </a:spcAft>
                      </a:pPr>
                      <a:r>
                        <a:rPr lang="ru-RU" sz="1000" dirty="0">
                          <a:effectLst/>
                        </a:rPr>
                        <a:t>Ресурс</a:t>
                      </a:r>
                      <a:endParaRPr lang="ru-RU" sz="1000" dirty="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Наличие</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Единица</a:t>
                      </a:r>
                    </a:p>
                    <a:p>
                      <a:pPr algn="ctr">
                        <a:lnSpc>
                          <a:spcPct val="115000"/>
                        </a:lnSpc>
                        <a:spcAft>
                          <a:spcPts val="0"/>
                        </a:spcAft>
                      </a:pPr>
                      <a:r>
                        <a:rPr lang="ru-RU" sz="1000">
                          <a:effectLst/>
                        </a:rPr>
                        <a:t>измерения</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dirty="0">
                          <a:effectLst/>
                        </a:rPr>
                        <a:t>Мощность</a:t>
                      </a:r>
                      <a:endParaRPr lang="ru-RU" sz="1000" dirty="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Удаленность</a:t>
                      </a:r>
                    </a:p>
                    <a:p>
                      <a:pPr algn="ctr">
                        <a:lnSpc>
                          <a:spcPct val="115000"/>
                        </a:lnSpc>
                        <a:spcAft>
                          <a:spcPts val="0"/>
                        </a:spcAft>
                      </a:pPr>
                      <a:r>
                        <a:rPr lang="ru-RU" sz="1000">
                          <a:effectLst/>
                        </a:rPr>
                        <a:t>площадки</a:t>
                      </a:r>
                    </a:p>
                    <a:p>
                      <a:pPr algn="ctr">
                        <a:lnSpc>
                          <a:spcPct val="115000"/>
                        </a:lnSpc>
                        <a:spcAft>
                          <a:spcPts val="0"/>
                        </a:spcAft>
                      </a:pPr>
                      <a:r>
                        <a:rPr lang="ru-RU" sz="1000">
                          <a:effectLst/>
                        </a:rPr>
                        <a:t>от источника, м</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Возможность</a:t>
                      </a:r>
                    </a:p>
                    <a:p>
                      <a:pPr algn="ctr">
                        <a:lnSpc>
                          <a:spcPct val="115000"/>
                        </a:lnSpc>
                        <a:spcAft>
                          <a:spcPts val="0"/>
                        </a:spcAft>
                      </a:pPr>
                      <a:r>
                        <a:rPr lang="ru-RU" sz="1000">
                          <a:effectLst/>
                        </a:rPr>
                        <a:t>увеличения</a:t>
                      </a:r>
                    </a:p>
                    <a:p>
                      <a:pPr algn="ctr">
                        <a:lnSpc>
                          <a:spcPct val="115000"/>
                        </a:lnSpc>
                        <a:spcAft>
                          <a:spcPts val="0"/>
                        </a:spcAft>
                      </a:pPr>
                      <a:r>
                        <a:rPr lang="ru-RU" sz="1000">
                          <a:effectLst/>
                        </a:rPr>
                        <a:t>мощности (до)</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Возможность</a:t>
                      </a:r>
                    </a:p>
                    <a:p>
                      <a:pPr algn="ctr">
                        <a:lnSpc>
                          <a:spcPct val="115000"/>
                        </a:lnSpc>
                        <a:spcAft>
                          <a:spcPts val="0"/>
                        </a:spcAft>
                      </a:pPr>
                      <a:r>
                        <a:rPr lang="ru-RU" sz="1000">
                          <a:effectLst/>
                        </a:rPr>
                        <a:t>периодического</a:t>
                      </a:r>
                    </a:p>
                    <a:p>
                      <a:pPr algn="ctr">
                        <a:lnSpc>
                          <a:spcPct val="115000"/>
                        </a:lnSpc>
                        <a:spcAft>
                          <a:spcPts val="0"/>
                        </a:spcAft>
                      </a:pPr>
                      <a:r>
                        <a:rPr lang="ru-RU" sz="1000">
                          <a:effectLst/>
                        </a:rPr>
                        <a:t>отключения</a:t>
                      </a:r>
                      <a:endParaRPr lang="ru-RU" sz="1000">
                        <a:effectLst/>
                        <a:latin typeface="Calibri"/>
                        <a:ea typeface="Calibri"/>
                        <a:cs typeface="Times New Roman"/>
                      </a:endParaRPr>
                    </a:p>
                  </a:txBody>
                  <a:tcPr marL="41349" marR="41349" marT="0" marB="0"/>
                </a:tc>
              </a:tr>
              <a:tr h="274638">
                <a:tc>
                  <a:txBody>
                    <a:bodyPr/>
                    <a:lstStyle/>
                    <a:p>
                      <a:pPr algn="ctr">
                        <a:lnSpc>
                          <a:spcPct val="115000"/>
                        </a:lnSpc>
                        <a:spcAft>
                          <a:spcPts val="0"/>
                        </a:spcAft>
                      </a:pPr>
                      <a:r>
                        <a:rPr lang="ru-RU" sz="1000">
                          <a:effectLst/>
                        </a:rPr>
                        <a:t>Водоснабжение</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куб. м/год</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baseline="30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r>
              <a:tr h="274638">
                <a:tc>
                  <a:txBody>
                    <a:bodyPr/>
                    <a:lstStyle/>
                    <a:p>
                      <a:pPr algn="ctr">
                        <a:lnSpc>
                          <a:spcPct val="115000"/>
                        </a:lnSpc>
                        <a:spcAft>
                          <a:spcPts val="0"/>
                        </a:spcAft>
                      </a:pPr>
                      <a:r>
                        <a:rPr lang="ru-RU" sz="1000">
                          <a:effectLst/>
                        </a:rPr>
                        <a:t>Электроэнергия</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Да</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кВт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dirty="0" smtClean="0">
                          <a:effectLst/>
                        </a:rPr>
                        <a:t>350Вт</a:t>
                      </a:r>
                      <a:endParaRPr lang="ru-RU" sz="1000" dirty="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dirty="0" smtClean="0">
                          <a:effectLst/>
                        </a:rPr>
                        <a:t>50</a:t>
                      </a:r>
                      <a:endParaRPr lang="ru-RU" sz="1000" dirty="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r>
              <a:tr h="274638">
                <a:tc>
                  <a:txBody>
                    <a:bodyPr/>
                    <a:lstStyle/>
                    <a:p>
                      <a:pPr algn="ctr">
                        <a:lnSpc>
                          <a:spcPct val="115000"/>
                        </a:lnSpc>
                        <a:spcAft>
                          <a:spcPts val="0"/>
                        </a:spcAft>
                      </a:pPr>
                      <a:r>
                        <a:rPr lang="ru-RU" sz="1000">
                          <a:effectLst/>
                        </a:rPr>
                        <a:t>Отопление</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Гкал/час</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r>
              <a:tr h="274638">
                <a:tc>
                  <a:txBody>
                    <a:bodyPr/>
                    <a:lstStyle/>
                    <a:p>
                      <a:pPr algn="ctr">
                        <a:lnSpc>
                          <a:spcPct val="115000"/>
                        </a:lnSpc>
                        <a:spcAft>
                          <a:spcPts val="0"/>
                        </a:spcAft>
                      </a:pPr>
                      <a:r>
                        <a:rPr lang="ru-RU" sz="1000">
                          <a:effectLst/>
                        </a:rPr>
                        <a:t>Канализация</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куб. м/год</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r>
              <a:tr h="274638">
                <a:tc>
                  <a:txBody>
                    <a:bodyPr/>
                    <a:lstStyle/>
                    <a:p>
                      <a:pPr algn="ctr">
                        <a:lnSpc>
                          <a:spcPct val="115000"/>
                        </a:lnSpc>
                        <a:spcAft>
                          <a:spcPts val="0"/>
                        </a:spcAft>
                      </a:pPr>
                      <a:r>
                        <a:rPr lang="ru-RU" sz="1000">
                          <a:effectLst/>
                        </a:rPr>
                        <a:t>Газ</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куб. м/год</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r>
              <a:tr h="274638">
                <a:tc>
                  <a:txBody>
                    <a:bodyPr/>
                    <a:lstStyle/>
                    <a:p>
                      <a:pPr algn="ctr">
                        <a:lnSpc>
                          <a:spcPct val="115000"/>
                        </a:lnSpc>
                        <a:spcAft>
                          <a:spcPts val="0"/>
                        </a:spcAft>
                      </a:pPr>
                      <a:r>
                        <a:rPr lang="ru-RU" sz="1000">
                          <a:effectLst/>
                        </a:rPr>
                        <a:t>Пар</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бар</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r>
              <a:tr h="325657">
                <a:tc>
                  <a:txBody>
                    <a:bodyPr/>
                    <a:lstStyle/>
                    <a:p>
                      <a:pPr algn="ctr">
                        <a:lnSpc>
                          <a:spcPct val="115000"/>
                        </a:lnSpc>
                        <a:spcAft>
                          <a:spcPts val="0"/>
                        </a:spcAft>
                      </a:pPr>
                      <a:r>
                        <a:rPr lang="ru-RU" sz="1000">
                          <a:effectLst/>
                        </a:rPr>
                        <a:t>Очистные сооружения</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куб. м/год</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baseline="30000" dirty="0">
                          <a:effectLst/>
                        </a:rPr>
                        <a:t>-</a:t>
                      </a:r>
                      <a:endParaRPr lang="ru-RU" sz="1000" dirty="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r>
              <a:tr h="274638">
                <a:tc>
                  <a:txBody>
                    <a:bodyPr/>
                    <a:lstStyle/>
                    <a:p>
                      <a:pPr algn="ctr">
                        <a:lnSpc>
                          <a:spcPct val="115000"/>
                        </a:lnSpc>
                        <a:spcAft>
                          <a:spcPts val="0"/>
                        </a:spcAft>
                      </a:pPr>
                      <a:r>
                        <a:rPr lang="ru-RU" sz="1000">
                          <a:effectLst/>
                        </a:rPr>
                        <a:t>Сжатый воздух</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куб. м/месяц</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a:effectLst/>
                        </a:rPr>
                        <a:t>Нет</a:t>
                      </a:r>
                      <a:endParaRPr lang="ru-RU" sz="1000">
                        <a:effectLst/>
                        <a:latin typeface="Calibri"/>
                        <a:ea typeface="Calibri"/>
                        <a:cs typeface="Times New Roman"/>
                      </a:endParaRPr>
                    </a:p>
                  </a:txBody>
                  <a:tcPr marL="41349" marR="41349" marT="0" marB="0"/>
                </a:tc>
                <a:tc>
                  <a:txBody>
                    <a:bodyPr/>
                    <a:lstStyle/>
                    <a:p>
                      <a:pPr algn="ctr">
                        <a:lnSpc>
                          <a:spcPct val="115000"/>
                        </a:lnSpc>
                        <a:spcAft>
                          <a:spcPts val="0"/>
                        </a:spcAft>
                      </a:pPr>
                      <a:r>
                        <a:rPr lang="ru-RU" sz="1000" dirty="0">
                          <a:effectLst/>
                        </a:rPr>
                        <a:t>Нет</a:t>
                      </a:r>
                      <a:endParaRPr lang="ru-RU" sz="1000" dirty="0">
                        <a:effectLst/>
                        <a:latin typeface="Calibri"/>
                        <a:ea typeface="Calibri"/>
                        <a:cs typeface="Times New Roman"/>
                      </a:endParaRPr>
                    </a:p>
                  </a:txBody>
                  <a:tcPr marL="41349" marR="41349" marT="0" marB="0"/>
                </a:tc>
              </a:tr>
            </a:tbl>
          </a:graphicData>
        </a:graphic>
      </p:graphicFrame>
    </p:spTree>
    <p:extLst>
      <p:ext uri="{BB962C8B-B14F-4D97-AF65-F5344CB8AC3E}">
        <p14:creationId xmlns:p14="http://schemas.microsoft.com/office/powerpoint/2010/main" val="129260869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80696"/>
          </a:xfrm>
        </p:spPr>
        <p:txBody>
          <a:bodyPr>
            <a:normAutofit/>
          </a:bodyPr>
          <a:lstStyle/>
          <a:p>
            <a:r>
              <a:rPr lang="ru-RU" sz="2000" b="1" dirty="0">
                <a:latin typeface="Times New Roman" pitchFamily="18" charset="0"/>
                <a:cs typeface="Times New Roman" pitchFamily="18" charset="0"/>
              </a:rPr>
              <a:t>Коммуникации на территории</a:t>
            </a:r>
            <a:endParaRPr lang="ru-RU" sz="20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788853329"/>
              </p:ext>
            </p:extLst>
          </p:nvPr>
        </p:nvGraphicFramePr>
        <p:xfrm>
          <a:off x="395536" y="2132856"/>
          <a:ext cx="8229600" cy="3691104"/>
        </p:xfrm>
        <a:graphic>
          <a:graphicData uri="http://schemas.openxmlformats.org/drawingml/2006/table">
            <a:tbl>
              <a:tblPr>
                <a:tableStyleId>{5C22544A-7EE6-4342-B048-85BDC9FD1C3A}</a:tableStyleId>
              </a:tblPr>
              <a:tblGrid>
                <a:gridCol w="4824536"/>
                <a:gridCol w="3405064"/>
              </a:tblGrid>
              <a:tr h="1728192">
                <a:tc>
                  <a:txBody>
                    <a:bodyPr/>
                    <a:lstStyle/>
                    <a:p>
                      <a:pPr algn="just">
                        <a:lnSpc>
                          <a:spcPct val="115000"/>
                        </a:lnSpc>
                        <a:spcAft>
                          <a:spcPts val="0"/>
                        </a:spcAft>
                      </a:pPr>
                      <a:r>
                        <a:rPr lang="ru-RU" sz="1400" dirty="0">
                          <a:effectLst/>
                          <a:latin typeface="Times New Roman" pitchFamily="18" charset="0"/>
                          <a:cs typeface="Times New Roman" pitchFamily="18" charset="0"/>
                        </a:rPr>
                        <a:t>Автодороги (тип, покрытие, протяженность и т.д.) </a:t>
                      </a:r>
                      <a:endParaRPr lang="ru-RU" sz="1400" dirty="0">
                        <a:effectLst/>
                        <a:latin typeface="Times New Roman" pitchFamily="18" charset="0"/>
                        <a:ea typeface="Calibri"/>
                        <a:cs typeface="Times New Roman" pitchFamily="18" charset="0"/>
                      </a:endParaRPr>
                    </a:p>
                  </a:txBody>
                  <a:tcPr marL="41349" marR="41349"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Автодорога «Владивосток – Находка- </a:t>
                      </a:r>
                      <a:endParaRPr lang="ru-RU" sz="1400" dirty="0" smtClean="0">
                        <a:effectLst/>
                        <a:latin typeface="Times New Roman" pitchFamily="18" charset="0"/>
                        <a:cs typeface="Times New Roman" pitchFamily="18" charset="0"/>
                      </a:endParaRPr>
                    </a:p>
                    <a:p>
                      <a:pPr algn="just">
                        <a:lnSpc>
                          <a:spcPct val="115000"/>
                        </a:lnSpc>
                        <a:spcAft>
                          <a:spcPts val="0"/>
                        </a:spcAft>
                      </a:pPr>
                      <a:r>
                        <a:rPr lang="ru-RU" sz="1400" dirty="0" smtClean="0">
                          <a:effectLst/>
                          <a:latin typeface="Times New Roman" pitchFamily="18" charset="0"/>
                          <a:cs typeface="Times New Roman" pitchFamily="18" charset="0"/>
                        </a:rPr>
                        <a:t>порт </a:t>
                      </a:r>
                      <a:r>
                        <a:rPr lang="ru-RU" sz="1400" dirty="0">
                          <a:effectLst/>
                          <a:latin typeface="Times New Roman" pitchFamily="18" charset="0"/>
                          <a:cs typeface="Times New Roman" pitchFamily="18" charset="0"/>
                        </a:rPr>
                        <a:t>Восточный» - </a:t>
                      </a:r>
                      <a:r>
                        <a:rPr lang="ru-RU" sz="1400" dirty="0" smtClean="0">
                          <a:effectLst/>
                          <a:latin typeface="Times New Roman" pitchFamily="18" charset="0"/>
                          <a:cs typeface="Times New Roman" pitchFamily="18" charset="0"/>
                        </a:rPr>
                        <a:t>асфальт.   </a:t>
                      </a:r>
                    </a:p>
                  </a:txBody>
                  <a:tcPr marL="41349" marR="41349" marT="0" marB="0"/>
                </a:tc>
              </a:tr>
              <a:tr h="978195">
                <a:tc>
                  <a:txBody>
                    <a:bodyPr/>
                    <a:lstStyle/>
                    <a:p>
                      <a:pPr algn="just">
                        <a:lnSpc>
                          <a:spcPct val="115000"/>
                        </a:lnSpc>
                        <a:spcAft>
                          <a:spcPts val="0"/>
                        </a:spcAft>
                      </a:pPr>
                      <a:r>
                        <a:rPr lang="ru-RU" sz="1400" dirty="0">
                          <a:effectLst/>
                          <a:latin typeface="Times New Roman" pitchFamily="18" charset="0"/>
                          <a:cs typeface="Times New Roman" pitchFamily="18" charset="0"/>
                        </a:rPr>
                        <a:t>Ж/д ветка (тип, покрытие, протяженность и т.д.)</a:t>
                      </a:r>
                      <a:endParaRPr lang="ru-RU" sz="1400" dirty="0">
                        <a:effectLst/>
                        <a:latin typeface="Times New Roman" pitchFamily="18" charset="0"/>
                        <a:ea typeface="Calibri"/>
                        <a:cs typeface="Times New Roman" pitchFamily="18" charset="0"/>
                      </a:endParaRPr>
                    </a:p>
                  </a:txBody>
                  <a:tcPr marL="41349" marR="41349"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Дальневосточная железная </a:t>
                      </a:r>
                      <a:r>
                        <a:rPr lang="ru-RU" sz="1400" dirty="0" smtClean="0">
                          <a:effectLst/>
                          <a:latin typeface="Times New Roman" pitchFamily="18" charset="0"/>
                          <a:cs typeface="Times New Roman" pitchFamily="18" charset="0"/>
                        </a:rPr>
                        <a:t>дорога.</a:t>
                      </a:r>
                      <a:endParaRPr lang="ru-RU" sz="1400" dirty="0">
                        <a:effectLst/>
                        <a:latin typeface="Times New Roman" pitchFamily="18" charset="0"/>
                        <a:cs typeface="Times New Roman" pitchFamily="18" charset="0"/>
                      </a:endParaRPr>
                    </a:p>
                    <a:p>
                      <a:pPr algn="just">
                        <a:lnSpc>
                          <a:spcPct val="115000"/>
                        </a:lnSpc>
                        <a:spcAft>
                          <a:spcPts val="0"/>
                        </a:spcAft>
                      </a:pPr>
                      <a:r>
                        <a:rPr lang="ru-RU" sz="1400" dirty="0" smtClean="0">
                          <a:effectLst/>
                          <a:latin typeface="Times New Roman" pitchFamily="18" charset="0"/>
                          <a:cs typeface="Times New Roman" pitchFamily="18" charset="0"/>
                        </a:rPr>
                        <a:t>«Станция Тихоокеанская», </a:t>
                      </a:r>
                      <a:r>
                        <a:rPr lang="ru-RU" sz="1400" dirty="0">
                          <a:effectLst/>
                          <a:latin typeface="Times New Roman" pitchFamily="18" charset="0"/>
                          <a:cs typeface="Times New Roman" pitchFamily="18" charset="0"/>
                        </a:rPr>
                        <a:t>бетон, </a:t>
                      </a:r>
                      <a:r>
                        <a:rPr lang="ru-RU" sz="1400" dirty="0" smtClean="0">
                          <a:effectLst/>
                          <a:latin typeface="Times New Roman" pitchFamily="18" charset="0"/>
                          <a:cs typeface="Times New Roman" pitchFamily="18" charset="0"/>
                        </a:rPr>
                        <a:t>пирон.</a:t>
                      </a:r>
                      <a:endParaRPr lang="ru-RU" sz="1400" dirty="0">
                        <a:effectLst/>
                        <a:latin typeface="Times New Roman" pitchFamily="18" charset="0"/>
                        <a:cs typeface="Times New Roman" pitchFamily="18" charset="0"/>
                      </a:endParaRPr>
                    </a:p>
                    <a:p>
                      <a:pPr algn="just">
                        <a:lnSpc>
                          <a:spcPct val="115000"/>
                        </a:lnSpc>
                        <a:spcAft>
                          <a:spcPts val="0"/>
                        </a:spcAft>
                      </a:pPr>
                      <a:r>
                        <a:rPr lang="ru-RU" sz="1400" dirty="0">
                          <a:effectLst/>
                          <a:latin typeface="Times New Roman" pitchFamily="18" charset="0"/>
                          <a:cs typeface="Times New Roman" pitchFamily="18" charset="0"/>
                        </a:rPr>
                        <a:t> </a:t>
                      </a:r>
                      <a:endParaRPr lang="ru-RU" sz="1400" dirty="0" smtClean="0">
                        <a:effectLst/>
                        <a:latin typeface="Times New Roman" pitchFamily="18" charset="0"/>
                        <a:cs typeface="Times New Roman" pitchFamily="18" charset="0"/>
                      </a:endParaRPr>
                    </a:p>
                    <a:p>
                      <a:pPr algn="just">
                        <a:lnSpc>
                          <a:spcPct val="115000"/>
                        </a:lnSpc>
                        <a:spcAft>
                          <a:spcPts val="0"/>
                        </a:spcAft>
                      </a:pPr>
                      <a:endParaRPr lang="ru-RU" sz="1400" dirty="0">
                        <a:effectLst/>
                        <a:latin typeface="Times New Roman" pitchFamily="18" charset="0"/>
                        <a:ea typeface="Calibri"/>
                        <a:cs typeface="Times New Roman" pitchFamily="18" charset="0"/>
                      </a:endParaRPr>
                    </a:p>
                  </a:txBody>
                  <a:tcPr marL="41349" marR="41349" marT="0" marB="0"/>
                </a:tc>
              </a:tr>
              <a:tr h="195639">
                <a:tc>
                  <a:txBody>
                    <a:bodyPr/>
                    <a:lstStyle/>
                    <a:p>
                      <a:pPr algn="just">
                        <a:lnSpc>
                          <a:spcPct val="115000"/>
                        </a:lnSpc>
                        <a:spcAft>
                          <a:spcPts val="0"/>
                        </a:spcAft>
                      </a:pPr>
                      <a:r>
                        <a:rPr lang="ru-RU" sz="1400" dirty="0">
                          <a:effectLst/>
                          <a:latin typeface="Times New Roman" pitchFamily="18" charset="0"/>
                          <a:cs typeface="Times New Roman" pitchFamily="18" charset="0"/>
                        </a:rPr>
                        <a:t>Сети телекоммуникаций (телефон, Интернет, иное)</a:t>
                      </a:r>
                      <a:endParaRPr lang="ru-RU" sz="1400" dirty="0">
                        <a:effectLst/>
                        <a:latin typeface="Times New Roman" pitchFamily="18" charset="0"/>
                        <a:ea typeface="Calibri"/>
                        <a:cs typeface="Times New Roman" pitchFamily="18" charset="0"/>
                      </a:endParaRPr>
                    </a:p>
                  </a:txBody>
                  <a:tcPr marL="41349" marR="41349" marT="0" marB="0"/>
                </a:tc>
                <a:tc>
                  <a:txBody>
                    <a:bodyPr/>
                    <a:lstStyle/>
                    <a:p>
                      <a:pPr algn="just">
                        <a:lnSpc>
                          <a:spcPct val="115000"/>
                        </a:lnSpc>
                        <a:spcAft>
                          <a:spcPts val="0"/>
                        </a:spcAft>
                      </a:pPr>
                      <a:r>
                        <a:rPr lang="ru-RU" sz="1400" dirty="0">
                          <a:effectLst/>
                          <a:latin typeface="Times New Roman" pitchFamily="18" charset="0"/>
                          <a:cs typeface="Times New Roman" pitchFamily="18" charset="0"/>
                        </a:rPr>
                        <a:t>«Билайн», «МТС», «АКОС- Теле2</a:t>
                      </a:r>
                      <a:r>
                        <a:rPr lang="ru-RU" sz="1400" dirty="0" smtClean="0">
                          <a:effectLst/>
                          <a:latin typeface="Times New Roman" pitchFamily="18" charset="0"/>
                          <a:cs typeface="Times New Roman" pitchFamily="18" charset="0"/>
                        </a:rPr>
                        <a:t>»</a:t>
                      </a:r>
                    </a:p>
                    <a:p>
                      <a:pPr algn="just">
                        <a:lnSpc>
                          <a:spcPct val="115000"/>
                        </a:lnSpc>
                        <a:spcAft>
                          <a:spcPts val="0"/>
                        </a:spcAft>
                      </a:pPr>
                      <a:endParaRPr lang="ru-RU" sz="1400" dirty="0" smtClean="0">
                        <a:effectLst/>
                        <a:latin typeface="Times New Roman" pitchFamily="18" charset="0"/>
                        <a:ea typeface="Calibri"/>
                        <a:cs typeface="Times New Roman" pitchFamily="18" charset="0"/>
                      </a:endParaRPr>
                    </a:p>
                    <a:p>
                      <a:pPr algn="just">
                        <a:lnSpc>
                          <a:spcPct val="115000"/>
                        </a:lnSpc>
                        <a:spcAft>
                          <a:spcPts val="0"/>
                        </a:spcAft>
                      </a:pPr>
                      <a:endParaRPr lang="ru-RU" sz="1400" dirty="0">
                        <a:effectLst/>
                        <a:latin typeface="Times New Roman" pitchFamily="18" charset="0"/>
                        <a:ea typeface="Calibri"/>
                        <a:cs typeface="Times New Roman" pitchFamily="18" charset="0"/>
                      </a:endParaRPr>
                    </a:p>
                  </a:txBody>
                  <a:tcPr marL="41349" marR="41349" marT="0" marB="0"/>
                </a:tc>
              </a:tr>
              <a:tr h="195639">
                <a:tc gridSpan="2">
                  <a:txBody>
                    <a:bodyPr/>
                    <a:lstStyle/>
                    <a:p>
                      <a:pPr algn="ctr">
                        <a:lnSpc>
                          <a:spcPct val="115000"/>
                        </a:lnSpc>
                        <a:spcAft>
                          <a:spcPts val="0"/>
                        </a:spcAft>
                      </a:pPr>
                      <a:r>
                        <a:rPr lang="ru-RU" sz="1400" dirty="0" smtClean="0">
                          <a:effectLst/>
                          <a:latin typeface="Times New Roman" pitchFamily="18" charset="0"/>
                          <a:ea typeface="Calibri"/>
                          <a:cs typeface="Times New Roman" pitchFamily="18" charset="0"/>
                        </a:rPr>
                        <a:t>На территории отсутствуют здания и сооружения</a:t>
                      </a:r>
                      <a:endParaRPr lang="ru-RU" sz="1400" dirty="0">
                        <a:effectLst/>
                        <a:latin typeface="Times New Roman" pitchFamily="18" charset="0"/>
                        <a:ea typeface="Calibri"/>
                        <a:cs typeface="Times New Roman" pitchFamily="18" charset="0"/>
                      </a:endParaRPr>
                    </a:p>
                  </a:txBody>
                  <a:tcPr marL="41349" marR="41349" marT="0" marB="0"/>
                </a:tc>
                <a:tc hMerge="1">
                  <a:txBody>
                    <a:bodyPr/>
                    <a:lstStyle/>
                    <a:p>
                      <a:pPr algn="just">
                        <a:lnSpc>
                          <a:spcPct val="115000"/>
                        </a:lnSpc>
                        <a:spcAft>
                          <a:spcPts val="0"/>
                        </a:spcAft>
                      </a:pPr>
                      <a:endParaRPr lang="ru-RU" sz="1400" dirty="0">
                        <a:effectLst/>
                        <a:latin typeface="Times New Roman" pitchFamily="18" charset="0"/>
                        <a:ea typeface="Calibri"/>
                        <a:cs typeface="Times New Roman" pitchFamily="18" charset="0"/>
                      </a:endParaRPr>
                    </a:p>
                  </a:txBody>
                  <a:tcPr marL="41349" marR="41349" marT="0" marB="0"/>
                </a:tc>
              </a:tr>
            </a:tbl>
          </a:graphicData>
        </a:graphic>
      </p:graphicFrame>
    </p:spTree>
    <p:extLst>
      <p:ext uri="{BB962C8B-B14F-4D97-AF65-F5344CB8AC3E}">
        <p14:creationId xmlns:p14="http://schemas.microsoft.com/office/powerpoint/2010/main" val="42484236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24712"/>
          </a:xfrm>
        </p:spPr>
        <p:txBody>
          <a:bodyPr>
            <a:normAutofit/>
          </a:bodyPr>
          <a:lstStyle/>
          <a:p>
            <a:r>
              <a:rPr lang="ru-RU" sz="2000" dirty="0" smtClean="0">
                <a:latin typeface="Times New Roman" panose="02020603050405020304" pitchFamily="18" charset="0"/>
                <a:cs typeface="Times New Roman" panose="02020603050405020304" pitchFamily="18" charset="0"/>
              </a:rPr>
              <a:t>Примечание</a:t>
            </a:r>
            <a:endParaRPr lang="ru-RU" sz="2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62500" lnSpcReduction="20000"/>
          </a:bodyPr>
          <a:lstStyle/>
          <a:p>
            <a:pPr marL="0" indent="0" algn="just">
              <a:buNone/>
            </a:pPr>
            <a:r>
              <a:rPr lang="ru-RU" sz="2800" b="1" dirty="0" smtClean="0">
                <a:latin typeface="Times New Roman" pitchFamily="18" charset="0"/>
                <a:cs typeface="Times New Roman" pitchFamily="18" charset="0"/>
              </a:rPr>
              <a:t>        Земельный </a:t>
            </a:r>
            <a:r>
              <a:rPr lang="ru-RU" sz="2800" b="1" dirty="0">
                <a:latin typeface="Times New Roman" pitchFamily="18" charset="0"/>
                <a:cs typeface="Times New Roman" pitchFamily="18" charset="0"/>
              </a:rPr>
              <a:t>участок имеет обременение, часть участка площадью 1284кв.метров входит в </a:t>
            </a:r>
            <a:r>
              <a:rPr lang="ru-RU" sz="2800" b="1" dirty="0">
                <a:solidFill>
                  <a:schemeClr val="dk1"/>
                </a:solidFill>
                <a:latin typeface="Times New Roman" panose="02020603050405020304" pitchFamily="18" charset="0"/>
                <a:cs typeface="Times New Roman" panose="02020603050405020304" pitchFamily="18" charset="0"/>
              </a:rPr>
              <a:t>входит в 500-метровую охранную зону морского заказника «Залив Восток», регламентированную положением «О государственном природном комплексном морском заказнике краевого значения «Залив Восток» залива Петра Великого Японского моря», утвержденного постановлением Администрации Приморского края от 28.07.2008 № 170-па.</a:t>
            </a:r>
            <a:endParaRPr lang="ru-RU" sz="2800" dirty="0">
              <a:solidFill>
                <a:schemeClr val="dk1"/>
              </a:solidFill>
              <a:latin typeface="Times New Roman" panose="02020603050405020304" pitchFamily="18" charset="0"/>
              <a:cs typeface="Times New Roman" panose="02020603050405020304" pitchFamily="18" charset="0"/>
            </a:endParaRPr>
          </a:p>
          <a:p>
            <a:pPr marL="0" indent="0" algn="just">
              <a:buNone/>
            </a:pPr>
            <a:r>
              <a:rPr lang="ru-RU" sz="2800" b="1" dirty="0">
                <a:solidFill>
                  <a:schemeClr val="dk1"/>
                </a:solidFill>
                <a:latin typeface="Times New Roman" panose="02020603050405020304" pitchFamily="18" charset="0"/>
                <a:cs typeface="Times New Roman" panose="02020603050405020304" pitchFamily="18" charset="0"/>
              </a:rPr>
              <a:t>        Заказник является особо охраняемой природной территорией, созданной с целью сохранения и восстановления природных комплексов залива Восток в естественном состоянии, поддержания экологического баланса и рационального использования природных ресурсов в виде сочетания на одной акватории водных биоресурсов, </a:t>
            </a:r>
            <a:r>
              <a:rPr lang="ru-RU" sz="2800" b="1" dirty="0" err="1">
                <a:solidFill>
                  <a:schemeClr val="dk1"/>
                </a:solidFill>
                <a:latin typeface="Times New Roman" panose="02020603050405020304" pitchFamily="18" charset="0"/>
                <a:cs typeface="Times New Roman" panose="02020603050405020304" pitchFamily="18" charset="0"/>
              </a:rPr>
              <a:t>марикультурных</a:t>
            </a:r>
            <a:r>
              <a:rPr lang="ru-RU" sz="2800" b="1" dirty="0">
                <a:solidFill>
                  <a:schemeClr val="dk1"/>
                </a:solidFill>
                <a:latin typeface="Times New Roman" panose="02020603050405020304" pitchFamily="18" charset="0"/>
                <a:cs typeface="Times New Roman" panose="02020603050405020304" pitchFamily="18" charset="0"/>
              </a:rPr>
              <a:t> плантаций и зоны рекреации.</a:t>
            </a:r>
            <a:endParaRPr lang="ru-RU" sz="2800" dirty="0">
              <a:solidFill>
                <a:schemeClr val="dk1"/>
              </a:solidFill>
              <a:latin typeface="Times New Roman" panose="02020603050405020304" pitchFamily="18" charset="0"/>
              <a:cs typeface="Times New Roman" panose="02020603050405020304" pitchFamily="18" charset="0"/>
            </a:endParaRPr>
          </a:p>
          <a:p>
            <a:pPr marL="0" indent="0" algn="just">
              <a:buNone/>
            </a:pPr>
            <a:r>
              <a:rPr lang="ru-RU" sz="2800" b="1" dirty="0">
                <a:solidFill>
                  <a:schemeClr val="dk1"/>
                </a:solidFill>
                <a:latin typeface="Times New Roman" panose="02020603050405020304" pitchFamily="18" charset="0"/>
                <a:cs typeface="Times New Roman" panose="02020603050405020304" pitchFamily="18" charset="0"/>
              </a:rPr>
              <a:t>         На территории Заказника действует режим особой охраны, регламентированный пунктом 4 Постановления Администрации Приморского края от 28.07.2008 № 170-па (ред. от 31.01.2019) "Об утверждении Положений о государственных природных заказниках краевого значения".</a:t>
            </a:r>
            <a:endParaRPr lang="ru-RU" sz="2800" dirty="0">
              <a:solidFill>
                <a:schemeClr val="dk1"/>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05306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64672"/>
          </a:xfrm>
        </p:spPr>
        <p:txBody>
          <a:bodyPr>
            <a:normAutofit/>
          </a:bodyPr>
          <a:lstStyle/>
          <a:p>
            <a:r>
              <a:rPr lang="ru-RU" sz="1800" dirty="0" smtClean="0"/>
              <a:t>Ситуационный план </a:t>
            </a:r>
            <a:r>
              <a:rPr lang="ru-RU" sz="2000" dirty="0" smtClean="0">
                <a:latin typeface="Times New Roman" pitchFamily="18" charset="0"/>
                <a:cs typeface="Times New Roman" pitchFamily="18" charset="0"/>
              </a:rPr>
              <a:t>территории</a:t>
            </a:r>
            <a:endParaRPr lang="ru-RU" sz="2000" dirty="0">
              <a:latin typeface="Times New Roman" pitchFamily="18" charset="0"/>
              <a:cs typeface="Times New Roman" pitchFamily="18" charset="0"/>
            </a:endParaRPr>
          </a:p>
        </p:txBody>
      </p:sp>
      <p:pic>
        <p:nvPicPr>
          <p:cNvPr id="5" name="Объект 4"/>
          <p:cNvPicPr>
            <a:picLocks noGrp="1"/>
          </p:cNvPicPr>
          <p:nvPr>
            <p:ph idx="1"/>
          </p:nvPr>
        </p:nvPicPr>
        <p:blipFill rotWithShape="1">
          <a:blip r:embed="rId2"/>
          <a:srcRect t="7122" b="3703"/>
          <a:stretch/>
        </p:blipFill>
        <p:spPr bwMode="auto">
          <a:xfrm>
            <a:off x="457200" y="1556792"/>
            <a:ext cx="8229600" cy="46371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837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4"/>
            <a:ext cx="8352928" cy="636680"/>
          </a:xfrm>
        </p:spPr>
        <p:txBody>
          <a:bodyPr>
            <a:normAutofit fontScale="90000"/>
          </a:bodyPr>
          <a:lstStyle/>
          <a:p>
            <a:r>
              <a:rPr lang="ru-RU" sz="2000" dirty="0" smtClean="0">
                <a:latin typeface="Times New Roman" panose="02020603050405020304" pitchFamily="18" charset="0"/>
                <a:cs typeface="Times New Roman" panose="02020603050405020304" pitchFamily="18" charset="0"/>
              </a:rPr>
              <a:t>Расположение площадки на карте градостроительного зонирования </a:t>
            </a:r>
            <a:r>
              <a:rPr lang="ru-RU" sz="2000" dirty="0" err="1" smtClean="0">
                <a:latin typeface="Times New Roman" panose="02020603050405020304" pitchFamily="18" charset="0"/>
                <a:cs typeface="Times New Roman" panose="02020603050405020304" pitchFamily="18" charset="0"/>
              </a:rPr>
              <a:t>Новолитовского</a:t>
            </a:r>
            <a:r>
              <a:rPr lang="ru-RU" sz="2000" dirty="0" smtClean="0">
                <a:latin typeface="Times New Roman" panose="02020603050405020304" pitchFamily="18" charset="0"/>
                <a:cs typeface="Times New Roman" panose="02020603050405020304" pitchFamily="18" charset="0"/>
              </a:rPr>
              <a:t> сельского поселения Партизанского муниципального района Приморского края</a:t>
            </a:r>
            <a:endParaRPr lang="ru-RU" sz="2000" dirty="0">
              <a:latin typeface="Times New Roman" pitchFamily="18" charset="0"/>
              <a:cs typeface="Times New Roman" pitchFamily="18" charset="0"/>
            </a:endParaRPr>
          </a:p>
        </p:txBody>
      </p:sp>
      <p:pic>
        <p:nvPicPr>
          <p:cNvPr id="6" name="Объект 5"/>
          <p:cNvPicPr>
            <a:picLocks noGrp="1"/>
          </p:cNvPicPr>
          <p:nvPr>
            <p:ph idx="1"/>
          </p:nvPr>
        </p:nvPicPr>
        <p:blipFill rotWithShape="1">
          <a:blip r:embed="rId2" cstate="print"/>
          <a:srcRect l="4167" t="4559" r="3364" b="9088"/>
          <a:stretch/>
        </p:blipFill>
        <p:spPr bwMode="auto">
          <a:xfrm>
            <a:off x="611560" y="1699562"/>
            <a:ext cx="8229600" cy="4322972"/>
          </a:xfrm>
          <a:prstGeom prst="rect">
            <a:avLst/>
          </a:prstGeom>
          <a:noFill/>
          <a:ln>
            <a:noFill/>
          </a:ln>
          <a:extLst>
            <a:ext uri="{53640926-AAD7-44D8-BBD7-CCE9431645EC}">
              <a14:shadowObscured xmlns:a14="http://schemas.microsoft.com/office/drawing/2010/main"/>
            </a:ext>
          </a:extLst>
        </p:spPr>
      </p:pic>
      <p:cxnSp>
        <p:nvCxnSpPr>
          <p:cNvPr id="7" name="Прямая со стрелкой 6"/>
          <p:cNvCxnSpPr/>
          <p:nvPr/>
        </p:nvCxnSpPr>
        <p:spPr>
          <a:xfrm>
            <a:off x="4139952" y="1628800"/>
            <a:ext cx="1296144"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13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275</TotalTime>
  <Words>740</Words>
  <Application>Microsoft Office PowerPoint</Application>
  <PresentationFormat>Экран (4:3)</PresentationFormat>
  <Paragraphs>165</Paragraphs>
  <Slides>15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Поток</vt:lpstr>
      <vt:lpstr>Инвестиционная площадка  № 4</vt:lpstr>
      <vt:lpstr>Общая информация</vt:lpstr>
      <vt:lpstr>Расположение инвестиционной площадки</vt:lpstr>
      <vt:lpstr>Характеристика территории</vt:lpstr>
      <vt:lpstr>Инфраструктура</vt:lpstr>
      <vt:lpstr>Коммуникации на территории</vt:lpstr>
      <vt:lpstr>Примечание</vt:lpstr>
      <vt:lpstr>Ситуационный план территории</vt:lpstr>
      <vt:lpstr>Расположение площадки на карте градостроительного зонирования Новолитовского сельского поселения Партизанского муниципального района Приморского края</vt:lpstr>
      <vt:lpstr>Вид земельного участка в программном комплексе ГИС Адресный реестр</vt:lpstr>
      <vt:lpstr>Условия передачи площадки (условия аренды или продажи (примерная стоимость)</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Виталя</dc:creator>
  <cp:lastModifiedBy>Афанасьева Наталья Павловна</cp:lastModifiedBy>
  <cp:revision>43</cp:revision>
  <dcterms:created xsi:type="dcterms:W3CDTF">2020-05-12T09:56:56Z</dcterms:created>
  <dcterms:modified xsi:type="dcterms:W3CDTF">2020-12-14T05:11:58Z</dcterms:modified>
</cp:coreProperties>
</file>